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7.bin" ContentType="application/vnd.openxmlformats-officedocument.oleObject"/>
  <Override PartName="/ppt/notesSlides/notesSlide13.xml" ContentType="application/vnd.openxmlformats-officedocument.presentationml.notesSlide+xml"/>
  <Override PartName="/ppt/embeddings/oleObject8.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9.bin" ContentType="application/vnd.openxmlformats-officedocument.oleObject"/>
  <Override PartName="/ppt/notesSlides/notesSlide16.xml" ContentType="application/vnd.openxmlformats-officedocument.presentationml.notesSlide+xml"/>
  <Override PartName="/ppt/embeddings/oleObject10.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1.bin" ContentType="application/vnd.openxmlformats-officedocument.oleObject"/>
  <Override PartName="/ppt/notesSlides/notesSlide23.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4.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5.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37.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38.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41.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29.bin" ContentType="application/vnd.openxmlformats-officedocument.oleObject"/>
  <Override PartName="/ppt/notesSlides/notesSlide48.xml" ContentType="application/vnd.openxmlformats-officedocument.presentationml.notesSlide+xml"/>
  <Override PartName="/ppt/embeddings/oleObject30.bin" ContentType="application/vnd.openxmlformats-officedocument.oleObject"/>
  <Override PartName="/ppt/notesSlides/notesSlide49.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50.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41.bin" ContentType="application/vnd.openxmlformats-officedocument.oleObject"/>
  <Override PartName="/ppt/notesSlides/notesSlide54.xml" ContentType="application/vnd.openxmlformats-officedocument.presentationml.notesSlide+xml"/>
  <Override PartName="/ppt/embeddings/oleObject42.bin" ContentType="application/vnd.openxmlformats-officedocument.oleObject"/>
  <Override PartName="/ppt/notesSlides/notesSlide55.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notesSlides/notesSlide56.xml" ContentType="application/vnd.openxmlformats-officedocument.presentationml.notesSlide+xml"/>
  <Override PartName="/ppt/embeddings/oleObject45.bin" ContentType="application/vnd.openxmlformats-officedocument.oleObject"/>
  <Override PartName="/ppt/notesSlides/notesSlide57.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48.bin" ContentType="application/vnd.openxmlformats-officedocument.oleObject"/>
  <Override PartName="/ppt/notesSlides/notesSlide60.xml" ContentType="application/vnd.openxmlformats-officedocument.presentationml.notesSlide+xml"/>
  <Override PartName="/ppt/embeddings/oleObject49.bin" ContentType="application/vnd.openxmlformats-officedocument.oleObject"/>
  <Override PartName="/ppt/notesSlides/notesSlide61.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notesSlides/notesSlide62.xml" ContentType="application/vnd.openxmlformats-officedocument.presentationml.notesSlide+xml"/>
  <Override PartName="/ppt/embeddings/oleObject52.bin" ContentType="application/vnd.openxmlformats-officedocument.oleObject"/>
  <Override PartName="/ppt/notesSlides/notesSlide63.xml" ContentType="application/vnd.openxmlformats-officedocument.presentationml.notesSlide+xml"/>
  <Override PartName="/ppt/embeddings/oleObject53.bin" ContentType="application/vnd.openxmlformats-officedocument.oleObject"/>
  <Override PartName="/ppt/notesSlides/notesSlide64.xml" ContentType="application/vnd.openxmlformats-officedocument.presentationml.notesSlide+xml"/>
  <Override PartName="/ppt/embeddings/oleObject54.bin" ContentType="application/vnd.openxmlformats-officedocument.oleObject"/>
  <Override PartName="/ppt/notesSlides/notesSlide65.xml" ContentType="application/vnd.openxmlformats-officedocument.presentationml.notesSlide+xml"/>
  <Override PartName="/ppt/notesSlides/notesSlide66.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notesSlides/notesSlide70.xml" ContentType="application/vnd.openxmlformats-officedocument.presentationml.notesSlide+xml"/>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notesSlides/notesSlide71.xml" ContentType="application/vnd.openxmlformats-officedocument.presentationml.notesSlide+xml"/>
  <Override PartName="/ppt/notesSlides/notesSlide72.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73.xml" ContentType="application/vnd.openxmlformats-officedocument.presentationml.notesSlide+xml"/>
  <Override PartName="/ppt/embeddings/oleObject71.bin" ContentType="application/vnd.openxmlformats-officedocument.oleObject"/>
  <Override PartName="/ppt/notesSlides/notesSlide74.xml" ContentType="application/vnd.openxmlformats-officedocument.presentationml.notesSlide+xml"/>
  <Override PartName="/ppt/notesSlides/notesSlide75.xml" ContentType="application/vnd.openxmlformats-officedocument.presentationml.notesSlide+xml"/>
  <Override PartName="/ppt/embeddings/oleObject72.bin" ContentType="application/vnd.openxmlformats-officedocument.oleObject"/>
  <Override PartName="/ppt/notesSlides/notesSlide76.xml" ContentType="application/vnd.openxmlformats-officedocument.presentationml.notesSlide+xml"/>
  <Override PartName="/ppt/embeddings/oleObject73.bin" ContentType="application/vnd.openxmlformats-officedocument.oleObject"/>
  <Override PartName="/ppt/notesSlides/notesSlide77.xml" ContentType="application/vnd.openxmlformats-officedocument.presentationml.notesSlide+xml"/>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notesSlides/notesSlide78.xml" ContentType="application/vnd.openxmlformats-officedocument.presentationml.notesSlide+xml"/>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7" r:id="rId2"/>
    <p:sldId id="343" r:id="rId3"/>
    <p:sldId id="276" r:id="rId4"/>
    <p:sldId id="272" r:id="rId5"/>
    <p:sldId id="273" r:id="rId6"/>
    <p:sldId id="274" r:id="rId7"/>
    <p:sldId id="275" r:id="rId8"/>
    <p:sldId id="263" r:id="rId9"/>
    <p:sldId id="264" r:id="rId10"/>
    <p:sldId id="265" r:id="rId11"/>
    <p:sldId id="266" r:id="rId12"/>
    <p:sldId id="269" r:id="rId13"/>
    <p:sldId id="270" r:id="rId14"/>
    <p:sldId id="352" r:id="rId15"/>
    <p:sldId id="353" r:id="rId16"/>
    <p:sldId id="278" r:id="rId17"/>
    <p:sldId id="279" r:id="rId18"/>
    <p:sldId id="281" r:id="rId19"/>
    <p:sldId id="347" r:id="rId20"/>
    <p:sldId id="282" r:id="rId21"/>
    <p:sldId id="283" r:id="rId22"/>
    <p:sldId id="284" r:id="rId23"/>
    <p:sldId id="287" r:id="rId24"/>
    <p:sldId id="288" r:id="rId25"/>
    <p:sldId id="289" r:id="rId26"/>
    <p:sldId id="348" r:id="rId27"/>
    <p:sldId id="290" r:id="rId28"/>
    <p:sldId id="349" r:id="rId29"/>
    <p:sldId id="291" r:id="rId30"/>
    <p:sldId id="292" r:id="rId31"/>
    <p:sldId id="298" r:id="rId32"/>
    <p:sldId id="294" r:id="rId33"/>
    <p:sldId id="295" r:id="rId34"/>
    <p:sldId id="296" r:id="rId35"/>
    <p:sldId id="297" r:id="rId36"/>
    <p:sldId id="299" r:id="rId37"/>
    <p:sldId id="300" r:id="rId38"/>
    <p:sldId id="301" r:id="rId39"/>
    <p:sldId id="302" r:id="rId40"/>
    <p:sldId id="303" r:id="rId41"/>
    <p:sldId id="304" r:id="rId42"/>
    <p:sldId id="305" r:id="rId43"/>
    <p:sldId id="306" r:id="rId44"/>
    <p:sldId id="307" r:id="rId45"/>
    <p:sldId id="308" r:id="rId46"/>
    <p:sldId id="309" r:id="rId47"/>
    <p:sldId id="350" r:id="rId48"/>
    <p:sldId id="310" r:id="rId49"/>
    <p:sldId id="311" r:id="rId50"/>
    <p:sldId id="312" r:id="rId51"/>
    <p:sldId id="313" r:id="rId52"/>
    <p:sldId id="351" r:id="rId53"/>
    <p:sldId id="315" r:id="rId54"/>
    <p:sldId id="316" r:id="rId55"/>
    <p:sldId id="317" r:id="rId56"/>
    <p:sldId id="318" r:id="rId57"/>
    <p:sldId id="319" r:id="rId58"/>
    <p:sldId id="320" r:id="rId59"/>
    <p:sldId id="321" r:id="rId60"/>
    <p:sldId id="322" r:id="rId61"/>
    <p:sldId id="323" r:id="rId62"/>
    <p:sldId id="324" r:id="rId63"/>
    <p:sldId id="325" r:id="rId64"/>
    <p:sldId id="327"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87842" autoAdjust="0"/>
  </p:normalViewPr>
  <p:slideViewPr>
    <p:cSldViewPr snapToGrid="0" snapToObjects="1">
      <p:cViewPr varScale="1">
        <p:scale>
          <a:sx n="122" d="100"/>
          <a:sy n="122" d="100"/>
        </p:scale>
        <p:origin x="-10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1" Type="http://schemas.openxmlformats.org/officeDocument/2006/relationships/image" Target="../media/image21.emf"/><Relationship Id="rId2"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emf"/><Relationship Id="rId1" Type="http://schemas.openxmlformats.org/officeDocument/2006/relationships/image" Target="../media/image28.wmf"/><Relationship Id="rId2"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1" Type="http://schemas.openxmlformats.org/officeDocument/2006/relationships/image" Target="../media/image33.wmf"/><Relationship Id="rId2"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1" Type="http://schemas.openxmlformats.org/officeDocument/2006/relationships/image" Target="../media/image46.wmf"/><Relationship Id="rId2" Type="http://schemas.openxmlformats.org/officeDocument/2006/relationships/image" Target="../media/image4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1" Type="http://schemas.openxmlformats.org/officeDocument/2006/relationships/image" Target="../media/image50.emf"/><Relationship Id="rId2" Type="http://schemas.openxmlformats.org/officeDocument/2006/relationships/image" Target="../media/image5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 Id="rId3" Type="http://schemas.openxmlformats.org/officeDocument/2006/relationships/image" Target="../media/image57.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image" Target="../media/image58.emf"/><Relationship Id="rId2" Type="http://schemas.openxmlformats.org/officeDocument/2006/relationships/image" Target="../media/image5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68.wmf"/><Relationship Id="rId4" Type="http://schemas.openxmlformats.org/officeDocument/2006/relationships/image" Target="../media/image69.emf"/><Relationship Id="rId5" Type="http://schemas.openxmlformats.org/officeDocument/2006/relationships/image" Target="../media/image70.emf"/><Relationship Id="rId1" Type="http://schemas.openxmlformats.org/officeDocument/2006/relationships/image" Target="../media/image66.emf"/><Relationship Id="rId2" Type="http://schemas.openxmlformats.org/officeDocument/2006/relationships/image" Target="../media/image67.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68.wmf"/><Relationship Id="rId4" Type="http://schemas.openxmlformats.org/officeDocument/2006/relationships/image" Target="../media/image73.wmf"/><Relationship Id="rId5" Type="http://schemas.openxmlformats.org/officeDocument/2006/relationships/image" Target="../media/image74.wmf"/><Relationship Id="rId1" Type="http://schemas.openxmlformats.org/officeDocument/2006/relationships/image" Target="../media/image71.emf"/><Relationship Id="rId2"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2BEEF-7B7D-C442-9B1A-82A6D3BC062A}" type="datetimeFigureOut">
              <a:rPr lang="en-US" smtClean="0"/>
              <a:pPr/>
              <a:t>01/07/2013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AA718-A127-464A-9FD3-BF5748F25B41}" type="slidenum">
              <a:rPr lang="en-US" smtClean="0"/>
              <a:pPr/>
              <a:t>‹#›</a:t>
            </a:fld>
            <a:endParaRPr lang="en-US"/>
          </a:p>
        </p:txBody>
      </p:sp>
    </p:spTree>
    <p:extLst>
      <p:ext uri="{BB962C8B-B14F-4D97-AF65-F5344CB8AC3E}">
        <p14:creationId xmlns:p14="http://schemas.microsoft.com/office/powerpoint/2010/main" val="1247874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 Id="rId3" Type="http://schemas.openxmlformats.org/officeDocument/2006/relationships/hyperlink" Target="http://www.asee.org/conferences/v2Search.cfm" TargetMode="Externa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 Id="rId3" Type="http://schemas.openxmlformats.org/officeDocument/2006/relationships/hyperlink" Target="http://www.asee.org/conferences/v2Search.cf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AA718-A127-464A-9FD3-BF5748F25B41}" type="slidenum">
              <a:rPr lang="en-US" smtClean="0"/>
              <a:pPr/>
              <a:t>1</a:t>
            </a:fld>
            <a:endParaRPr lang="en-US"/>
          </a:p>
        </p:txBody>
      </p:sp>
    </p:spTree>
    <p:extLst>
      <p:ext uri="{BB962C8B-B14F-4D97-AF65-F5344CB8AC3E}">
        <p14:creationId xmlns:p14="http://schemas.microsoft.com/office/powerpoint/2010/main" val="163842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a:t>
            </a:r>
            <a:r>
              <a:rPr lang="en-US" baseline="0" dirty="0" smtClean="0"/>
              <a:t>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A</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Fall</a:t>
            </a:r>
            <a:r>
              <a:rPr lang="en-US" b="1" baseline="0" dirty="0" smtClean="0"/>
              <a:t> 2011 Comments</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PowerPoint screw-up </a:t>
            </a:r>
            <a:r>
              <a:rPr lang="en-US" dirty="0"/>
              <a:t>– I didn’t have this available during class, but we discussed it without clicking. It’s a good question</a:t>
            </a:r>
            <a:endParaRPr lang="en-US" dirty="0" smtClean="0"/>
          </a:p>
          <a:p>
            <a:endParaRPr lang="en-US" dirty="0" smtClean="0"/>
          </a:p>
          <a:p>
            <a:r>
              <a:rPr lang="en-US" dirty="0"/>
              <a:t>Answer is A, got to be! Otherwise, what </a:t>
            </a:r>
            <a:r>
              <a:rPr lang="en-US" dirty="0" smtClean="0"/>
              <a:t>would make the</a:t>
            </a:r>
            <a:r>
              <a:rPr lang="en-US" baseline="0" dirty="0" smtClean="0"/>
              <a:t> </a:t>
            </a:r>
            <a:r>
              <a:rPr lang="en-US" baseline="0" dirty="0"/>
              <a:t>“shape</a:t>
            </a:r>
            <a:r>
              <a:rPr lang="en-US" baseline="0" dirty="0" smtClean="0"/>
              <a:t>” of </a:t>
            </a:r>
            <a:r>
              <a:rPr lang="en-US" baseline="0" dirty="0"/>
              <a:t>the E field</a:t>
            </a:r>
            <a:r>
              <a:rPr lang="en-US" baseline="0" dirty="0" smtClean="0"/>
              <a:t> what it actually is? </a:t>
            </a:r>
          </a:p>
          <a:p>
            <a:pPr eaLnBrk="1" hangingPunct="1"/>
            <a:endParaRPr lang="en-US" baseline="0" dirty="0" smtClean="0">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Spring 2012 Comments</a:t>
            </a:r>
            <a:endParaRPr lang="en-US" b="1" dirty="0" smtClean="0"/>
          </a:p>
          <a:p>
            <a:pPr eaLnBrk="1" hangingPunct="1"/>
            <a:r>
              <a:rPr lang="en-US" baseline="0" dirty="0" smtClean="0">
                <a:ea typeface="ＭＳ Ｐゴシック" charset="-128"/>
                <a:cs typeface="ＭＳ Ｐゴシック" charset="-128"/>
              </a:rPr>
              <a:t>Surface charges not addressed in “Ohm’s Law” tutorial, but do come up in the “Energy Flow” tutorial (#08) in the context of boundary conditions and energy flowing in a simple circuit.</a:t>
            </a: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BAB6A8F-DE4B-544A-9FBF-F1C74DC3582B}"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a:t>
            </a:r>
            <a:r>
              <a:rPr lang="en-US" baseline="0" dirty="0" smtClean="0"/>
              <a:t> CONCEPTUAL</a:t>
            </a:r>
            <a:endParaRPr lang="en-US" dirty="0" smtClean="0"/>
          </a:p>
          <a:p>
            <a:pPr eaLnBrk="1" hangingPunct="1">
              <a:spcBef>
                <a:spcPct val="0"/>
              </a:spcBef>
            </a:pPr>
            <a:r>
              <a:rPr lang="en-US" dirty="0" smtClean="0"/>
              <a:t>Correct</a:t>
            </a:r>
            <a:r>
              <a:rPr lang="en-US" baseline="0" dirty="0" smtClean="0"/>
              <a:t> Answer: D</a:t>
            </a:r>
            <a:endParaRPr lang="en-US" dirty="0" smtClean="0"/>
          </a:p>
          <a:p>
            <a:pPr eaLnBrk="1" hangingPunct="1">
              <a:spcBef>
                <a:spcPct val="0"/>
              </a:spcBef>
            </a:pPr>
            <a:r>
              <a:rPr lang="en-US" dirty="0" smtClean="0"/>
              <a:t>________________________________</a:t>
            </a:r>
          </a:p>
          <a:p>
            <a:pPr eaLnBrk="1" hangingPunct="1">
              <a:spcBef>
                <a:spcPct val="0"/>
              </a:spcBef>
            </a:pPr>
            <a:endParaRPr lang="en-US" dirty="0" smtClean="0"/>
          </a:p>
          <a:p>
            <a:pPr eaLnBrk="1" hangingPunct="1">
              <a:spcBef>
                <a:spcPct val="0"/>
              </a:spcBef>
            </a:pPr>
            <a:r>
              <a:rPr lang="en-US" dirty="0" smtClean="0"/>
              <a:t>Fall</a:t>
            </a:r>
            <a:r>
              <a:rPr lang="en-US" baseline="0" dirty="0" smtClean="0"/>
              <a:t>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From</a:t>
            </a:r>
            <a:r>
              <a:rPr lang="en-US" baseline="0" dirty="0" smtClean="0"/>
              <a:t> </a:t>
            </a:r>
            <a:r>
              <a:rPr lang="en-US" dirty="0" smtClean="0"/>
              <a:t>Charles </a:t>
            </a:r>
            <a:r>
              <a:rPr lang="en-US" dirty="0"/>
              <a:t>Rogers</a:t>
            </a:r>
          </a:p>
        </p:txBody>
      </p:sp>
      <p:sp>
        <p:nvSpPr>
          <p:cNvPr id="14340" name="Slide Number Placeholder 3"/>
          <p:cNvSpPr>
            <a:spLocks noGrp="1"/>
          </p:cNvSpPr>
          <p:nvPr>
            <p:ph type="sldNum" sz="quarter" idx="5"/>
          </p:nvPr>
        </p:nvSpPr>
        <p:spPr bwMode="auto">
          <a:ln>
            <a:miter lim="800000"/>
            <a:headEnd/>
            <a:tailEnd/>
          </a:ln>
        </p:spPr>
        <p:txBody>
          <a:bodyPr/>
          <a:lstStyle/>
          <a:p>
            <a:fld id="{8028BA1B-11D1-0949-8F95-A7E8E652DB7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r>
              <a:rPr lang="en-US" dirty="0" smtClean="0">
                <a:ea typeface="ヒラギノ角ゴ Pro W3" charset="-128"/>
                <a:cs typeface="ヒラギノ角ゴ Pro W3" charset="-128"/>
              </a:rPr>
              <a:t>Class: CONCEPTUAL</a:t>
            </a:r>
          </a:p>
          <a:p>
            <a:pPr eaLnBrk="1" hangingPunct="1"/>
            <a:r>
              <a:rPr lang="en-US" dirty="0" smtClean="0">
                <a:ea typeface="ヒラギノ角ゴ Pro W3" charset="-128"/>
                <a:cs typeface="ヒラギノ角ゴ Pro W3" charset="-128"/>
              </a:rPr>
              <a:t>Correct</a:t>
            </a:r>
            <a:r>
              <a:rPr lang="en-US" baseline="0" dirty="0" smtClean="0">
                <a:ea typeface="ヒラギノ角ゴ Pro W3" charset="-128"/>
                <a:cs typeface="ヒラギノ角ゴ Pro W3" charset="-128"/>
              </a:rPr>
              <a:t> Answer: A</a:t>
            </a:r>
          </a:p>
          <a:p>
            <a:pPr eaLnBrk="1" hangingPunct="1"/>
            <a:r>
              <a:rPr lang="en-US" baseline="0" dirty="0" smtClean="0">
                <a:ea typeface="ヒラギノ角ゴ Pro W3" charset="-128"/>
                <a:cs typeface="ヒラギノ角ゴ Pro W3" charset="-128"/>
              </a:rPr>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a typeface="ＭＳ Ｐゴシック" charset="-128"/>
                <a:cs typeface="ＭＳ Ｐゴシック" charset="-128"/>
              </a:rPr>
              <a:t>Fall 2011 Comments</a:t>
            </a:r>
          </a:p>
          <a:p>
            <a:pPr eaLnBrk="1" hangingPunct="1"/>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Note: NOT given</a:t>
            </a:r>
            <a:r>
              <a:rPr lang="en-US" baseline="0" dirty="0" smtClean="0">
                <a:ea typeface="ヒラギノ角ゴ Pro W3" charset="-128"/>
                <a:cs typeface="ヒラギノ角ゴ Pro W3" charset="-128"/>
              </a:rPr>
              <a:t> to class in Fa11; this is a modified version to improve upon the previous slide. Fa11 had a different answer for “C” – which was really just a rephrasing of “A” (it is zero around the circuit because the electric field is time-independent).</a:t>
            </a:r>
            <a:endParaRPr lang="en-US" dirty="0" smtClean="0">
              <a:ea typeface="ヒラギノ角ゴ Pro W3" charset="-128"/>
              <a:cs typeface="ヒラギノ角ゴ Pro W3" charset="-128"/>
            </a:endParaRPr>
          </a:p>
          <a:p>
            <a:pPr eaLnBrk="1" hangingPunct="1"/>
            <a:r>
              <a:rPr lang="en-US" baseline="0" dirty="0" smtClean="0">
                <a:ea typeface="ＭＳ Ｐゴシック" charset="-128"/>
                <a:cs typeface="ＭＳ Ｐゴシック" charset="-128"/>
              </a:rPr>
              <a:t> </a:t>
            </a:r>
            <a:endParaRPr lang="en-US" dirty="0" smtClean="0">
              <a:ea typeface="ヒラギノ角ゴ Pro W3" charset="-128"/>
              <a:cs typeface="ヒラギノ角ゴ Pro W3" charset="-128"/>
            </a:endParaRPr>
          </a:p>
          <a:p>
            <a:pPr eaLnBrk="1" hangingPunct="1"/>
            <a:r>
              <a:rPr lang="en-US" dirty="0" smtClean="0">
                <a:ea typeface="ＭＳ Ｐゴシック" charset="-128"/>
                <a:cs typeface="ＭＳ Ｐゴシック" charset="-128"/>
              </a:rPr>
              <a:t>(I’m</a:t>
            </a:r>
            <a:r>
              <a:rPr lang="en-US" baseline="0" dirty="0" smtClean="0">
                <a:ea typeface="ＭＳ Ｐゴシック" charset="-128"/>
                <a:cs typeface="ＭＳ Ｐゴシック" charset="-128"/>
              </a:rPr>
              <a:t> not sure what to do about the distractors – worth thinking about.)</a:t>
            </a:r>
          </a:p>
          <a:p>
            <a:pPr eaLnBrk="1" hangingPunct="1"/>
            <a:endParaRPr lang="en-US" baseline="0" dirty="0" smtClean="0">
              <a:ea typeface="ＭＳ Ｐゴシック" charset="-128"/>
              <a:cs typeface="ＭＳ Ｐゴシック" charset="-128"/>
            </a:endParaRPr>
          </a:p>
          <a:p>
            <a:pPr eaLnBrk="1" hangingPunct="1"/>
            <a:r>
              <a:rPr lang="en-US" dirty="0" smtClean="0">
                <a:ea typeface="ヒラギノ角ゴ Pro W3" charset="-128"/>
                <a:cs typeface="ヒラギノ角ゴ Pro W3" charset="-128"/>
              </a:rPr>
              <a:t>Phys 3320, Fa11 (</a:t>
            </a:r>
            <a:r>
              <a:rPr lang="en-US" dirty="0" err="1" smtClean="0">
                <a:ea typeface="ヒラギノ角ゴ Pro W3" charset="-128"/>
                <a:cs typeface="ヒラギノ角ゴ Pro W3" charset="-128"/>
              </a:rPr>
              <a:t>SJP</a:t>
            </a:r>
            <a:r>
              <a:rPr lang="en-US" dirty="0" smtClean="0">
                <a:ea typeface="ヒラギノ角ゴ Pro W3" charset="-128"/>
                <a:cs typeface="ヒラギノ角ゴ Pro W3" charset="-128"/>
              </a:rPr>
              <a:t>) Lecture #7</a:t>
            </a:r>
          </a:p>
          <a:p>
            <a:pPr eaLnBrk="1" hangingPunct="1"/>
            <a:r>
              <a:rPr lang="en-US" dirty="0" smtClean="0">
                <a:ea typeface="ＭＳ Ｐゴシック" charset="-128"/>
                <a:cs typeface="ＭＳ Ｐゴシック" charset="-128"/>
              </a:rPr>
              <a:t>[21], 29, 50, 0,0 – with original answer to “C”,</a:t>
            </a:r>
            <a:r>
              <a:rPr lang="en-US" baseline="0" dirty="0" smtClean="0">
                <a:ea typeface="ＭＳ Ｐゴシック" charset="-128"/>
                <a:cs typeface="ＭＳ Ｐゴシック" charset="-128"/>
              </a:rPr>
              <a:t> as mentioned above.</a:t>
            </a: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Originally from </a:t>
            </a:r>
            <a:r>
              <a:rPr lang="en-US" dirty="0" smtClean="0">
                <a:ea typeface="ＭＳ Ｐゴシック" charset="-128"/>
                <a:cs typeface="ＭＳ Ｐゴシック" charset="-128"/>
              </a:rPr>
              <a:t>ERK, 3 Dec 2008</a:t>
            </a:r>
          </a:p>
          <a:p>
            <a:pPr eaLnBrk="1" hangingPunct="1"/>
            <a:r>
              <a:rPr lang="en-US" dirty="0" smtClean="0">
                <a:ea typeface="ＭＳ Ｐゴシック" charset="-128"/>
                <a:cs typeface="ＭＳ Ｐゴシック" charset="-128"/>
              </a:rPr>
              <a:t>Modified by SJP</a:t>
            </a:r>
            <a:r>
              <a:rPr lang="en-US" baseline="0" dirty="0" smtClean="0">
                <a:ea typeface="ＭＳ Ｐゴシック" charset="-128"/>
                <a:cs typeface="ＭＳ Ｐゴシック" charset="-128"/>
              </a:rPr>
              <a:t> Fall 2011</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EMF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a:t>
            </a:r>
            <a:r>
              <a:rPr lang="en-US" baseline="0" dirty="0" smtClean="0"/>
              <a:t> CONCEPTUAL</a:t>
            </a:r>
          </a:p>
          <a:p>
            <a:pPr eaLnBrk="1" hangingPunct="1">
              <a:spcBef>
                <a:spcPct val="0"/>
              </a:spcBef>
            </a:pPr>
            <a:r>
              <a:rPr lang="en-US" baseline="0" dirty="0" smtClean="0"/>
              <a:t>Correct Answer: E</a:t>
            </a:r>
          </a:p>
          <a:p>
            <a:pPr eaLnBrk="1" hangingPunct="1">
              <a:spcBef>
                <a:spcPct val="0"/>
              </a:spcBef>
            </a:pPr>
            <a:r>
              <a:rPr lang="en-US" baseline="0" dirty="0" smtClean="0"/>
              <a:t>_____________________________</a:t>
            </a:r>
            <a:endParaRPr lang="en-US" dirty="0" smtClean="0"/>
          </a:p>
          <a:p>
            <a:pPr eaLnBrk="1" hangingPunct="1">
              <a:spcBef>
                <a:spcPct val="0"/>
              </a:spcBef>
            </a:pPr>
            <a:r>
              <a:rPr lang="en-US" dirty="0" smtClean="0"/>
              <a:t>Physics </a:t>
            </a:r>
            <a:r>
              <a:rPr lang="en-US" dirty="0"/>
              <a:t>3320, </a:t>
            </a:r>
            <a:r>
              <a:rPr lang="en-US" dirty="0" smtClean="0"/>
              <a:t>Fa11</a:t>
            </a:r>
            <a:r>
              <a:rPr lang="en-US" baseline="0" dirty="0"/>
              <a:t> </a:t>
            </a:r>
            <a:r>
              <a:rPr lang="en-US" baseline="0" dirty="0" smtClean="0"/>
              <a:t>(</a:t>
            </a:r>
            <a:r>
              <a:rPr lang="en-US" dirty="0" smtClean="0"/>
              <a:t>SJP) Lecture 7 </a:t>
            </a:r>
            <a:r>
              <a:rPr lang="en-US" baseline="0" dirty="0" smtClean="0"/>
              <a:t> </a:t>
            </a:r>
          </a:p>
          <a:p>
            <a:pPr eaLnBrk="1" hangingPunct="1">
              <a:spcBef>
                <a:spcPct val="0"/>
              </a:spcBef>
            </a:pPr>
            <a:r>
              <a:rPr lang="en-US" dirty="0" smtClean="0"/>
              <a:t>(</a:t>
            </a:r>
            <a:r>
              <a:rPr lang="en-US" dirty="0"/>
              <a:t>start of class question)</a:t>
            </a:r>
          </a:p>
          <a:p>
            <a:pPr eaLnBrk="1" hangingPunct="1">
              <a:spcBef>
                <a:spcPct val="0"/>
              </a:spcBef>
            </a:pPr>
            <a:r>
              <a:rPr lang="en-US" dirty="0"/>
              <a:t>7,</a:t>
            </a:r>
            <a:r>
              <a:rPr lang="en-US" baseline="0" dirty="0"/>
              <a:t> 15, 4, 4, [[</a:t>
            </a:r>
            <a:r>
              <a:rPr lang="en-US" b="1" baseline="0" dirty="0"/>
              <a:t>70</a:t>
            </a:r>
            <a:r>
              <a:rPr lang="en-US" b="0" baseline="0" dirty="0"/>
              <a:t>]]</a:t>
            </a:r>
          </a:p>
          <a:p>
            <a:pPr eaLnBrk="1" hangingPunct="1">
              <a:spcBef>
                <a:spcPct val="0"/>
              </a:spcBef>
            </a:pPr>
            <a:endParaRPr lang="en-US" dirty="0" smtClean="0"/>
          </a:p>
          <a:p>
            <a:pPr eaLnBrk="1" hangingPunct="1">
              <a:spcBef>
                <a:spcPct val="0"/>
              </a:spcBef>
            </a:pPr>
            <a:r>
              <a:rPr lang="en-US" dirty="0" smtClean="0"/>
              <a:t>Physics 3320, Sp12</a:t>
            </a:r>
            <a:r>
              <a:rPr lang="en-US" baseline="0" dirty="0" smtClean="0"/>
              <a:t> (MD) Lecture 7</a:t>
            </a:r>
            <a:endParaRPr lang="en-US" dirty="0" smtClean="0"/>
          </a:p>
          <a:p>
            <a:pPr eaLnBrk="1" hangingPunct="1">
              <a:spcBef>
                <a:spcPct val="0"/>
              </a:spcBef>
            </a:pPr>
            <a:r>
              <a:rPr lang="en-US" dirty="0" smtClean="0"/>
              <a:t>0, 9,</a:t>
            </a:r>
            <a:r>
              <a:rPr lang="en-US" baseline="0" dirty="0" smtClean="0"/>
              <a:t> 6, 0, [[86]]</a:t>
            </a:r>
            <a:endParaRPr lang="en-US" dirty="0" smtClean="0"/>
          </a:p>
          <a:p>
            <a:pPr eaLnBrk="1" hangingPunct="1">
              <a:spcBef>
                <a:spcPct val="0"/>
              </a:spcBef>
            </a:pPr>
            <a:r>
              <a:rPr lang="en-US" b="0" baseline="0" dirty="0" smtClean="0"/>
              <a:t>________________________________________________</a:t>
            </a:r>
          </a:p>
          <a:p>
            <a:pPr eaLnBrk="1" hangingPunct="1">
              <a:spcBef>
                <a:spcPct val="0"/>
              </a:spcBef>
            </a:pPr>
            <a:r>
              <a:rPr lang="en-US" b="1" baseline="0" dirty="0" smtClean="0"/>
              <a:t>Fall 2011 Comments</a:t>
            </a:r>
            <a:endParaRPr lang="en-US" b="1" baseline="0" dirty="0"/>
          </a:p>
          <a:p>
            <a:pPr eaLnBrk="1" hangingPunct="1">
              <a:spcBef>
                <a:spcPct val="0"/>
              </a:spcBef>
            </a:pPr>
            <a:r>
              <a:rPr lang="en-US" b="0" baseline="0" dirty="0"/>
              <a:t>Simple review, some confusion about “f” meaning force/charge. </a:t>
            </a:r>
            <a:endParaRPr lang="en-US" b="0" baseline="0" dirty="0" smtClean="0"/>
          </a:p>
          <a:p>
            <a:pPr eaLnBrk="1" hangingPunct="1">
              <a:spcBef>
                <a:spcPct val="0"/>
              </a:spcBef>
            </a:pPr>
            <a:endParaRPr lang="en-US" b="0" baseline="0" dirty="0" smtClean="0"/>
          </a:p>
          <a:p>
            <a:pPr eaLnBrk="1" hangingPunct="1">
              <a:spcBef>
                <a:spcPct val="0"/>
              </a:spcBef>
            </a:pPr>
            <a:r>
              <a:rPr lang="en-US" dirty="0" smtClean="0"/>
              <a:t>LA Notes:</a:t>
            </a:r>
          </a:p>
          <a:p>
            <a:pPr eaLnBrk="1" hangingPunct="1">
              <a:spcBef>
                <a:spcPct val="0"/>
              </a:spcBef>
            </a:pPr>
            <a:r>
              <a:rPr lang="en-US" sz="1200" b="0" kern="1200" dirty="0" smtClean="0">
                <a:solidFill>
                  <a:schemeClr val="tx1"/>
                </a:solidFill>
                <a:latin typeface="+mn-lt"/>
                <a:ea typeface="ＭＳ Ｐゴシック" pitchFamily="-106" charset="-128"/>
                <a:cs typeface="ＭＳ Ｐゴシック" pitchFamily="-106" charset="-128"/>
              </a:rPr>
              <a:t>The students knew that f had units of force per charge, so it was like E, they concluded the correct answer was volts.</a:t>
            </a:r>
          </a:p>
          <a:p>
            <a:pPr eaLnBrk="1" hangingPunct="1">
              <a:spcBef>
                <a:spcPct val="0"/>
              </a:spcBef>
            </a:pPr>
            <a:r>
              <a:rPr lang="en-US" dirty="0" smtClean="0"/>
              <a:t>________________________________________________</a:t>
            </a:r>
          </a:p>
          <a:p>
            <a:pPr eaLnBrk="1" hangingPunct="1">
              <a:spcBef>
                <a:spcPct val="0"/>
              </a:spcBef>
            </a:pPr>
            <a:r>
              <a:rPr lang="en-US" b="1" dirty="0" smtClean="0"/>
              <a:t>Spring</a:t>
            </a:r>
            <a:r>
              <a:rPr lang="en-US" b="1" baseline="0" dirty="0" smtClean="0"/>
              <a:t> 2012 Comments</a:t>
            </a:r>
            <a:endParaRPr lang="en-US" b="1" dirty="0" smtClean="0"/>
          </a:p>
          <a:p>
            <a:pPr eaLnBrk="1" hangingPunct="1"/>
            <a:r>
              <a:rPr lang="en-US" baseline="0" dirty="0" smtClean="0">
                <a:ea typeface="ＭＳ Ｐゴシック" charset="-128"/>
                <a:cs typeface="ＭＳ Ｐゴシック" charset="-128"/>
              </a:rPr>
              <a:t>Some students just knew that </a:t>
            </a:r>
            <a:r>
              <a:rPr lang="en-US" baseline="0" dirty="0" err="1" smtClean="0">
                <a:ea typeface="ＭＳ Ｐゴシック" charset="-128"/>
                <a:cs typeface="ＭＳ Ｐゴシック" charset="-128"/>
              </a:rPr>
              <a:t>EMF</a:t>
            </a:r>
            <a:r>
              <a:rPr lang="en-US" baseline="0" dirty="0" smtClean="0">
                <a:ea typeface="ＭＳ Ｐゴシック" charset="-128"/>
                <a:cs typeface="ＭＳ Ｐゴシック" charset="-128"/>
              </a:rPr>
              <a:t> is like a voltage, didn’t have to think about actual units.</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Written</a:t>
            </a:r>
            <a:r>
              <a:rPr lang="en-US" baseline="0" dirty="0" smtClean="0"/>
              <a:t> by: </a:t>
            </a:r>
            <a:r>
              <a:rPr lang="en-US" dirty="0" smtClean="0"/>
              <a:t>Charles Rogers</a:t>
            </a: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05E34DBA-DC80-7543-AFEE-815662ECD17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Class: CONCEPTUAL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Correct Answer: B</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7</a:t>
            </a:r>
            <a:endParaRPr lang="en-US" dirty="0" smtClean="0"/>
          </a:p>
          <a:p>
            <a:r>
              <a:rPr lang="en-US" dirty="0" smtClean="0"/>
              <a:t>8, [[92]]</a:t>
            </a:r>
          </a:p>
          <a:p>
            <a:endParaRPr lang="en-US" dirty="0" smtClean="0"/>
          </a:p>
          <a:p>
            <a:r>
              <a:rPr lang="en-US" dirty="0" smtClean="0"/>
              <a:t>______________________________</a:t>
            </a:r>
          </a:p>
          <a:p>
            <a:r>
              <a:rPr lang="en-US" b="1" dirty="0" smtClean="0"/>
              <a:t>Spring</a:t>
            </a:r>
            <a:r>
              <a:rPr lang="en-US" b="1" baseline="0" dirty="0" smtClean="0"/>
              <a:t> 2012 Comments</a:t>
            </a:r>
            <a:endParaRPr lang="en-US" b="1" dirty="0" smtClean="0"/>
          </a:p>
          <a:p>
            <a:r>
              <a:rPr lang="en-US" dirty="0" smtClean="0"/>
              <a:t>Used as lead-in</a:t>
            </a:r>
            <a:r>
              <a:rPr lang="en-US" baseline="0" dirty="0" smtClean="0"/>
              <a:t> to next on </a:t>
            </a:r>
            <a:r>
              <a:rPr lang="en-US" baseline="0" dirty="0" err="1" smtClean="0"/>
              <a:t>EMF</a:t>
            </a:r>
            <a:r>
              <a:rPr lang="en-US" baseline="0" dirty="0" smtClean="0"/>
              <a:t> (7.15).  Students had good explanations, no difficulties.</a:t>
            </a:r>
            <a:endParaRPr lang="en-US" dirty="0" smtClean="0"/>
          </a:p>
          <a:p>
            <a:r>
              <a:rPr lang="en-US" dirty="0" smtClean="0"/>
              <a:t>=============================</a:t>
            </a:r>
          </a:p>
          <a:p>
            <a:r>
              <a:rPr lang="en-US" dirty="0" smtClean="0"/>
              <a:t>Written</a:t>
            </a:r>
            <a:r>
              <a:rPr lang="en-US" baseline="0" dirty="0" smtClean="0"/>
              <a:t> by: Mike </a:t>
            </a:r>
            <a:r>
              <a:rPr lang="en-US" baseline="0" dirty="0" err="1" smtClean="0"/>
              <a:t>Dubson</a:t>
            </a:r>
            <a:r>
              <a:rPr lang="en-US" baseline="0" dirty="0" smtClean="0"/>
              <a:t>, Sp12</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1CC17BD-B8F5-5B40-BFE8-AF3F29087FE2}" type="slidenum">
              <a:rPr lang="en-US" smtClean="0"/>
              <a:pPr/>
              <a:t>14</a:t>
            </a:fld>
            <a:endParaRPr lang="en-US"/>
          </a:p>
        </p:txBody>
      </p:sp>
    </p:spTree>
    <p:extLst>
      <p:ext uri="{BB962C8B-B14F-4D97-AF65-F5344CB8AC3E}">
        <p14:creationId xmlns:p14="http://schemas.microsoft.com/office/powerpoint/2010/main" val="256657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MATH/PHYSICS</a:t>
            </a:r>
          </a:p>
          <a:p>
            <a:r>
              <a:rPr lang="en-US" baseline="0" dirty="0" smtClean="0"/>
              <a:t>Correct Answer: D</a:t>
            </a:r>
          </a:p>
          <a:p>
            <a:r>
              <a:rPr lang="en-US" baseline="0" dirty="0" smtClean="0"/>
              <a:t>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7</a:t>
            </a:r>
            <a:endParaRPr lang="en-US" dirty="0" smtClean="0"/>
          </a:p>
          <a:p>
            <a:r>
              <a:rPr lang="en-US" dirty="0" smtClean="0"/>
              <a:t>0, 24, 16, [[59]],</a:t>
            </a:r>
            <a:r>
              <a:rPr lang="en-US" baseline="0" dirty="0" smtClean="0"/>
              <a:t> 0</a:t>
            </a:r>
            <a:endParaRPr lang="en-US" dirty="0" smtClean="0"/>
          </a:p>
          <a:p>
            <a:r>
              <a:rPr lang="en-US" dirty="0" smtClean="0"/>
              <a:t>_____________________________</a:t>
            </a:r>
          </a:p>
          <a:p>
            <a:r>
              <a:rPr lang="en-US" b="1" dirty="0" smtClean="0"/>
              <a:t>Spring</a:t>
            </a:r>
            <a:r>
              <a:rPr lang="en-US" b="1" baseline="0" dirty="0" smtClean="0"/>
              <a:t> 2012 Comments</a:t>
            </a:r>
            <a:endParaRPr lang="en-US" b="1" dirty="0" smtClean="0"/>
          </a:p>
          <a:p>
            <a:r>
              <a:rPr lang="en-US" baseline="0" dirty="0" smtClean="0"/>
              <a:t>Lots of good discussion around this one (they really need to break definition of </a:t>
            </a:r>
            <a:r>
              <a:rPr lang="en-US" baseline="0" dirty="0" err="1" smtClean="0"/>
              <a:t>EMF</a:t>
            </a:r>
            <a:r>
              <a:rPr lang="en-US" baseline="0" dirty="0" smtClean="0"/>
              <a:t> down into separate contributions (inside/outside battery) to easily see which doesn’t work) – confusing to students about what’s going on inside the battery, where the electrostatic field points opposite the direction of current in the wire. “Battery force” (as Griffiths calls it) in terms of chemistry is challenging explanation for them.  Important to distinguish between </a:t>
            </a:r>
            <a:r>
              <a:rPr lang="en-US" baseline="0" dirty="0" err="1" smtClean="0"/>
              <a:t>EMF</a:t>
            </a:r>
            <a:r>
              <a:rPr lang="en-US" baseline="0" dirty="0" smtClean="0"/>
              <a:t> and line integral of E around the loop. Q. What does a voltmeter measure?</a:t>
            </a:r>
          </a:p>
          <a:p>
            <a:endParaRPr lang="en-US" baseline="0" dirty="0" smtClean="0"/>
          </a:p>
          <a:p>
            <a:r>
              <a:rPr lang="en-US" baseline="0" dirty="0" smtClean="0"/>
              <a:t>=============================</a:t>
            </a:r>
          </a:p>
          <a:p>
            <a:r>
              <a:rPr lang="en-US" dirty="0" smtClean="0"/>
              <a:t>Written</a:t>
            </a:r>
            <a:r>
              <a:rPr lang="en-US" baseline="0" dirty="0" smtClean="0"/>
              <a:t> by Mike </a:t>
            </a:r>
            <a:r>
              <a:rPr lang="en-US" baseline="0" dirty="0" err="1" smtClean="0"/>
              <a:t>Dubson</a:t>
            </a:r>
            <a:r>
              <a:rPr lang="en-US" baseline="0" dirty="0" smtClean="0"/>
              <a:t>, Sp12</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1CC17BD-B8F5-5B40-BFE8-AF3F29087FE2}" type="slidenum">
              <a:rPr lang="en-US" smtClean="0"/>
              <a:pPr/>
              <a:t>15</a:t>
            </a:fld>
            <a:endParaRPr lang="en-US"/>
          </a:p>
        </p:txBody>
      </p:sp>
    </p:spTree>
    <p:extLst>
      <p:ext uri="{BB962C8B-B14F-4D97-AF65-F5344CB8AC3E}">
        <p14:creationId xmlns:p14="http://schemas.microsoft.com/office/powerpoint/2010/main" val="200433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a:t>
            </a:r>
            <a:r>
              <a:rPr lang="en-US" baseline="0" dirty="0" smtClean="0"/>
              <a:t> MATH/PHYSICS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A</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__________________________________</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a:t>
            </a:r>
            <a:r>
              <a:rPr lang="en-US" dirty="0"/>
              <a:t>3320, </a:t>
            </a:r>
            <a:r>
              <a:rPr lang="en-US" dirty="0" smtClean="0"/>
              <a:t>Fa11</a:t>
            </a:r>
            <a:r>
              <a:rPr lang="en-US" baseline="0" dirty="0" smtClean="0"/>
              <a:t> (</a:t>
            </a:r>
            <a:r>
              <a:rPr lang="en-US" dirty="0" smtClean="0"/>
              <a:t>SJP) Lecture </a:t>
            </a:r>
            <a:r>
              <a:rPr lang="en-US" dirty="0"/>
              <a:t>#7 </a:t>
            </a:r>
          </a:p>
          <a:p>
            <a:r>
              <a:rPr lang="en-US" dirty="0"/>
              <a:t>[[71]], 29</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8</a:t>
            </a:r>
            <a:endParaRPr lang="en-US" baseline="0" dirty="0" smtClean="0">
              <a:ea typeface="ヒラギノ角ゴ Pro W3" charset="-128"/>
              <a:cs typeface="ヒラギノ角ゴ Pro W3"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18, [[79]], 3</a:t>
            </a:r>
          </a:p>
          <a:p>
            <a:r>
              <a:rPr lang="en-US" dirty="0" smtClean="0"/>
              <a:t>__________________________________</a:t>
            </a:r>
          </a:p>
          <a:p>
            <a:r>
              <a:rPr lang="en-US" b="1" dirty="0" smtClean="0"/>
              <a:t>Fall 2011 Comments</a:t>
            </a:r>
            <a:endParaRPr lang="en-US" b="1" dirty="0"/>
          </a:p>
          <a:p>
            <a:r>
              <a:rPr lang="en-US" dirty="0"/>
              <a:t>Some discussion here</a:t>
            </a:r>
            <a:r>
              <a:rPr lang="en-US" baseline="0" dirty="0"/>
              <a:t> about what is the nature of the forces in this problem, some students brought up “magnetic fields” (??) another other wondered about whether the </a:t>
            </a:r>
            <a:r>
              <a:rPr lang="en-US" baseline="0" dirty="0" smtClean="0"/>
              <a:t>capacitor </a:t>
            </a:r>
            <a:r>
              <a:rPr lang="en-US" baseline="0" dirty="0"/>
              <a:t>might be discharging (despite my “isolated” in the question) </a:t>
            </a:r>
          </a:p>
          <a:p>
            <a:endParaRPr lang="en-US" baseline="0" dirty="0"/>
          </a:p>
          <a:p>
            <a:r>
              <a:rPr lang="en-US" baseline="0" dirty="0"/>
              <a:t>I spent class time talking about DOING that line integral, first “casually” (with the ideal E field of a capacitor) and getting a </a:t>
            </a:r>
            <a:r>
              <a:rPr lang="en-US" baseline="0" dirty="0" err="1"/>
              <a:t>NONzero</a:t>
            </a:r>
            <a:r>
              <a:rPr lang="en-US" baseline="0" dirty="0"/>
              <a:t> answer (negative, if I integrate CW), and then sketching the field lines and realizing the fringe fields give a POSITIVE addition which cancels that negative to get 0. </a:t>
            </a:r>
            <a:endParaRPr lang="en-US" dirty="0"/>
          </a:p>
          <a:p>
            <a:endParaRPr lang="en-US" dirty="0"/>
          </a:p>
          <a:p>
            <a:r>
              <a:rPr lang="en-US" dirty="0"/>
              <a:t>Answer: A) This is an electrostatic field,</a:t>
            </a:r>
            <a:r>
              <a:rPr lang="en-US" baseline="0" dirty="0"/>
              <a:t> curl(E)=0, there can be no nonzero line integral of E dot dl here. (Which in fact shows there MUST be fringe fields outside a capacitor) </a:t>
            </a:r>
            <a:endParaRPr lang="en-US" baseline="0" dirty="0" smtClean="0"/>
          </a:p>
          <a:p>
            <a:endParaRPr lang="en-US" baseline="0" dirty="0" smtClean="0"/>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0" kern="1200" dirty="0" smtClean="0">
                <a:solidFill>
                  <a:schemeClr val="tx1"/>
                </a:solidFill>
                <a:latin typeface="+mn-lt"/>
                <a:ea typeface="ＭＳ Ｐゴシック" pitchFamily="-106" charset="-128"/>
                <a:cs typeface="ＭＳ Ｐゴシック" pitchFamily="-106" charset="-128"/>
              </a:rPr>
              <a:t> Students at table nearest me recalled there would be a fringing field, but thought it would be weaker [wouldn’t be enough to cancel out the contribution from between the plates].  After listening to their discussion for a while, I asked if there were any forces at work other than the electrostatic field, and then asked about the closed-loop line integral of an electrostatic field.  Student 1 admitted this was a strong argument for the EMF being zero, and commented that (now that he thought about it) it did seem “kind of strange” that the field in a capacitor could drive a current all by itself.</a:t>
            </a:r>
          </a:p>
          <a:p>
            <a:endParaRPr lang="en-US" sz="1200" b="1"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At first, the students’ inclination was that the EMF was 0 around the loop, but they had no reasoning to back up why. After that, they began to think that E dot dl was non-zero on the left vertical segment, but 0 on the right vertical segment. I think they eventually came to the conclusion that there was an EMF because they thought the E field was uniform in the capacitor and 0 outside.</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Ragole:</a:t>
            </a:r>
            <a:r>
              <a:rPr lang="en-US" sz="1200" b="0" kern="1200" dirty="0" smtClean="0">
                <a:solidFill>
                  <a:schemeClr val="tx1"/>
                </a:solidFill>
                <a:latin typeface="+mn-lt"/>
                <a:ea typeface="ＭＳ Ｐゴシック" pitchFamily="-106" charset="-128"/>
                <a:cs typeface="ＭＳ Ｐゴシック" pitchFamily="-106" charset="-128"/>
              </a:rPr>
              <a:t> One student argued EMF was non-zero because it wasn’t completely in the capacitor.  I pushed him to follow that argument and he ended up saying it would mean E would have a curl, which didn’t make sense to him.</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 D</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t>Phys</a:t>
            </a:r>
            <a:r>
              <a:rPr lang="en-US" dirty="0" smtClean="0"/>
              <a:t> </a:t>
            </a:r>
            <a:r>
              <a:rPr lang="en-US" dirty="0"/>
              <a:t>3320, </a:t>
            </a:r>
            <a:r>
              <a:rPr lang="en-US" dirty="0" smtClean="0"/>
              <a:t>Fa11</a:t>
            </a:r>
            <a:r>
              <a:rPr lang="en-US" baseline="0" dirty="0" smtClean="0"/>
              <a:t> (</a:t>
            </a:r>
            <a:r>
              <a:rPr lang="en-US" dirty="0" smtClean="0"/>
              <a:t>SJP) Lecture </a:t>
            </a:r>
            <a:r>
              <a:rPr lang="en-US" dirty="0"/>
              <a:t>#7 </a:t>
            </a:r>
          </a:p>
          <a:p>
            <a:pPr eaLnBrk="1" hangingPunct="1"/>
            <a:r>
              <a:rPr lang="en-US" dirty="0">
                <a:ea typeface="ＭＳ Ｐゴシック" charset="-128"/>
                <a:cs typeface="ＭＳ Ｐゴシック" charset="-128"/>
              </a:rPr>
              <a:t>11, 37, 5, [[47]]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7</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0, 17, 11, [[47]], 25</a:t>
            </a:r>
          </a:p>
          <a:p>
            <a:pPr eaLnBrk="1" hangingPunct="1"/>
            <a:r>
              <a:rPr lang="en-US" dirty="0" smtClean="0">
                <a:ea typeface="ＭＳ Ｐゴシック" charset="-128"/>
                <a:cs typeface="ＭＳ Ｐゴシック" charset="-128"/>
              </a:rPr>
              <a:t>______________________________________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Ended</a:t>
            </a:r>
            <a:r>
              <a:rPr lang="en-US" baseline="0" dirty="0" smtClean="0">
                <a:ea typeface="ＭＳ Ｐゴシック" charset="-128"/>
                <a:cs typeface="ＭＳ Ｐゴシック" charset="-128"/>
              </a:rPr>
              <a:t> class with this, not quite enough time!  </a:t>
            </a:r>
          </a:p>
          <a:p>
            <a:pPr eaLnBrk="1" hangingPunct="1"/>
            <a:r>
              <a:rPr lang="en-US" baseline="0" dirty="0" smtClean="0">
                <a:ea typeface="ＭＳ Ｐゴシック" charset="-128"/>
                <a:cs typeface="ＭＳ Ｐゴシック" charset="-128"/>
              </a:rPr>
              <a:t>Repeated at start of Lecture #8</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128"/>
                <a:cs typeface="ＭＳ Ｐゴシック" charset="-128"/>
              </a:rPr>
              <a:t>0, 21, 4, [[75]]</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Can solve this two ways, thinking about Lorentz forces, or thinking about “Flux rule”. (We did it both ways, the “Flux Rule” way requires careful understanding of sign conventions, and consistency between the direction of your EMF line integral, and your corresponding choice of direction for </a:t>
            </a:r>
            <a:r>
              <a:rPr lang="en-US" baseline="0" dirty="0" err="1" smtClean="0">
                <a:ea typeface="ＭＳ Ｐゴシック" charset="-128"/>
                <a:cs typeface="ＭＳ Ｐゴシック" charset="-128"/>
              </a:rPr>
              <a:t>dArea</a:t>
            </a:r>
            <a:r>
              <a:rPr lang="en-US" baseline="0" dirty="0" smtClean="0">
                <a:ea typeface="ＭＳ Ｐゴシック" charset="-128"/>
                <a:cs typeface="ＭＳ Ｐゴシック" charset="-128"/>
              </a:rPr>
              <a:t>. )  I worked through with them the discussion of the direction of current, and then (see next slide, 7.18) reposed the clicker question (which is about force)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LA Notes:</a:t>
            </a:r>
          </a:p>
          <a:p>
            <a:pPr eaLnBrk="1" hangingPunct="1"/>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kern="1200" dirty="0" smtClean="0">
                <a:solidFill>
                  <a:schemeClr val="tx1"/>
                </a:solidFill>
                <a:latin typeface="+mn-lt"/>
                <a:ea typeface="ＭＳ Ｐゴシック" pitchFamily="-106" charset="-128"/>
                <a:cs typeface="ＭＳ Ｐゴシック" pitchFamily="-106" charset="-128"/>
              </a:rPr>
              <a:t> Students simply did the Lorentz force law (for charges) and assumed that the force was down.  I tried to argue that force on charges in the loop wouldn’t move the neutral loop but after the current direction was put up (7.18), they agreed on the correct answer.</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sz="1200" b="1" kern="1200" dirty="0" smtClean="0">
                <a:solidFill>
                  <a:schemeClr val="tx1"/>
                </a:solidFill>
                <a:latin typeface="+mn-lt"/>
                <a:ea typeface="ＭＳ Ｐゴシック" pitchFamily="-106" charset="-128"/>
                <a:cs typeface="ＭＳ Ｐゴシック" pitchFamily="-106" charset="-128"/>
              </a:rPr>
              <a:t>Rehn:</a:t>
            </a:r>
            <a:r>
              <a:rPr lang="en-US" sz="1200" kern="1200" dirty="0" smtClean="0">
                <a:solidFill>
                  <a:schemeClr val="tx1"/>
                </a:solidFill>
                <a:latin typeface="+mn-lt"/>
                <a:ea typeface="ＭＳ Ｐゴシック" pitchFamily="-106" charset="-128"/>
                <a:cs typeface="ＭＳ Ｐゴシック" pitchFamily="-106" charset="-128"/>
              </a:rPr>
              <a:t> some students were still struggling slightly with the right hand rule and figuring out the direction of the EMF.</a:t>
            </a:r>
            <a:endParaRPr lang="en-US"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_______________________________________</a:t>
            </a:r>
          </a:p>
          <a:p>
            <a:pPr eaLnBrk="1" hangingPunct="1"/>
            <a:r>
              <a:rPr lang="en-US" b="1" baseline="0" dirty="0" smtClean="0">
                <a:ea typeface="ＭＳ Ｐゴシック" charset="-128"/>
                <a:cs typeface="ＭＳ Ｐゴシック" charset="-128"/>
              </a:rPr>
              <a:t>Spring 2012 Comments</a:t>
            </a:r>
          </a:p>
          <a:p>
            <a:pPr eaLnBrk="1" hangingPunct="1"/>
            <a:r>
              <a:rPr lang="en-US" baseline="0" dirty="0" smtClean="0">
                <a:ea typeface="ＭＳ Ｐゴシック" charset="-128"/>
                <a:cs typeface="ＭＳ Ｐゴシック" charset="-128"/>
              </a:rPr>
              <a:t>Introductory physics question, but some students still struggle!</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ERK, 5 Dec 2008</a:t>
            </a:r>
          </a:p>
          <a:p>
            <a:pPr eaLnBrk="1" hangingPunct="1"/>
            <a:r>
              <a:rPr lang="en-US" dirty="0" smtClean="0">
                <a:ea typeface="ＭＳ Ｐゴシック" charset="-128"/>
                <a:cs typeface="ＭＳ Ｐゴシック" charset="-128"/>
              </a:rPr>
              <a:t>Motional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a:t>
            </a:r>
            <a:r>
              <a:rPr lang="en-US" baseline="0" dirty="0" smtClean="0"/>
              <a:t> Answer: D</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_________________________________</a:t>
            </a:r>
          </a:p>
          <a:p>
            <a:pPr eaLnBrk="1" hangingPunct="1"/>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 (SJP) Lecture #8</a:t>
            </a:r>
          </a:p>
          <a:p>
            <a:pPr eaLnBrk="1" hangingPunct="1"/>
            <a:r>
              <a:rPr lang="en-US" dirty="0" err="1" smtClean="0">
                <a:ea typeface="ＭＳ Ｐゴシック" charset="-128"/>
                <a:cs typeface="ＭＳ Ｐゴシック" charset="-128"/>
              </a:rPr>
              <a:t>Followup</a:t>
            </a:r>
            <a:r>
              <a:rPr lang="en-US" baseline="0" dirty="0" smtClean="0">
                <a:ea typeface="ＭＳ Ｐゴシック" charset="-128"/>
                <a:cs typeface="ＭＳ Ｐゴシック" charset="-128"/>
              </a:rPr>
              <a:t>, same question but now with current shown</a:t>
            </a:r>
          </a:p>
          <a:p>
            <a:pPr eaLnBrk="1" hangingPunct="1"/>
            <a:r>
              <a:rPr lang="en-US" dirty="0" smtClean="0">
                <a:ea typeface="ＭＳ Ｐゴシック" charset="-128"/>
                <a:cs typeface="ＭＳ Ｐゴシック" charset="-128"/>
              </a:rPr>
              <a:t>0,8,4, [[88]], 0</a:t>
            </a:r>
          </a:p>
          <a:p>
            <a:pPr eaLnBrk="1" hangingPunct="1"/>
            <a:r>
              <a:rPr lang="en-US" dirty="0" smtClean="0">
                <a:ea typeface="ＭＳ Ｐゴシック" charset="-128"/>
                <a:cs typeface="ＭＳ Ｐゴシック" charset="-128"/>
              </a:rPr>
              <a:t>_________________________________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this point, just need to think about ILB</a:t>
            </a:r>
            <a:r>
              <a:rPr lang="en-US" baseline="0" dirty="0" smtClean="0">
                <a:ea typeface="ＭＳ Ｐゴシック" charset="-128"/>
                <a:cs typeface="ＭＳ Ｐゴシック" charset="-128"/>
              </a:rPr>
              <a:t> forces. Discuss forces on top and bottom wires (cancelling), and on back end (zero). </a:t>
            </a:r>
          </a:p>
          <a:p>
            <a:pPr eaLnBrk="1" hangingPunct="1"/>
            <a:r>
              <a:rPr lang="en-US" baseline="0" dirty="0" smtClean="0">
                <a:ea typeface="ＭＳ Ｐゴシック" charset="-128"/>
                <a:cs typeface="ＭＳ Ｐゴシック" charset="-128"/>
              </a:rPr>
              <a:t>Discuss PHYSICAL nature here – it’s “fighting the change”. This is an eddy current. Pose the reverse question, what if you try to leave the field? Can show a demo of eddy currents here. (I also discussed the </a:t>
            </a:r>
            <a:r>
              <a:rPr lang="en-US" baseline="0" dirty="0" err="1" smtClean="0">
                <a:ea typeface="ＭＳ Ｐゴシック" charset="-128"/>
                <a:cs typeface="ＭＳ Ｐゴシック" charset="-128"/>
              </a:rPr>
              <a:t>Prius</a:t>
            </a:r>
            <a:r>
              <a:rPr lang="en-US" baseline="0" dirty="0" smtClean="0">
                <a:ea typeface="ＭＳ Ｐゴシック" charset="-128"/>
                <a:cs typeface="ＭＳ Ｐゴシック" charset="-128"/>
              </a:rPr>
              <a:t> regenerative braking, just informally) </a:t>
            </a:r>
            <a:endParaRPr lang="en-US"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ERK, 5 Dec 2008</a:t>
            </a:r>
          </a:p>
          <a:p>
            <a:pPr eaLnBrk="1" hangingPunct="1"/>
            <a:r>
              <a:rPr lang="en-US" dirty="0" smtClean="0">
                <a:ea typeface="ＭＳ Ｐゴシック" charset="-128"/>
                <a:cs typeface="ＭＳ Ｐゴシック" charset="-128"/>
              </a:rPr>
              <a:t>Motional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MODIFIED</a:t>
            </a:r>
            <a:r>
              <a:rPr lang="en-US" baseline="0" dirty="0" smtClean="0"/>
              <a:t> FROM FALL 2011</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 A</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7</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[[100]],</a:t>
            </a:r>
            <a:r>
              <a:rPr lang="en-US" baseline="0" dirty="0" smtClean="0"/>
              <a:t> 0, 0</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smtClean="0"/>
              <a:t>Spring 2012 Comments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Intro #&amp;</a:t>
            </a:r>
            <a:r>
              <a:rPr lang="en-US" dirty="0" err="1" smtClean="0"/>
              <a:t>M</a:t>
            </a:r>
            <a:r>
              <a:rPr lang="en-US" dirty="0" smtClean="0"/>
              <a:t> question.</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Originally from </a:t>
            </a:r>
            <a:r>
              <a:rPr lang="en-US" dirty="0" smtClean="0">
                <a:ea typeface="ＭＳ Ｐゴシック" charset="-128"/>
                <a:cs typeface="ＭＳ Ｐゴシック" charset="-128"/>
              </a:rPr>
              <a:t>ERK, 5 Dec 2008</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Also</a:t>
            </a:r>
            <a:r>
              <a:rPr lang="en-US" baseline="0" dirty="0" smtClean="0">
                <a:ea typeface="ＭＳ Ｐゴシック" charset="-128"/>
                <a:cs typeface="ＭＳ Ｐゴシック" charset="-128"/>
              </a:rPr>
              <a:t> used by Steve Pollock, Fall 2011</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Modified by Mike </a:t>
            </a:r>
            <a:r>
              <a:rPr lang="en-US" baseline="0" dirty="0" err="1" smtClean="0">
                <a:ea typeface="ＭＳ Ｐゴシック" charset="-128"/>
                <a:cs typeface="ＭＳ Ｐゴシック" charset="-128"/>
              </a:rPr>
              <a:t>Dubson</a:t>
            </a:r>
            <a:r>
              <a:rPr lang="en-US" baseline="0" dirty="0" smtClean="0">
                <a:ea typeface="ＭＳ Ｐゴシック" charset="-128"/>
                <a:cs typeface="ＭＳ Ｐゴシック" charset="-128"/>
              </a:rPr>
              <a:t>, Spring 2012</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Motional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 CONCEPTUAL</a:t>
            </a:r>
          </a:p>
          <a:p>
            <a:r>
              <a:rPr lang="en-US" dirty="0" smtClean="0"/>
              <a:t>Correct</a:t>
            </a:r>
            <a:r>
              <a:rPr lang="en-US" baseline="0" dirty="0" smtClean="0"/>
              <a:t> Answer: 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5</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[94], 0, 6</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a typeface="ヒラギノ角ゴ Pro W3" charset="-128"/>
                <a:cs typeface="ヒラギノ角ゴ Pro W3" charset="-128"/>
              </a:rPr>
              <a:t>Spring 2012 Comments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ea typeface="ヒラギノ角ゴ Pro W3" charset="-128"/>
              <a:cs typeface="ヒラギノ角ゴ Pro W3"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a typeface="ヒラギノ角ゴ Pro W3" charset="-128"/>
                <a:cs typeface="ヒラギノ角ゴ Pro W3" charset="-128"/>
              </a:rPr>
              <a:t>Good to address in anticipation of Ohm’s law – students often get confused about whether the field is ALWAYS zero inside a conductor. Q: Is “static” the same as “not moving”? Is “static” the same as “time-independent”?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ea typeface="ヒラギノ角ゴ Pro W3" charset="-128"/>
              <a:cs typeface="ヒラギノ角ゴ Pro W3"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ヒラギノ角ゴ Pro W3" charset="-128"/>
                <a:cs typeface="ヒラギノ角ゴ Pro W3" charset="-128"/>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ヒラギノ角ゴ Pro W3" charset="-128"/>
                <a:cs typeface="ヒラギノ角ゴ Pro W3" charset="-128"/>
              </a:rPr>
              <a:t>Written by: Mike </a:t>
            </a:r>
            <a:r>
              <a:rPr lang="en-US" baseline="0" dirty="0" err="1" smtClean="0">
                <a:ea typeface="ヒラギノ角ゴ Pro W3" charset="-128"/>
                <a:cs typeface="ヒラギノ角ゴ Pro W3" charset="-128"/>
              </a:rPr>
              <a:t>Dubson</a:t>
            </a:r>
            <a:r>
              <a:rPr lang="en-US" baseline="0" dirty="0" smtClean="0">
                <a:ea typeface="ヒラギノ角ゴ Pro W3" charset="-128"/>
                <a:cs typeface="ヒラギノ角ゴ Pro W3" charset="-128"/>
              </a:rPr>
              <a:t>, Sp12</a:t>
            </a:r>
          </a:p>
        </p:txBody>
      </p:sp>
      <p:sp>
        <p:nvSpPr>
          <p:cNvPr id="4" name="Slide Number Placeholder 3"/>
          <p:cNvSpPr>
            <a:spLocks noGrp="1"/>
          </p:cNvSpPr>
          <p:nvPr>
            <p:ph type="sldNum" sz="quarter" idx="10"/>
          </p:nvPr>
        </p:nvSpPr>
        <p:spPr/>
        <p:txBody>
          <a:bodyPr/>
          <a:lstStyle/>
          <a:p>
            <a:fld id="{11CC17BD-B8F5-5B40-BFE8-AF3F29087FE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Correct Answer: C</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_________________________________</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#8</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Sp12 (MD)</a:t>
            </a:r>
            <a:r>
              <a:rPr lang="en-US" baseline="0" dirty="0" smtClean="0">
                <a:ea typeface="ＭＳ Ｐゴシック" charset="-128"/>
                <a:cs typeface="ＭＳ Ｐゴシック" charset="-128"/>
              </a:rPr>
              <a:t> </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No Clicker Data</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smtClean="0">
                <a:ea typeface="ＭＳ Ｐゴシック" charset="-128"/>
                <a:cs typeface="ＭＳ Ｐゴシック" charset="-128"/>
              </a:rPr>
              <a:t>Fall 2011 Comments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I showed this, let them vote by hand, we did not click. Majority of hands went up for zero (but not all) </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Answer is C, no change in flux. Can also point out that any Lorentz force on free charges on one end are balanced by same</a:t>
            </a:r>
            <a:r>
              <a:rPr lang="en-US" baseline="0" dirty="0" smtClean="0">
                <a:ea typeface="ＭＳ Ｐゴシック" charset="-128"/>
                <a:cs typeface="ＭＳ Ｐゴシック" charset="-128"/>
              </a:rPr>
              <a:t> force on free charges on the other end.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r>
              <a:rPr lang="en-US" dirty="0" smtClean="0"/>
              <a:t>LA Notes:</a:t>
            </a:r>
            <a:r>
              <a:rPr lang="en-US" sz="1200" kern="1200" baseline="0" dirty="0" smtClean="0">
                <a:solidFill>
                  <a:schemeClr val="tx1"/>
                </a:solidFill>
                <a:latin typeface="+mn-lt"/>
                <a:ea typeface="ＭＳ Ｐゴシック" pitchFamily="-106" charset="-128"/>
                <a:cs typeface="ＭＳ Ｐゴシック" pitchFamily="-106" charset="-128"/>
              </a:rPr>
              <a:t> Again students showed some difficulty when trying to use the right hand rule</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Written by:</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motional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a:t>
            </a:r>
            <a:r>
              <a:rPr lang="en-US" baseline="0" dirty="0" smtClean="0">
                <a:ea typeface="ＭＳ Ｐゴシック" charset="-128"/>
                <a:cs typeface="ＭＳ Ｐゴシック" charset="-128"/>
              </a:rPr>
              <a:t> B</a:t>
            </a:r>
            <a:endParaRPr lang="en-US"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 (SJP) Lecture #8</a:t>
            </a:r>
          </a:p>
          <a:p>
            <a:r>
              <a:rPr lang="en-US" dirty="0" smtClean="0"/>
              <a:t>0, [[92]], 8, 0, 0</a:t>
            </a:r>
          </a:p>
          <a:p>
            <a:endParaRPr lang="en-US" dirty="0" smtClean="0"/>
          </a:p>
          <a:p>
            <a:r>
              <a:rPr lang="en-US" dirty="0" smtClean="0"/>
              <a:t>____________________________________</a:t>
            </a:r>
          </a:p>
          <a:p>
            <a:r>
              <a:rPr lang="en-US" b="1" dirty="0" smtClean="0"/>
              <a:t>Fall</a:t>
            </a:r>
            <a:r>
              <a:rPr lang="en-US" b="1" baseline="0" dirty="0" smtClean="0"/>
              <a:t> 2011 Comments</a:t>
            </a:r>
            <a:endParaRPr lang="en-US" b="1" dirty="0" smtClean="0"/>
          </a:p>
          <a:p>
            <a:r>
              <a:rPr lang="en-US" dirty="0" smtClean="0"/>
              <a:t>I needed to clarify what situation 2 is (some students thought the WIRE LOOP)</a:t>
            </a:r>
            <a:r>
              <a:rPr lang="en-US" baseline="0" dirty="0" smtClean="0"/>
              <a:t> moves to the left, and were thus voting C. </a:t>
            </a:r>
          </a:p>
          <a:p>
            <a:r>
              <a:rPr lang="en-US" baseline="0" dirty="0" smtClean="0"/>
              <a:t>Correct answer is B. First, need to work out that situation 1 is positive in this case (by same methods as previous questions, either Lorentz forces or flux rule/Lenz’ law) Then, discuss the “magnet moves left”.  One student pointed to flux rule and said it’s the SAME change in flux, so should be same current. Another pointed out that “a co-moving observer” would say they are the same experiment. I had to clarify a little, point out that co-moving observers might disagree on E and B fields, but cannot disagree on which way an Ammeter needle moves! </a:t>
            </a:r>
          </a:p>
          <a:p>
            <a:endParaRPr lang="en-US" sz="1200" kern="1200" baseline="0" dirty="0" smtClean="0">
              <a:solidFill>
                <a:schemeClr val="tx1"/>
              </a:solidFill>
              <a:latin typeface="+mn-lt"/>
              <a:ea typeface="ＭＳ Ｐゴシック" pitchFamily="-106" charset="-128"/>
              <a:cs typeface="ＭＳ Ｐゴシック" pitchFamily="-106" charset="-128"/>
            </a:endParaRPr>
          </a:p>
          <a:p>
            <a:r>
              <a:rPr lang="en-US" dirty="0" smtClean="0"/>
              <a:t>LA Notes:</a:t>
            </a:r>
            <a:r>
              <a:rPr lang="en-US" baseline="0" dirty="0" smtClean="0"/>
              <a:t> </a:t>
            </a:r>
            <a:r>
              <a:rPr lang="en-US" sz="1200" kern="1200" dirty="0" smtClean="0">
                <a:solidFill>
                  <a:schemeClr val="tx1"/>
                </a:solidFill>
                <a:latin typeface="+mn-lt"/>
                <a:ea typeface="ＭＳ Ｐゴシック" pitchFamily="-106" charset="-128"/>
                <a:cs typeface="ＭＳ Ｐゴシック" pitchFamily="-106" charset="-128"/>
              </a:rPr>
              <a:t>Everyone I saw had no trouble figuring it out. One student and I had a discussion about these two cases being able to refer to the same situation, depending on the reference frame you are in.</a:t>
            </a:r>
          </a:p>
          <a:p>
            <a:r>
              <a:rPr lang="en-US" sz="1200" kern="1200" dirty="0" smtClean="0">
                <a:solidFill>
                  <a:schemeClr val="tx1"/>
                </a:solidFill>
                <a:latin typeface="+mn-lt"/>
                <a:ea typeface="ＭＳ Ｐゴシック" pitchFamily="-106" charset="-128"/>
                <a:cs typeface="ＭＳ Ｐゴシック" pitchFamily="-106" charset="-128"/>
              </a:rPr>
              <a:t>____________________________________</a:t>
            </a:r>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Class: CONCEPTUAL</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B</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________________________________________</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 (SJP) Lecture #8</a:t>
            </a:r>
          </a:p>
          <a:p>
            <a:pPr eaLnBrk="1" hangingPunct="1">
              <a:spcBef>
                <a:spcPct val="0"/>
              </a:spcBef>
            </a:pPr>
            <a:r>
              <a:rPr lang="en-US" dirty="0" smtClean="0"/>
              <a:t>42, [[58]], 0,</a:t>
            </a:r>
            <a:r>
              <a:rPr lang="en-US" baseline="0" dirty="0" smtClean="0"/>
              <a:t> 0, 0</a:t>
            </a:r>
          </a:p>
          <a:p>
            <a:pPr eaLnBrk="1" hangingPunct="1">
              <a:spcBef>
                <a:spcPct val="0"/>
              </a:spcBef>
            </a:pPr>
            <a:r>
              <a:rPr lang="en-US" baseline="0" dirty="0" smtClean="0"/>
              <a:t>________________________________________</a:t>
            </a:r>
          </a:p>
          <a:p>
            <a:pPr eaLnBrk="1" hangingPunct="1">
              <a:spcBef>
                <a:spcPct val="0"/>
              </a:spcBef>
            </a:pPr>
            <a:r>
              <a:rPr lang="en-US" b="1" baseline="0" dirty="0" smtClean="0"/>
              <a:t>Fall 2011 Comments</a:t>
            </a:r>
          </a:p>
          <a:p>
            <a:pPr eaLnBrk="1" hangingPunct="1">
              <a:spcBef>
                <a:spcPct val="0"/>
              </a:spcBef>
            </a:pPr>
            <a:r>
              <a:rPr lang="en-US" baseline="0" dirty="0" smtClean="0"/>
              <a:t>Despite being an excellent split, the conversation was muted, and I had a hard time getting them to speak their ideas. One student finally gave nice discussion – first, voting FOR magnetic because we’ve just seen examples with it, and without any E field. Another argued for magnetic because “EMF makes charges move”. (So we had to discuss case where there’s an EMF but, say, large resistance and thus no motion) Original student then voted for electric after all, because he realized that our “experiment 3” case had NO motion of anything, no relative motion. (Charlie pointed out that even a changing B field must mean some motion of charges SOMEWHERE). I really had to talk through the “E” story, nobody spontaneously went for that. Not sure if this makes sense to them or not, not much feedback at this point.  </a:t>
            </a:r>
            <a:endParaRPr lang="en-US" dirty="0" smtClean="0"/>
          </a:p>
          <a:p>
            <a:pPr eaLnBrk="1" hangingPunct="1">
              <a:spcBef>
                <a:spcPct val="0"/>
              </a:spcBef>
            </a:pPr>
            <a:endParaRPr lang="en-US" dirty="0" smtClean="0"/>
          </a:p>
          <a:p>
            <a:pPr eaLnBrk="1" hangingPunct="1">
              <a:spcBef>
                <a:spcPct val="0"/>
              </a:spcBef>
            </a:pPr>
            <a:r>
              <a:rPr lang="en-US" dirty="0" smtClean="0"/>
              <a:t>LA Notes:</a:t>
            </a:r>
            <a:r>
              <a:rPr lang="en-US" baseline="0" dirty="0" smtClean="0"/>
              <a:t> T</a:t>
            </a:r>
            <a:r>
              <a:rPr lang="en-US" sz="1200" kern="1200" dirty="0" smtClean="0">
                <a:solidFill>
                  <a:schemeClr val="tx1"/>
                </a:solidFill>
                <a:latin typeface="+mn-lt"/>
                <a:ea typeface="ＭＳ Ｐゴシック" pitchFamily="-106" charset="-128"/>
                <a:cs typeface="ＭＳ Ｐゴシック" pitchFamily="-106" charset="-128"/>
              </a:rPr>
              <a:t>he discussion of the nature of the force was relatively quiet and they concluded it was E or B but no real discussion of which it was.</a:t>
            </a:r>
            <a:endParaRPr lang="en-US" dirty="0" smtClean="0"/>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From </a:t>
            </a:r>
            <a:r>
              <a:rPr lang="en-US" dirty="0"/>
              <a:t>Charles Rogers</a:t>
            </a:r>
          </a:p>
          <a:p>
            <a:pPr eaLnBrk="1" hangingPunct="1">
              <a:spcBef>
                <a:spcPct val="0"/>
              </a:spcBef>
            </a:pPr>
            <a:r>
              <a:rPr lang="en-US" dirty="0"/>
              <a:t>Chuck</a:t>
            </a:r>
            <a:r>
              <a:rPr lang="en-US" baseline="0" dirty="0"/>
              <a:t> argues that Faraday’s position is “B”, but that “E” is perfectly worth consideration (but we identify it as electric due to</a:t>
            </a:r>
            <a:r>
              <a:rPr lang="en-US" baseline="0" dirty="0" smtClean="0"/>
              <a:t> special relativity – two fields behave the same, so might as well give them the same name)</a:t>
            </a:r>
            <a:r>
              <a:rPr lang="en-US" baseline="0" dirty="0"/>
              <a:t>. I might argue that in some situations e.g. with motional </a:t>
            </a:r>
            <a:r>
              <a:rPr lang="en-US" baseline="0" dirty="0" err="1"/>
              <a:t>emf</a:t>
            </a:r>
            <a:r>
              <a:rPr lang="en-US" baseline="0" dirty="0"/>
              <a:t>, the force/charge can in fact be magnetic, not electric. But then, the problem clearly talks about “the situation with time varying B fields... so I think I’m good with the answer as given here: B is best, E is possible (but rejected by physicists as unnecessary)</a:t>
            </a: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81B0AB0C-0AE1-B14E-A973-D4722017C0C6}"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Class: CONCEPTUAL</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N/A/ Survey</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charset="-128"/>
                <a:cs typeface="ＭＳ Ｐゴシック" charset="-128"/>
              </a:rPr>
              <a:t>____________________________</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 (SJP) Lecture #8</a:t>
            </a:r>
          </a:p>
          <a:p>
            <a:pPr eaLnBrk="1" hangingPunct="1">
              <a:spcBef>
                <a:spcPct val="0"/>
              </a:spcBef>
            </a:pPr>
            <a:r>
              <a:rPr lang="en-US" dirty="0" smtClean="0"/>
              <a:t>4, 17, 67, 8, 4</a:t>
            </a:r>
          </a:p>
          <a:p>
            <a:pPr eaLnBrk="1" hangingPunct="1">
              <a:spcBef>
                <a:spcPct val="0"/>
              </a:spcBef>
            </a:pPr>
            <a:r>
              <a:rPr lang="en-US" dirty="0" smtClean="0"/>
              <a:t>____________________________</a:t>
            </a:r>
          </a:p>
          <a:p>
            <a:pPr eaLnBrk="1" hangingPunct="1">
              <a:spcBef>
                <a:spcPct val="0"/>
              </a:spcBef>
            </a:pPr>
            <a:r>
              <a:rPr lang="en-US" b="1" dirty="0" smtClean="0"/>
              <a:t>Fall 2011</a:t>
            </a:r>
            <a:r>
              <a:rPr lang="en-US" b="1" baseline="0" dirty="0" smtClean="0"/>
              <a:t> Comments</a:t>
            </a:r>
            <a:endParaRPr lang="en-US" b="1" dirty="0" smtClean="0"/>
          </a:p>
          <a:p>
            <a:pPr eaLnBrk="1" hangingPunct="1">
              <a:spcBef>
                <a:spcPct val="0"/>
              </a:spcBef>
            </a:pPr>
            <a:r>
              <a:rPr lang="en-US" dirty="0" smtClean="0"/>
              <a:t>No “correct answer”, but this is a great slide to get them from Faraday’s law back</a:t>
            </a:r>
            <a:r>
              <a:rPr lang="en-US" baseline="0" dirty="0" smtClean="0"/>
              <a:t> to Ampere’s law. In my class, when I asked for what they MEANT by answer C, the first student said “Gauss’ law”. So, we talked about that, someone thought maybe the “divergence theorem”. So we had a lot of Maxwell’s equations on the board, and then I was able to get Ampere’s law out of a few of them… This is a novel point, they know the MATH in a different physical situation. I used this as the intro to my activity, “Faradays Law”, which only had ~10 minutes, so we’ll need to continue it into a second class. </a:t>
            </a:r>
          </a:p>
          <a:p>
            <a:pPr eaLnBrk="1" hangingPunct="1">
              <a:spcBef>
                <a:spcPct val="0"/>
              </a:spcBef>
            </a:pPr>
            <a:endParaRPr lang="en-US" baseline="0" dirty="0" smtClean="0"/>
          </a:p>
          <a:p>
            <a:pPr eaLnBrk="1" hangingPunct="1">
              <a:spcBef>
                <a:spcPct val="0"/>
              </a:spcBef>
            </a:pPr>
            <a:r>
              <a:rPr lang="en-US" baseline="0" dirty="0" smtClean="0"/>
              <a:t>LA Notes: </a:t>
            </a:r>
            <a:r>
              <a:rPr lang="en-US" sz="1200" kern="1200" baseline="0" dirty="0" smtClean="0">
                <a:solidFill>
                  <a:schemeClr val="tx1"/>
                </a:solidFill>
                <a:latin typeface="+mn-lt"/>
                <a:ea typeface="ＭＳ Ｐゴシック" pitchFamily="-106" charset="-128"/>
                <a:cs typeface="ＭＳ Ｐゴシック" pitchFamily="-106" charset="-128"/>
              </a:rPr>
              <a:t>S</a:t>
            </a:r>
            <a:r>
              <a:rPr lang="en-US" sz="1200" kern="1200" dirty="0" smtClean="0">
                <a:solidFill>
                  <a:schemeClr val="tx1"/>
                </a:solidFill>
                <a:latin typeface="+mn-lt"/>
                <a:ea typeface="ＭＳ Ｐゴシック" pitchFamily="-106" charset="-128"/>
                <a:cs typeface="ＭＳ Ｐゴシック" pitchFamily="-106" charset="-128"/>
              </a:rPr>
              <a:t>tudents argued that since they knew </a:t>
            </a:r>
            <a:r>
              <a:rPr lang="en-US" sz="1200" kern="1200" dirty="0" err="1" smtClean="0">
                <a:solidFill>
                  <a:schemeClr val="tx1"/>
                </a:solidFill>
                <a:latin typeface="+mn-lt"/>
                <a:ea typeface="ＭＳ Ｐゴシック" pitchFamily="-106" charset="-128"/>
                <a:cs typeface="ＭＳ Ｐゴシック" pitchFamily="-106" charset="-128"/>
              </a:rPr>
              <a:t>DelxE</a:t>
            </a:r>
            <a:r>
              <a:rPr lang="en-US" sz="1200" kern="1200" dirty="0" smtClean="0">
                <a:solidFill>
                  <a:schemeClr val="tx1"/>
                </a:solidFill>
                <a:latin typeface="+mn-lt"/>
                <a:ea typeface="ＭＳ Ｐゴシック" pitchFamily="-106" charset="-128"/>
                <a:cs typeface="ＭＳ Ｐゴシック" pitchFamily="-106" charset="-128"/>
              </a:rPr>
              <a:t> they could find E, but they were a bit hesitant to discuss how.</a:t>
            </a:r>
            <a:endParaRPr lang="en-US" baseline="0" dirty="0" smtClean="0"/>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Question From </a:t>
            </a:r>
            <a:r>
              <a:rPr lang="en-US" dirty="0"/>
              <a:t>Charles Rogers</a:t>
            </a:r>
          </a:p>
        </p:txBody>
      </p:sp>
      <p:sp>
        <p:nvSpPr>
          <p:cNvPr id="14340" name="Slide Number Placeholder 3"/>
          <p:cNvSpPr>
            <a:spLocks noGrp="1"/>
          </p:cNvSpPr>
          <p:nvPr>
            <p:ph type="sldNum" sz="quarter" idx="5"/>
          </p:nvPr>
        </p:nvSpPr>
        <p:spPr bwMode="auto">
          <a:ln>
            <a:miter lim="800000"/>
            <a:headEnd/>
            <a:tailEnd/>
          </a:ln>
        </p:spPr>
        <p:txBody>
          <a:bodyPr/>
          <a:lstStyle/>
          <a:p>
            <a:fld id="{7D7CDE28-30E3-2C4F-82E3-8E8A9D9ADBB0}"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p>
          <a:p>
            <a:pPr eaLnBrk="1" hangingPunct="1"/>
            <a:r>
              <a:rPr lang="en-US" baseline="0" dirty="0" smtClean="0">
                <a:ea typeface="ＭＳ Ｐゴシック" charset="-128"/>
                <a:cs typeface="ＭＳ Ｐゴシック" charset="-128"/>
              </a:rPr>
              <a:t>Correct Answer: B</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a:t>
            </a:r>
          </a:p>
          <a:p>
            <a:pPr eaLnBrk="1" hangingPunct="1"/>
            <a:r>
              <a:rPr lang="en-US" dirty="0" smtClean="0">
                <a:ea typeface="ＭＳ Ｐゴシック" charset="-128"/>
                <a:cs typeface="ＭＳ Ｐゴシック" charset="-128"/>
              </a:rPr>
              <a:t>Phys 3320, Fa11 (SJP) Lecture</a:t>
            </a:r>
            <a:r>
              <a:rPr lang="en-US" baseline="0" dirty="0" smtClean="0">
                <a:ea typeface="ＭＳ Ｐゴシック" charset="-128"/>
                <a:cs typeface="ＭＳ Ｐゴシック" charset="-128"/>
              </a:rPr>
              <a:t> 9</a:t>
            </a:r>
          </a:p>
          <a:p>
            <a:pPr eaLnBrk="1" hangingPunct="1"/>
            <a:r>
              <a:rPr lang="en-US" baseline="0" dirty="0" smtClean="0">
                <a:ea typeface="ＭＳ Ｐゴシック" charset="-128"/>
                <a:cs typeface="ＭＳ Ｐゴシック" charset="-128"/>
              </a:rPr>
              <a:t>(Start of class question)</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26, [[67]], 4,4, 0</a:t>
            </a:r>
          </a:p>
          <a:p>
            <a:pPr eaLnBrk="1" hangingPunct="1"/>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8</a:t>
            </a:r>
            <a:endParaRPr lang="en-US" baseline="0" dirty="0" smtClean="0">
              <a:ea typeface="ヒラギノ角ゴ Pro W3" charset="-128"/>
              <a:cs typeface="ヒラギノ角ゴ Pro W3" charset="-128"/>
            </a:endParaRPr>
          </a:p>
          <a:p>
            <a:pPr eaLnBrk="1" hangingPunct="1"/>
            <a:r>
              <a:rPr lang="en-US" dirty="0" smtClean="0">
                <a:ea typeface="ＭＳ Ｐゴシック" charset="-128"/>
                <a:cs typeface="ＭＳ Ｐゴシック" charset="-128"/>
              </a:rPr>
              <a:t>3, [97],</a:t>
            </a:r>
            <a:r>
              <a:rPr lang="en-US" baseline="0" dirty="0" smtClean="0">
                <a:ea typeface="ＭＳ Ｐゴシック" charset="-128"/>
                <a:cs typeface="ＭＳ Ｐゴシック" charset="-128"/>
              </a:rPr>
              <a:t> 0, 0, 0</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The flux is out, but decreasing, so to “fight the change in flux”, we will try</a:t>
            </a:r>
            <a:r>
              <a:rPr lang="en-US" baseline="0" dirty="0" smtClean="0">
                <a:ea typeface="ＭＳ Ｐゴシック" charset="-128"/>
                <a:cs typeface="ＭＳ Ｐゴシック" charset="-128"/>
              </a:rPr>
              <a:t> to induce our own field which is outwards. That requires a CCW current flow, and an outwards B(induced)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Discussed/asked about fact that technically it might be zero, if this loop had very large resistance,( but it did say metal...) Made sure they see that EMF is still nonzero and independent of resistance, but induced current itself depends on R. </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LA Notes:</a:t>
            </a:r>
            <a:r>
              <a:rPr lang="en-US" baseline="0" dirty="0" smtClean="0">
                <a:ea typeface="ＭＳ Ｐゴシック" charset="-128"/>
                <a:cs typeface="ＭＳ Ｐゴシック" charset="-128"/>
              </a:rPr>
              <a:t> </a:t>
            </a:r>
            <a:r>
              <a:rPr lang="en-US" sz="1200" b="0" kern="1200" dirty="0" smtClean="0">
                <a:solidFill>
                  <a:schemeClr val="tx1"/>
                </a:solidFill>
                <a:latin typeface="+mn-lt"/>
                <a:ea typeface="ＭＳ Ｐゴシック" pitchFamily="-106" charset="-128"/>
                <a:cs typeface="ＭＳ Ｐゴシック" pitchFamily="-106" charset="-128"/>
              </a:rPr>
              <a:t>Heard</a:t>
            </a:r>
            <a:r>
              <a:rPr lang="en-US" sz="1200" b="0" kern="1200" baseline="0" dirty="0" smtClean="0">
                <a:solidFill>
                  <a:schemeClr val="tx1"/>
                </a:solidFill>
                <a:latin typeface="+mn-lt"/>
                <a:ea typeface="ＭＳ Ｐゴシック" pitchFamily="-106" charset="-128"/>
                <a:cs typeface="ＭＳ Ｐゴシック" pitchFamily="-106" charset="-128"/>
              </a:rPr>
              <a:t> no </a:t>
            </a:r>
            <a:r>
              <a:rPr lang="en-US" sz="1200" b="0" kern="1200" dirty="0" smtClean="0">
                <a:solidFill>
                  <a:schemeClr val="tx1"/>
                </a:solidFill>
                <a:latin typeface="+mn-lt"/>
                <a:ea typeface="ＭＳ Ｐゴシック" pitchFamily="-106" charset="-128"/>
                <a:cs typeface="ＭＳ Ｐゴシック" pitchFamily="-106" charset="-128"/>
              </a:rPr>
              <a:t>talking during this</a:t>
            </a:r>
            <a:r>
              <a:rPr lang="en-US" sz="1200" b="0" kern="1200" baseline="0" dirty="0" smtClean="0">
                <a:solidFill>
                  <a:schemeClr val="tx1"/>
                </a:solidFill>
                <a:latin typeface="+mn-lt"/>
                <a:ea typeface="ＭＳ Ｐゴシック" pitchFamily="-106" charset="-128"/>
                <a:cs typeface="ＭＳ Ｐゴシック" pitchFamily="-106" charset="-128"/>
              </a:rPr>
              <a:t> question</a:t>
            </a:r>
            <a:r>
              <a:rPr lang="en-US" sz="1200" b="0" kern="1200" dirty="0" smtClean="0">
                <a:solidFill>
                  <a:schemeClr val="tx1"/>
                </a:solidFill>
                <a:latin typeface="+mn-lt"/>
                <a:ea typeface="ＭＳ Ｐゴシック" pitchFamily="-106" charset="-128"/>
                <a:cs typeface="ＭＳ Ｐゴシック" pitchFamily="-106" charset="-128"/>
              </a:rPr>
              <a:t>. However, after Steve closed it and started asking around for different reasons for their answers, one student</a:t>
            </a:r>
            <a:r>
              <a:rPr lang="en-US" sz="1200" b="0" kern="1200" baseline="0" dirty="0" smtClean="0">
                <a:solidFill>
                  <a:schemeClr val="tx1"/>
                </a:solidFill>
                <a:latin typeface="+mn-lt"/>
                <a:ea typeface="ＭＳ Ｐゴシック" pitchFamily="-106" charset="-128"/>
                <a:cs typeface="ＭＳ Ｐゴシック" pitchFamily="-106" charset="-128"/>
              </a:rPr>
              <a:t> </a:t>
            </a:r>
            <a:r>
              <a:rPr lang="en-US" sz="1200" b="0" kern="1200" dirty="0" smtClean="0">
                <a:solidFill>
                  <a:schemeClr val="tx1"/>
                </a:solidFill>
                <a:latin typeface="+mn-lt"/>
                <a:ea typeface="ＭＳ Ｐゴシック" pitchFamily="-106" charset="-128"/>
                <a:cs typeface="ＭＳ Ｐゴシック" pitchFamily="-106" charset="-128"/>
              </a:rPr>
              <a:t>said that he was thinking about it like you were pulling the loop out of the B field, and it would give a similar result. Students prefer</a:t>
            </a:r>
            <a:r>
              <a:rPr lang="en-US" sz="1200" b="0" kern="1200" baseline="0" dirty="0" smtClean="0">
                <a:solidFill>
                  <a:schemeClr val="tx1"/>
                </a:solidFill>
                <a:latin typeface="+mn-lt"/>
                <a:ea typeface="ＭＳ Ｐゴシック" pitchFamily="-106" charset="-128"/>
                <a:cs typeface="ＭＳ Ｐゴシック" pitchFamily="-106" charset="-128"/>
              </a:rPr>
              <a:t> a “fight the change” method for answering.</a:t>
            </a:r>
            <a:endParaRPr lang="en-US" sz="1200" b="0" kern="1200" dirty="0" smtClean="0">
              <a:solidFill>
                <a:schemeClr val="tx1"/>
              </a:solidFill>
              <a:latin typeface="+mn-lt"/>
              <a:ea typeface="ＭＳ Ｐゴシック" pitchFamily="-106" charset="-128"/>
              <a:cs typeface="ＭＳ Ｐゴシック" pitchFamily="-106" charset="-128"/>
            </a:endParaRPr>
          </a:p>
          <a:p>
            <a:pPr eaLnBrk="1" hangingPunct="1"/>
            <a:endParaRPr lang="en-US" b="1"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Just showing the induced current for previous one (7.24)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MODIFIES</a:t>
            </a:r>
            <a:r>
              <a:rPr lang="en-US" baseline="0" dirty="0" smtClean="0"/>
              <a:t> 7.18</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a:t>
            </a:r>
            <a:r>
              <a:rPr lang="en-US" baseline="0" dirty="0" smtClean="0"/>
              <a:t>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Correct Answer: C</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_________________________________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7</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17, 8, [[75]]</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smtClean="0"/>
              <a:t>Spring</a:t>
            </a:r>
            <a:r>
              <a:rPr lang="en-US" b="1" baseline="0" dirty="0" smtClean="0"/>
              <a:t> 2012 Comments</a:t>
            </a:r>
            <a:endParaRPr lang="en-US" b="1"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Intro E&amp;M question, students still</a:t>
            </a:r>
            <a:r>
              <a:rPr lang="en-US" baseline="0" dirty="0" smtClean="0"/>
              <a:t> not 100%</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t>
            </a:r>
          </a:p>
          <a:p>
            <a:pPr eaLnBrk="1" hangingPunct="1"/>
            <a:r>
              <a:rPr lang="en-US" dirty="0" smtClean="0">
                <a:ea typeface="ＭＳ Ｐゴシック" charset="-128"/>
                <a:cs typeface="ＭＳ Ｐゴシック" charset="-128"/>
              </a:rPr>
              <a:t>Originally</a:t>
            </a:r>
            <a:r>
              <a:rPr lang="en-US" baseline="0" dirty="0" smtClean="0">
                <a:ea typeface="ＭＳ Ｐゴシック" charset="-128"/>
                <a:cs typeface="ＭＳ Ｐゴシック" charset="-128"/>
              </a:rPr>
              <a:t> from: </a:t>
            </a:r>
            <a:r>
              <a:rPr lang="en-US" dirty="0" smtClean="0">
                <a:ea typeface="ＭＳ Ｐゴシック" charset="-128"/>
                <a:cs typeface="ＭＳ Ｐゴシック" charset="-128"/>
              </a:rPr>
              <a:t>ERK, 5 Dec 2008</a:t>
            </a:r>
          </a:p>
          <a:p>
            <a:pPr eaLnBrk="1" hangingPunct="1"/>
            <a:r>
              <a:rPr lang="en-US" dirty="0" smtClean="0">
                <a:ea typeface="ＭＳ Ｐゴシック" charset="-128"/>
                <a:cs typeface="ＭＳ Ｐゴシック" charset="-128"/>
              </a:rPr>
              <a:t>Also</a:t>
            </a:r>
            <a:r>
              <a:rPr lang="en-US" baseline="0" dirty="0" smtClean="0">
                <a:ea typeface="ＭＳ Ｐゴシック" charset="-128"/>
                <a:cs typeface="ＭＳ Ｐゴシック" charset="-128"/>
              </a:rPr>
              <a:t> used by Steve Pollock, Fa11</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Modified by</a:t>
            </a:r>
            <a:r>
              <a:rPr lang="en-US" baseline="0" dirty="0" smtClean="0">
                <a:ea typeface="ＭＳ Ｐゴシック" charset="-128"/>
                <a:cs typeface="ＭＳ Ｐゴシック" charset="-128"/>
              </a:rPr>
              <a:t> Mike </a:t>
            </a:r>
            <a:r>
              <a:rPr lang="en-US" baseline="0" dirty="0" err="1" smtClean="0">
                <a:ea typeface="ＭＳ Ｐゴシック" charset="-128"/>
                <a:cs typeface="ＭＳ Ｐゴシック" charset="-128"/>
              </a:rPr>
              <a:t>Dubson</a:t>
            </a:r>
            <a:r>
              <a:rPr lang="en-US" baseline="0" dirty="0" smtClean="0">
                <a:ea typeface="ＭＳ Ｐゴシック" charset="-128"/>
                <a:cs typeface="ＭＳ Ｐゴシック" charset="-128"/>
              </a:rPr>
              <a:t>, Sp12</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Motional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a:t>
            </a:r>
            <a:r>
              <a:rPr lang="en-US" baseline="0" dirty="0" smtClean="0"/>
              <a:t> in Fall 2011 (SJP) Lecture #9</a:t>
            </a:r>
            <a:endParaRPr lang="en-US" dirty="0" smtClean="0"/>
          </a:p>
          <a:p>
            <a:endParaRPr lang="en-US" dirty="0" smtClean="0"/>
          </a:p>
          <a:p>
            <a:r>
              <a:rPr lang="en-US" dirty="0" smtClean="0"/>
              <a:t>Pop </a:t>
            </a:r>
            <a:r>
              <a:rPr lang="en-US" dirty="0"/>
              <a:t>“quiz</a:t>
            </a:r>
            <a:r>
              <a:rPr lang="en-US" dirty="0" smtClean="0"/>
              <a:t>” (not actually graded) </a:t>
            </a:r>
            <a:r>
              <a:rPr lang="en-US" dirty="0"/>
              <a:t>– I had them do</a:t>
            </a:r>
            <a:r>
              <a:rPr lang="en-US" baseline="0" dirty="0"/>
              <a:t> it, then draw a line, then do it again with their neighbors, and then hand it in. </a:t>
            </a:r>
          </a:p>
          <a:p>
            <a:r>
              <a:rPr lang="en-US" baseline="0" dirty="0"/>
              <a:t>This was NOT nearly as easy as I thought it should be, gave them several minutes on their own, and they *wanted* several more minutes to talk it through! In the end, we put solutions on board and told them they  should have a “picture” in their heads that goes along with them, perhaps e.g. using a familiar Maxwell equation to help them remember it...</a:t>
            </a:r>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B</a:t>
            </a:r>
          </a:p>
          <a:p>
            <a:r>
              <a:rPr lang="en-US" baseline="0" dirty="0" smtClean="0"/>
              <a:t>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8</a:t>
            </a:r>
            <a:endParaRPr lang="en-US" baseline="0" dirty="0" smtClean="0">
              <a:ea typeface="ヒラギノ角ゴ Pro W3" charset="-128"/>
              <a:cs typeface="ヒラギノ角ゴ Pro W3" charset="-128"/>
            </a:endParaRPr>
          </a:p>
          <a:p>
            <a:r>
              <a:rPr lang="en-US" baseline="0" dirty="0" smtClean="0"/>
              <a:t>3, [97], 0</a:t>
            </a:r>
          </a:p>
          <a:p>
            <a:endParaRPr lang="en-US" baseline="0" dirty="0" smtClean="0"/>
          </a:p>
          <a:p>
            <a:r>
              <a:rPr lang="en-US" baseline="0" dirty="0" smtClean="0"/>
              <a:t>_______________________________</a:t>
            </a:r>
          </a:p>
          <a:p>
            <a:r>
              <a:rPr lang="en-US" b="1" baseline="0" dirty="0" smtClean="0"/>
              <a:t>Spring 2012 Comments</a:t>
            </a:r>
          </a:p>
          <a:p>
            <a:r>
              <a:rPr lang="en-US" b="0" baseline="0" dirty="0" smtClean="0"/>
              <a:t>Intro E&amp;M problem – students have to think for a minute, but get this.</a:t>
            </a:r>
          </a:p>
          <a:p>
            <a:endParaRPr lang="en-US" b="0" baseline="0" dirty="0" smtClean="0"/>
          </a:p>
          <a:p>
            <a:r>
              <a:rPr lang="en-US" b="0" baseline="0" dirty="0" smtClean="0"/>
              <a:t>==============================</a:t>
            </a:r>
          </a:p>
          <a:p>
            <a:r>
              <a:rPr lang="en-US" b="0" baseline="0" dirty="0" smtClean="0"/>
              <a:t>Written by Mike </a:t>
            </a:r>
            <a:r>
              <a:rPr lang="en-US" b="0" baseline="0" dirty="0" err="1" smtClean="0"/>
              <a:t>Dubson</a:t>
            </a:r>
            <a:r>
              <a:rPr lang="en-US" b="0" baseline="0" dirty="0" smtClean="0"/>
              <a:t>, Sp12</a:t>
            </a:r>
          </a:p>
        </p:txBody>
      </p:sp>
      <p:sp>
        <p:nvSpPr>
          <p:cNvPr id="4" name="Slide Number Placeholder 3"/>
          <p:cNvSpPr>
            <a:spLocks noGrp="1"/>
          </p:cNvSpPr>
          <p:nvPr>
            <p:ph type="sldNum" sz="quarter" idx="10"/>
          </p:nvPr>
        </p:nvSpPr>
        <p:spPr/>
        <p:txBody>
          <a:bodyPr/>
          <a:lstStyle/>
          <a:p>
            <a:fld id="{11CC17BD-B8F5-5B40-BFE8-AF3F29087FE2}" type="slidenum">
              <a:rPr lang="en-US" smtClean="0"/>
              <a:pPr/>
              <a:t>28</a:t>
            </a:fld>
            <a:endParaRPr lang="en-US"/>
          </a:p>
        </p:txBody>
      </p:sp>
    </p:spTree>
    <p:extLst>
      <p:ext uri="{BB962C8B-B14F-4D97-AF65-F5344CB8AC3E}">
        <p14:creationId xmlns:p14="http://schemas.microsoft.com/office/powerpoint/2010/main" val="261877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________________________________</a:t>
            </a:r>
            <a:endParaRPr lang="en-US" dirty="0" smtClean="0">
              <a:ea typeface="ＭＳ Ｐゴシック" charset="-128"/>
              <a:cs typeface="ＭＳ Ｐゴシック" charset="-128"/>
            </a:endParaRPr>
          </a:p>
          <a:p>
            <a:pPr eaLnBrk="1" hangingPunct="1"/>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 (SJP) Lecture</a:t>
            </a:r>
            <a:r>
              <a:rPr lang="en-US" baseline="0" dirty="0" smtClean="0">
                <a:ea typeface="ＭＳ Ｐゴシック" charset="-128"/>
                <a:cs typeface="ＭＳ Ｐゴシック" charset="-128"/>
              </a:rPr>
              <a:t> #9</a:t>
            </a:r>
          </a:p>
          <a:p>
            <a:pPr eaLnBrk="1" hangingPunct="1"/>
            <a:r>
              <a:rPr lang="en-US" dirty="0" smtClean="0">
                <a:ea typeface="ＭＳ Ｐゴシック" charset="-128"/>
                <a:cs typeface="ＭＳ Ｐゴシック" charset="-128"/>
              </a:rPr>
              <a:t>[52],</a:t>
            </a:r>
            <a:r>
              <a:rPr lang="en-US" baseline="0" dirty="0" smtClean="0">
                <a:ea typeface="ＭＳ Ｐゴシック" charset="-128"/>
                <a:cs typeface="ＭＳ Ｐゴシック" charset="-128"/>
              </a:rPr>
              <a:t> 48, 0, 0, 0</a:t>
            </a:r>
            <a:endParaRPr lang="en-US"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________________________________</a:t>
            </a:r>
          </a:p>
          <a:p>
            <a:pPr eaLnBrk="1" hangingPunct="1"/>
            <a:r>
              <a:rPr lang="en-US" b="1" baseline="0" dirty="0" smtClean="0">
                <a:ea typeface="ＭＳ Ｐゴシック" charset="-128"/>
                <a:cs typeface="ＭＳ Ｐゴシック" charset="-128"/>
              </a:rPr>
              <a:t>Fall 2011 Comments</a:t>
            </a:r>
          </a:p>
          <a:p>
            <a:pPr eaLnBrk="1" hangingPunct="1"/>
            <a:r>
              <a:rPr lang="en-US" baseline="0" dirty="0" smtClean="0">
                <a:ea typeface="ＭＳ Ｐゴシック" charset="-128"/>
                <a:cs typeface="ＭＳ Ｐゴシック" charset="-128"/>
              </a:rPr>
              <a:t>Signs are hard here – but the EMF in this problem is CW, so the answer is unambiguously A. (The setup is identical to the in-class activity we had just done, so they had a sketch of E in their </a:t>
            </a:r>
            <a:r>
              <a:rPr lang="en-US" baseline="0" dirty="0" err="1" smtClean="0">
                <a:ea typeface="ＭＳ Ｐゴシック" charset="-128"/>
                <a:cs typeface="ＭＳ Ｐゴシック" charset="-128"/>
              </a:rPr>
              <a:t>posession</a:t>
            </a:r>
            <a:r>
              <a:rPr lang="en-US" baseline="0" dirty="0" smtClean="0">
                <a:ea typeface="ＭＳ Ｐゴシック" charset="-128"/>
                <a:cs typeface="ＭＳ Ｐゴシック" charset="-128"/>
              </a:rPr>
              <a:t>)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Class was split after discussion on whether the induced</a:t>
            </a:r>
            <a:r>
              <a:rPr lang="en-US" baseline="0" dirty="0" smtClean="0">
                <a:ea typeface="ＭＳ Ｐゴシック" charset="-128"/>
                <a:cs typeface="ＭＳ Ｐゴシック" charset="-128"/>
              </a:rPr>
              <a:t> EMF in the off-center loop was positive or negative.</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a:t>
            </a:r>
            <a:r>
              <a:rPr lang="en-US" baseline="0" dirty="0" smtClean="0">
                <a:ea typeface="ＭＳ Ｐゴシック" charset="-128"/>
                <a:cs typeface="ＭＳ Ｐゴシック" charset="-128"/>
              </a:rPr>
              <a:t> from: </a:t>
            </a:r>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D652AD6-2E96-DB4F-A020-38A966C901A3}" type="slidenum">
              <a:rPr lang="en-US" sz="1200" b="0"/>
              <a:pPr algn="r"/>
              <a:t>3</a:t>
            </a:fld>
            <a:endParaRPr lang="en-US" sz="1200" b="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128"/>
                <a:cs typeface="ヒラギノ角ゴ Pro W3" charset="-128"/>
              </a:rPr>
              <a:t>Class:</a:t>
            </a:r>
            <a:r>
              <a:rPr lang="en-US" baseline="0" dirty="0" smtClean="0">
                <a:ea typeface="ヒラギノ角ゴ Pro W3" charset="-128"/>
                <a:cs typeface="ヒラギノ角ゴ Pro W3" charset="-128"/>
              </a:rPr>
              <a:t> MATH/PHYSICS</a:t>
            </a:r>
          </a:p>
          <a:p>
            <a:pPr eaLnBrk="1" hangingPunct="1"/>
            <a:r>
              <a:rPr lang="en-US" baseline="0" dirty="0" smtClean="0">
                <a:ea typeface="ヒラギノ角ゴ Pro W3" charset="-128"/>
                <a:cs typeface="ヒラギノ角ゴ Pro W3" charset="-128"/>
              </a:rPr>
              <a:t>Correct Answer: E</a:t>
            </a:r>
          </a:p>
          <a:p>
            <a:pPr eaLnBrk="1" hangingPunct="1"/>
            <a:r>
              <a:rPr lang="en-US" baseline="0" dirty="0" smtClean="0">
                <a:ea typeface="ヒラギノ角ゴ Pro W3" charset="-128"/>
                <a:cs typeface="ヒラギノ角ゴ Pro W3" charset="-128"/>
              </a:rPr>
              <a:t>___________________________</a:t>
            </a:r>
            <a:endParaRPr lang="en-US" dirty="0" smtClean="0">
              <a:ea typeface="ヒラギノ角ゴ Pro W3" charset="-128"/>
              <a:cs typeface="ヒラギノ角ゴ Pro W3" charset="-128"/>
            </a:endParaRPr>
          </a:p>
          <a:p>
            <a:pPr eaLnBrk="1" hangingPunct="1"/>
            <a:r>
              <a:rPr lang="en-US" dirty="0" err="1" smtClean="0">
                <a:ea typeface="ヒラギノ角ゴ Pro W3" charset="-128"/>
                <a:cs typeface="ヒラギノ角ゴ Pro W3" charset="-128"/>
              </a:rPr>
              <a:t>Phys</a:t>
            </a:r>
            <a:r>
              <a:rPr lang="en-US" dirty="0" smtClean="0">
                <a:ea typeface="ヒラギノ角ゴ Pro W3" charset="-128"/>
                <a:cs typeface="ヒラギノ角ゴ Pro W3" charset="-128"/>
              </a:rPr>
              <a:t> </a:t>
            </a:r>
            <a:r>
              <a:rPr lang="en-US" dirty="0">
                <a:ea typeface="ヒラギノ角ゴ Pro W3" charset="-128"/>
                <a:cs typeface="ヒラギノ角ゴ Pro W3" charset="-128"/>
              </a:rPr>
              <a:t>3320, </a:t>
            </a:r>
            <a:r>
              <a:rPr lang="en-US" dirty="0" smtClean="0">
                <a:ea typeface="ヒラギノ角ゴ Pro W3" charset="-128"/>
                <a:cs typeface="ヒラギノ角ゴ Pro W3" charset="-128"/>
              </a:rPr>
              <a:t>Fa11 (SJP) Lecture #6</a:t>
            </a:r>
            <a:endParaRPr lang="en-US" dirty="0">
              <a:ea typeface="ヒラギノ角ゴ Pro W3" charset="-128"/>
              <a:cs typeface="ヒラギノ角ゴ Pro W3" charset="-128"/>
            </a:endParaRPr>
          </a:p>
          <a:p>
            <a:pPr eaLnBrk="1" hangingPunct="1"/>
            <a:r>
              <a:rPr lang="en-US" dirty="0">
                <a:ea typeface="ヒラギノ角ゴ Pro W3" charset="-128"/>
                <a:cs typeface="ヒラギノ角ゴ Pro W3" charset="-128"/>
              </a:rPr>
              <a:t>0,</a:t>
            </a:r>
            <a:r>
              <a:rPr lang="en-US" b="0" dirty="0">
                <a:ea typeface="ヒラギノ角ゴ Pro W3" charset="-128"/>
                <a:cs typeface="ヒラギノ角ゴ Pro W3" charset="-128"/>
              </a:rPr>
              <a:t> 36, 24, 8,</a:t>
            </a:r>
            <a:r>
              <a:rPr lang="en-US" b="1" dirty="0">
                <a:ea typeface="ヒラギノ角ゴ Pro W3" charset="-128"/>
                <a:cs typeface="ヒラギノ角ゴ Pro W3" charset="-128"/>
              </a:rPr>
              <a:t> [[32]]</a:t>
            </a:r>
          </a:p>
          <a:p>
            <a:pPr eaLnBrk="1" hangingPunct="1"/>
            <a:endParaRPr lang="en-US" dirty="0" smtClean="0">
              <a:ea typeface="ヒラギノ角ゴ Pro W3" charset="-128"/>
              <a:cs typeface="ヒラギノ角ゴ Pro W3" charset="-128"/>
            </a:endParaRPr>
          </a:p>
          <a:p>
            <a:pPr eaLnBrk="1" hangingPunct="1">
              <a:spcBef>
                <a:spcPct val="0"/>
              </a:spcBef>
            </a:pPr>
            <a:r>
              <a:rPr lang="en-US" b="0" baseline="0" dirty="0" smtClean="0"/>
              <a:t>________________________________________________</a:t>
            </a:r>
          </a:p>
          <a:p>
            <a:pPr eaLnBrk="1" hangingPunct="1">
              <a:spcBef>
                <a:spcPct val="0"/>
              </a:spcBef>
            </a:pPr>
            <a:r>
              <a:rPr lang="en-US" b="1" baseline="0" dirty="0" smtClean="0"/>
              <a:t>Fall 2011 Comments</a:t>
            </a:r>
          </a:p>
          <a:p>
            <a:pPr eaLnBrk="1" hangingPunct="1"/>
            <a:r>
              <a:rPr lang="en-US" dirty="0" smtClean="0">
                <a:ea typeface="ヒラギノ角ゴ Pro W3" charset="-128"/>
                <a:cs typeface="ヒラギノ角ゴ Pro W3" charset="-128"/>
              </a:rPr>
              <a:t>We </a:t>
            </a:r>
            <a:r>
              <a:rPr lang="en-US" dirty="0">
                <a:ea typeface="ヒラギノ角ゴ Pro W3" charset="-128"/>
                <a:cs typeface="ヒラギノ角ゴ Pro W3" charset="-128"/>
              </a:rPr>
              <a:t>needed to review this,</a:t>
            </a:r>
            <a:r>
              <a:rPr lang="en-US" baseline="0" dirty="0">
                <a:ea typeface="ヒラギノ角ゴ Pro W3" charset="-128"/>
                <a:cs typeface="ヒラギノ角ゴ Pro W3" charset="-128"/>
              </a:rPr>
              <a:t> apparently. </a:t>
            </a:r>
            <a:endParaRPr lang="en-US" dirty="0">
              <a:ea typeface="ヒラギノ角ゴ Pro W3" charset="-128"/>
              <a:cs typeface="ヒラギノ角ゴ Pro W3" charset="-128"/>
            </a:endParaRPr>
          </a:p>
          <a:p>
            <a:pPr eaLnBrk="1" hangingPunct="1"/>
            <a:r>
              <a:rPr lang="en-US" dirty="0">
                <a:ea typeface="ヒラギノ角ゴ Pro W3" charset="-128"/>
                <a:cs typeface="ヒラギノ角ゴ Pro W3" charset="-128"/>
              </a:rPr>
              <a:t>Slightly tricky, answer</a:t>
            </a:r>
            <a:r>
              <a:rPr lang="en-US" baseline="0" dirty="0">
                <a:ea typeface="ヒラギノ角ゴ Pro W3" charset="-128"/>
                <a:cs typeface="ヒラギノ角ゴ Pro W3" charset="-128"/>
              </a:rPr>
              <a:t> is E: </a:t>
            </a:r>
            <a:r>
              <a:rPr lang="en-US" dirty="0">
                <a:ea typeface="ヒラギノ角ゴ Pro W3" charset="-128"/>
                <a:cs typeface="ヒラギノ角ゴ Pro W3" charset="-128"/>
              </a:rPr>
              <a:t>Small</a:t>
            </a:r>
            <a:r>
              <a:rPr lang="en-US" baseline="0" dirty="0">
                <a:ea typeface="ヒラギノ角ゴ Pro W3" charset="-128"/>
                <a:cs typeface="ヒラギノ角ゴ Pro W3" charset="-128"/>
              </a:rPr>
              <a:t> variant, this time it’s the integral form. And, BOTH B and C are correct!!Got a </a:t>
            </a:r>
            <a:r>
              <a:rPr lang="en-US" baseline="0" dirty="0" smtClean="0">
                <a:ea typeface="ヒラギノ角ゴ Pro W3" charset="-128"/>
                <a:cs typeface="ヒラギノ角ゴ Pro W3" charset="-128"/>
              </a:rPr>
              <a:t>student </a:t>
            </a:r>
            <a:r>
              <a:rPr lang="en-US" baseline="0" dirty="0">
                <a:ea typeface="ヒラギノ角ゴ Pro W3" charset="-128"/>
                <a:cs typeface="ヒラギノ角ゴ Pro W3" charset="-128"/>
              </a:rPr>
              <a:t>to point out B=C is just the divergence theorem. (When I think about current conservation in integral form, I typically think of it as expressed in B, and that was the slightly more popular student answer too) </a:t>
            </a:r>
          </a:p>
          <a:p>
            <a:pPr eaLnBrk="1" hangingPunct="1"/>
            <a:endParaRPr lang="en-US" baseline="0" dirty="0" smtClean="0">
              <a:ea typeface="ヒラギノ角ゴ Pro W3" charset="-128"/>
              <a:cs typeface="ヒラギノ角ゴ Pro W3" charset="-128"/>
            </a:endParaRPr>
          </a:p>
          <a:p>
            <a:pPr eaLnBrk="1" hangingPunct="1"/>
            <a:r>
              <a:rPr lang="en-US" baseline="0" dirty="0" smtClean="0">
                <a:ea typeface="ヒラギノ角ゴ Pro W3" charset="-128"/>
                <a:cs typeface="ヒラギノ角ゴ Pro W3" charset="-128"/>
              </a:rPr>
              <a:t>CB Notes:</a:t>
            </a:r>
            <a:endParaRPr lang="en-US" u="none" baseline="0" dirty="0" smtClean="0">
              <a:ea typeface="ヒラギノ角ゴ Pro W3" charset="-128"/>
              <a:cs typeface="ヒラギノ角ゴ Pro W3" charset="-128"/>
            </a:endParaRPr>
          </a:p>
          <a:p>
            <a:pPr eaLnBrk="1" hangingPunct="1"/>
            <a:r>
              <a:rPr lang="en-US" sz="1200" b="0" u="none" kern="1200" dirty="0" smtClean="0">
                <a:solidFill>
                  <a:schemeClr val="tx1"/>
                </a:solidFill>
                <a:latin typeface="+mn-lt"/>
                <a:ea typeface="ＭＳ Ｐゴシック" pitchFamily="-106" charset="-128"/>
                <a:cs typeface="ＭＳ Ｐゴシック" pitchFamily="-106" charset="-128"/>
              </a:rPr>
              <a:t>Steve had been dissatisfied with student responses on the continuity equation on Wednesday, so offered a slightly altered version at the start of class.  55% (20% (B) + 35% (C)) chose a correct expression before discussion, but no students had selected the correct response (E) – that more than one was correct.  Students near me were discussing in terms of unit analysis, but I had to prompt them to question whether more than one could be correct.  Student was unsure, since Q(enclosed) made him “think about a volume”.  After discussion [35% (B), 25% (C), 10% (D), 30% (E)] – problem seems to be in seeing the equivalence of the two expressions via the divergence theorem.</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ヒラギノ角ゴ Pro W3" charset="-128"/>
                <a:cs typeface="ヒラギノ角ゴ Pro W3" charset="-128"/>
              </a:rPr>
              <a:t>USED IN:  Fall 2008 (</a:t>
            </a:r>
            <a:r>
              <a:rPr lang="en-US" dirty="0" err="1" smtClean="0">
                <a:ea typeface="ヒラギノ角ゴ Pro W3" charset="-128"/>
                <a:cs typeface="ヒラギノ角ゴ Pro W3" charset="-128"/>
              </a:rPr>
              <a:t>Dubson</a:t>
            </a:r>
            <a:r>
              <a:rPr lang="en-US" dirty="0" smtClean="0">
                <a:ea typeface="ヒラギノ角ゴ Pro W3" charset="-128"/>
                <a:cs typeface="ヒラギノ角ゴ Pro W3" charset="-128"/>
              </a:rPr>
              <a:t>), Spring 2008 (Pollock), Fall 2009 (</a:t>
            </a:r>
            <a:r>
              <a:rPr lang="en-US" dirty="0" err="1" smtClean="0">
                <a:ea typeface="ヒラギノ角ゴ Pro W3" charset="-128"/>
                <a:cs typeface="ヒラギノ角ゴ Pro W3" charset="-128"/>
              </a:rPr>
              <a:t>Schibli</a:t>
            </a:r>
            <a:r>
              <a:rPr lang="en-US" dirty="0" smtClean="0">
                <a:ea typeface="ヒラギノ角ゴ Pro W3" charset="-128"/>
                <a:cs typeface="ヒラギノ角ゴ Pro W3" charset="-128"/>
              </a:rPr>
              <a:t>)</a:t>
            </a:r>
          </a:p>
          <a:p>
            <a:pPr eaLnBrk="1" hangingPunct="1"/>
            <a:r>
              <a:rPr lang="en-US" dirty="0" smtClean="0">
                <a:ea typeface="ヒラギノ角ゴ Pro W3" charset="-128"/>
                <a:cs typeface="ヒラギノ角ゴ Pro W3" charset="-128"/>
              </a:rPr>
              <a:t>LECTURE NUMBER: </a:t>
            </a:r>
            <a:r>
              <a:rPr lang="en-US" dirty="0" err="1" smtClean="0">
                <a:ea typeface="ヒラギノ角ゴ Pro W3" charset="-128"/>
                <a:cs typeface="ヒラギノ角ゴ Pro W3" charset="-128"/>
              </a:rPr>
              <a:t>Dubson</a:t>
            </a:r>
            <a:r>
              <a:rPr lang="en-US" dirty="0" smtClean="0">
                <a:ea typeface="ヒラギノ角ゴ Pro W3" charset="-128"/>
                <a:cs typeface="ヒラギノ角ゴ Pro W3" charset="-128"/>
              </a:rPr>
              <a:t> (Week 10, Lecture 25), Pollock (30)</a:t>
            </a:r>
          </a:p>
          <a:p>
            <a:pPr eaLnBrk="1" hangingPunct="1"/>
            <a:r>
              <a:rPr lang="en-US" dirty="0" smtClean="0">
                <a:ea typeface="ヒラギノ角ゴ Pro W3" charset="-128"/>
                <a:cs typeface="ヒラギノ角ゴ Pro W3" charset="-128"/>
              </a:rPr>
              <a:t>STUDENT RESPONSES:   2% 7% 17% </a:t>
            </a:r>
            <a:r>
              <a:rPr lang="en-US" b="1" dirty="0" smtClean="0">
                <a:ea typeface="ヒラギノ角ゴ Pro W3" charset="-128"/>
                <a:cs typeface="ヒラギノ角ゴ Pro W3" charset="-128"/>
              </a:rPr>
              <a:t>[[72%]]</a:t>
            </a:r>
            <a:r>
              <a:rPr lang="en-US" dirty="0" smtClean="0">
                <a:ea typeface="ヒラギノ角ゴ Pro W3" charset="-128"/>
                <a:cs typeface="ヒラギノ角ゴ Pro W3" charset="-128"/>
              </a:rPr>
              <a:t> 2%  (FALL 2008)</a:t>
            </a:r>
          </a:p>
          <a:p>
            <a:pPr eaLnBrk="1" hangingPunct="1"/>
            <a:r>
              <a:rPr lang="en-US" dirty="0" smtClean="0">
                <a:ea typeface="ヒラギノ角ゴ Pro W3" charset="-128"/>
                <a:cs typeface="ヒラギノ角ゴ Pro W3" charset="-128"/>
              </a:rPr>
              <a:t>				</a:t>
            </a:r>
            <a:r>
              <a:rPr lang="en-US" baseline="0" dirty="0" smtClean="0">
                <a:ea typeface="ヒラギノ角ゴ Pro W3" charset="-128"/>
                <a:cs typeface="ヒラギノ角ゴ Pro W3" charset="-128"/>
              </a:rPr>
              <a:t> </a:t>
            </a:r>
            <a:r>
              <a:rPr lang="en-US" dirty="0" smtClean="0">
                <a:ea typeface="ヒラギノ角ゴ Pro W3" charset="-128"/>
                <a:cs typeface="ヒラギノ角ゴ Pro W3" charset="-128"/>
              </a:rPr>
              <a:t>0% 0% 6% </a:t>
            </a:r>
            <a:r>
              <a:rPr lang="en-US" b="1" dirty="0" smtClean="0">
                <a:ea typeface="ヒラギノ角ゴ Pro W3" charset="-128"/>
                <a:cs typeface="ヒラギノ角ゴ Pro W3" charset="-128"/>
              </a:rPr>
              <a:t>[[ 94%]] </a:t>
            </a:r>
            <a:r>
              <a:rPr lang="en-US" dirty="0" smtClean="0">
                <a:ea typeface="ヒラギノ角ゴ Pro W3" charset="-128"/>
                <a:cs typeface="ヒラギノ角ゴ Pro W3" charset="-128"/>
              </a:rPr>
              <a:t>0%  (SPRING 2008)</a:t>
            </a:r>
          </a:p>
          <a:p>
            <a:pPr eaLnBrk="1" hangingPunct="1"/>
            <a:r>
              <a:rPr lang="en-US" dirty="0" smtClean="0">
                <a:ea typeface="ヒラギノ角ゴ Pro W3" charset="-128"/>
                <a:cs typeface="ヒラギノ角ゴ Pro W3" charset="-128"/>
              </a:rPr>
              <a:t>				 0% 5% 3% </a:t>
            </a:r>
            <a:r>
              <a:rPr lang="en-US" b="1" dirty="0" smtClean="0">
                <a:ea typeface="ヒラギノ角ゴ Pro W3" charset="-128"/>
                <a:cs typeface="ヒラギノ角ゴ Pro W3" charset="-128"/>
              </a:rPr>
              <a:t>[[92%]]</a:t>
            </a:r>
            <a:r>
              <a:rPr lang="en-US" dirty="0" smtClean="0">
                <a:ea typeface="ヒラギノ角ゴ Pro W3" charset="-128"/>
                <a:cs typeface="ヒラギノ角ゴ Pro W3" charset="-128"/>
              </a:rPr>
              <a:t> 0%  (FALL 2009)</a:t>
            </a:r>
          </a:p>
          <a:p>
            <a:pPr eaLnBrk="1" hangingPunct="1"/>
            <a:r>
              <a:rPr lang="en-US" b="1" dirty="0" smtClean="0">
                <a:ea typeface="ヒラギノ角ゴ Pro W3" charset="-128"/>
                <a:cs typeface="ヒラギノ角ゴ Pro W3" charset="-128"/>
              </a:rPr>
              <a:t>INSTRUCTOR NOTES: </a:t>
            </a:r>
            <a:r>
              <a:rPr lang="en-US" dirty="0" smtClean="0">
                <a:ea typeface="ヒラギノ角ゴ Pro W3" charset="-128"/>
                <a:cs typeface="ヒラギノ角ゴ Pro W3" charset="-128"/>
              </a:rPr>
              <a:t> 94% correct. I asked it again on the *last* day of class, they did worse! (50% correct!). This was the first day back after spring break, wanted to see if they remembered what we had covered 10 days ago!  -SJP</a:t>
            </a:r>
            <a:endParaRPr lang="en-US" b="1"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WRITTEN BY: Steven Pollock (CU-Boulder)</a:t>
            </a:r>
            <a:endParaRPr lang="en-US" dirty="0">
              <a:ea typeface="ヒラギノ角ゴ Pro W3" charset="-128"/>
              <a:cs typeface="ヒラギノ角ゴ Pro W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 Answer:</a:t>
            </a:r>
            <a:r>
              <a:rPr lang="en-US" baseline="0" dirty="0" smtClean="0">
                <a:ea typeface="ＭＳ Ｐゴシック" charset="-128"/>
                <a:cs typeface="ＭＳ Ｐゴシック" charset="-128"/>
              </a:rPr>
              <a:t> C</a:t>
            </a:r>
          </a:p>
          <a:p>
            <a:pPr eaLnBrk="1" hangingPunct="1"/>
            <a:r>
              <a:rPr lang="en-US" baseline="0" dirty="0" smtClean="0">
                <a:ea typeface="ＭＳ Ｐゴシック" charset="-128"/>
                <a:cs typeface="ＭＳ Ｐゴシック" charset="-128"/>
              </a:rPr>
              <a:t>____________________________________</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Phys 3320, Fa11</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(SJP) Lecture</a:t>
            </a:r>
            <a:r>
              <a:rPr lang="en-US" baseline="0" dirty="0" smtClean="0">
                <a:ea typeface="ＭＳ Ｐゴシック" charset="-128"/>
                <a:cs typeface="ＭＳ Ｐゴシック" charset="-128"/>
              </a:rPr>
              <a:t> #9</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0, 0, </a:t>
            </a:r>
            <a:r>
              <a:rPr lang="en-US" baseline="0" dirty="0" smtClean="0">
                <a:ea typeface="ＭＳ Ｐゴシック" charset="-128"/>
                <a:cs typeface="ＭＳ Ｐゴシック" charset="-128"/>
              </a:rPr>
              <a:t>[100], 0, 0</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We got 100% on this one, but the discussion</a:t>
            </a:r>
            <a:r>
              <a:rPr lang="en-US" baseline="0" dirty="0" smtClean="0">
                <a:ea typeface="ＭＳ Ｐゴシック" charset="-128"/>
                <a:cs typeface="ＭＳ Ｐゴシック" charset="-128"/>
              </a:rPr>
              <a:t> is still good – and in particular, the question of “how can the answer be zero if we just computed a nonzero E out there? And, it even *looks* “curly” (in that it curls around the origin) but we’re saying here it has zero curl out there...</a:t>
            </a:r>
          </a:p>
          <a:p>
            <a:pPr eaLnBrk="1" hangingPunct="1"/>
            <a:r>
              <a:rPr lang="en-US" baseline="0" dirty="0" smtClean="0">
                <a:ea typeface="ＭＳ Ｐゴシック" charset="-128"/>
                <a:cs typeface="ＭＳ Ｐゴシック" charset="-128"/>
              </a:rPr>
              <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LA Notes:</a:t>
            </a: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Students said there was no change in flux through the loop (which did not contain the solenoid) and thus there would be no EMF.</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One student thought that EMF was not 0 outside, but was then convinced by another student that it was. This student's argument was that since </a:t>
            </a:r>
            <a:r>
              <a:rPr lang="en-US" sz="1200" b="0" kern="1200" dirty="0" err="1" smtClean="0">
                <a:solidFill>
                  <a:schemeClr val="tx1"/>
                </a:solidFill>
                <a:latin typeface="+mn-lt"/>
                <a:ea typeface="ＭＳ Ｐゴシック" pitchFamily="-106" charset="-128"/>
                <a:cs typeface="ＭＳ Ｐゴシック" pitchFamily="-106" charset="-128"/>
              </a:rPr>
              <a:t>Curl.E</a:t>
            </a:r>
            <a:r>
              <a:rPr lang="en-US" sz="1200" b="0" kern="1200" dirty="0" smtClean="0">
                <a:solidFill>
                  <a:schemeClr val="tx1"/>
                </a:solidFill>
                <a:latin typeface="+mn-lt"/>
                <a:ea typeface="ＭＳ Ｐゴシック" pitchFamily="-106" charset="-128"/>
                <a:cs typeface="ＭＳ Ｐゴシック" pitchFamily="-106" charset="-128"/>
              </a:rPr>
              <a:t> = 0 outside, any closed line integral must also be 0. This seems to be a persistent problem, from what I have seen.</a:t>
            </a:r>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Answer: </a:t>
            </a:r>
            <a:r>
              <a:rPr lang="en-US" baseline="0" dirty="0" smtClean="0">
                <a:latin typeface="Arial" charset="0"/>
                <a:ea typeface="ヒラギノ角ゴ Pro W3" charset="-128"/>
                <a:cs typeface="ヒラギノ角ゴ Pro W3" charset="-128"/>
              </a:rPr>
              <a:t>B</a:t>
            </a:r>
            <a:endParaRPr lang="en-US" baseline="0" dirty="0" smtClean="0">
              <a:latin typeface="Arial" charset="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ヒラギノ角ゴ Pro W3" charset="-128"/>
                <a:cs typeface="ヒラギノ角ゴ Pro W3" charset="-128"/>
              </a:rPr>
              <a:t>__________________________________</a:t>
            </a:r>
            <a:endParaRPr lang="en-US" dirty="0" smtClean="0">
              <a:latin typeface="Arial" charset="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ヒラギノ角ゴ Pro W3" charset="-128"/>
                <a:cs typeface="ヒラギノ角ゴ Pro W3" charset="-128"/>
              </a:rPr>
              <a:t>Phys</a:t>
            </a:r>
            <a:r>
              <a:rPr lang="en-US" dirty="0" smtClean="0">
                <a:latin typeface="Arial" charset="0"/>
                <a:ea typeface="ヒラギノ角ゴ Pro W3" charset="-128"/>
                <a:cs typeface="ヒラギノ角ゴ Pro W3" charset="-128"/>
              </a:rPr>
              <a:t> 3320, Fa11</a:t>
            </a:r>
            <a:r>
              <a:rPr lang="en-US" baseline="0" dirty="0" smtClean="0">
                <a:latin typeface="Arial" charset="0"/>
                <a:ea typeface="ヒラギノ角ゴ Pro W3" charset="-128"/>
                <a:cs typeface="ヒラギノ角ゴ Pro W3" charset="-128"/>
              </a:rPr>
              <a:t> (SJP) Lecture #10 </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18,</a:t>
            </a:r>
            <a:r>
              <a:rPr lang="en-US" baseline="0" dirty="0" smtClean="0">
                <a:ea typeface="ＭＳ Ｐゴシック" charset="-128"/>
                <a:cs typeface="ＭＳ Ｐゴシック" charset="-128"/>
              </a:rPr>
              <a:t> [[82]], 0,0</a:t>
            </a:r>
          </a:p>
          <a:p>
            <a:pPr eaLnBrk="1" hangingPunct="1"/>
            <a:r>
              <a:rPr lang="en-US" dirty="0" smtClean="0">
                <a:ea typeface="ＭＳ Ｐゴシック" charset="-128"/>
                <a:cs typeface="ＭＳ Ｐゴシック" charset="-128"/>
              </a:rPr>
              <a:t>__________________________________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err="1" smtClean="0">
                <a:ea typeface="ＭＳ Ｐゴシック" charset="-128"/>
                <a:cs typeface="ＭＳ Ｐゴシック" charset="-128"/>
              </a:rPr>
              <a:t>Followup</a:t>
            </a:r>
            <a:r>
              <a:rPr lang="en-US" dirty="0" smtClean="0">
                <a:ea typeface="ＭＳ Ｐゴシック" charset="-128"/>
                <a:cs typeface="ＭＳ Ｐゴシック" charset="-128"/>
              </a:rPr>
              <a:t> to a homework</a:t>
            </a:r>
            <a:r>
              <a:rPr lang="en-US" baseline="0" dirty="0" smtClean="0">
                <a:ea typeface="ＭＳ Ｐゴシック" charset="-128"/>
                <a:cs typeface="ＭＳ Ｐゴシック" charset="-128"/>
              </a:rPr>
              <a:t> problem (which asks a closely related question) I heard several students say, probably because of that homework, that they “knew the answer but didn’t understand it”. </a:t>
            </a:r>
          </a:p>
          <a:p>
            <a:pPr eaLnBrk="1" hangingPunct="1"/>
            <a:r>
              <a:rPr lang="en-US" baseline="0" dirty="0" smtClean="0">
                <a:ea typeface="ＭＳ Ｐゴシック" charset="-128"/>
                <a:cs typeface="ＭＳ Ｐゴシック" charset="-128"/>
              </a:rPr>
              <a:t>My explanation involves going to the case with NO solenoid, where we know that the integral from A to B is path independent, and thus the loop integral all the way around is zero. So, A to B and B to A (the other path) CANCEL each other, making A to B and A to B (other path) EQUAL each other. That’s when the line integral IS zero. But now the line (loop) integral is NOT zero, and so those two integrals cannot still cancel.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Important and difficult point here. Voltage is no longer a well defined scalar function of position. V(B) doesn’t mean ANYTHING any more. But, voltage *as defined in this question*, that is, as a line integral along a SPECIFIC PATH, is certainly still defined, and in real life, you can still use voltmeters to measure it (as long as your wires don’t go “around” a region with changing flux!)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So we aren’t tossing voltage as a concept, but we have to be more careful now that we’ve left electrostatics. And, voltage conceived as “potential energy at a point” is now very problematic, there is no well defined “potential energy” ( if you go around a loop like this, you get a sort of “Escher’s infinite staircase” paradox)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Notes:</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kern="1200" dirty="0" smtClean="0">
                <a:solidFill>
                  <a:schemeClr val="tx1"/>
                </a:solidFill>
                <a:latin typeface="+mn-lt"/>
                <a:ea typeface="ＭＳ Ｐゴシック" pitchFamily="-106" charset="-128"/>
                <a:cs typeface="ＭＳ Ｐゴシック" pitchFamily="-106" charset="-128"/>
              </a:rPr>
              <a:t>: My impression is that no-voting students couldn’t necessarily justify their answer.  Think there is some general confusion about the differences between voltage, EMF and electric potential.  Paul brings up how it still kind of mystifies him that </a:t>
            </a:r>
            <a:r>
              <a:rPr lang="en-US" sz="1200" kern="1200" dirty="0" err="1" smtClean="0">
                <a:solidFill>
                  <a:schemeClr val="tx1"/>
                </a:solidFill>
                <a:latin typeface="+mn-lt"/>
                <a:ea typeface="ＭＳ Ｐゴシック" pitchFamily="-106" charset="-128"/>
                <a:cs typeface="ＭＳ Ｐゴシック" pitchFamily="-106" charset="-128"/>
              </a:rPr>
              <a:t>Curl.E</a:t>
            </a:r>
            <a:r>
              <a:rPr lang="en-US" sz="1200" kern="1200" dirty="0" smtClean="0">
                <a:solidFill>
                  <a:schemeClr val="tx1"/>
                </a:solidFill>
                <a:latin typeface="+mn-lt"/>
                <a:ea typeface="ＭＳ Ｐゴシック" pitchFamily="-106" charset="-128"/>
                <a:cs typeface="ＭＳ Ｐゴシック" pitchFamily="-106" charset="-128"/>
              </a:rPr>
              <a:t> is zero everywhere around the loop, yet the line integral is non-zero – OK, but this seems like the same student difficulty with the field being non-zero because the curl is zero.</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After that, a student up front eventually asked (in front of whole class) if there was an analogy of potential to potential energy that could be used in non-conservative fields. (I don't remember exactly how his question went, but he started by talking about how in previous</a:t>
            </a:r>
            <a:r>
              <a:rPr lang="en-US" sz="1200" b="0" kern="1200" baseline="0" dirty="0" smtClean="0">
                <a:solidFill>
                  <a:schemeClr val="tx1"/>
                </a:solidFill>
                <a:latin typeface="+mn-lt"/>
                <a:ea typeface="ＭＳ Ｐゴシック" pitchFamily="-106" charset="-128"/>
                <a:cs typeface="ＭＳ Ｐゴシック" pitchFamily="-106" charset="-128"/>
              </a:rPr>
              <a:t> classes</a:t>
            </a:r>
            <a:r>
              <a:rPr lang="en-US" sz="1200" b="0" kern="1200" dirty="0" smtClean="0">
                <a:solidFill>
                  <a:schemeClr val="tx1"/>
                </a:solidFill>
                <a:latin typeface="+mn-lt"/>
                <a:ea typeface="ＭＳ Ｐゴシック" pitchFamily="-106" charset="-128"/>
                <a:cs typeface="ＭＳ Ｐゴシック" pitchFamily="-106" charset="-128"/>
              </a:rPr>
              <a:t>, we have always treated PE and V as very similar, and he was hoping for some sort of analogy to that in the case where </a:t>
            </a:r>
            <a:r>
              <a:rPr lang="en-US" sz="1200" b="0" kern="1200" dirty="0" err="1" smtClean="0">
                <a:solidFill>
                  <a:schemeClr val="tx1"/>
                </a:solidFill>
                <a:latin typeface="+mn-lt"/>
                <a:ea typeface="ＭＳ Ｐゴシック" pitchFamily="-106" charset="-128"/>
                <a:cs typeface="ＭＳ Ｐゴシック" pitchFamily="-106" charset="-128"/>
              </a:rPr>
              <a:t>Curl.E</a:t>
            </a:r>
            <a:r>
              <a:rPr lang="en-US" sz="1200" b="0" kern="1200" dirty="0" smtClean="0">
                <a:solidFill>
                  <a:schemeClr val="tx1"/>
                </a:solidFill>
                <a:latin typeface="+mn-lt"/>
                <a:ea typeface="ＭＳ Ｐゴシック" pitchFamily="-106" charset="-128"/>
                <a:cs typeface="ＭＳ Ｐゴシック" pitchFamily="-106" charset="-128"/>
              </a:rPr>
              <a:t> =/= 0. Steve answered by saying it was a little like one of those MC Escher drawings.</a:t>
            </a:r>
          </a:p>
          <a:p>
            <a:endParaRPr lang="en-US" sz="1200" b="1"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Ragole:</a:t>
            </a:r>
            <a:r>
              <a:rPr lang="en-US" sz="1200" b="0" kern="1200" dirty="0" smtClean="0">
                <a:solidFill>
                  <a:schemeClr val="tx1"/>
                </a:solidFill>
                <a:latin typeface="+mn-lt"/>
                <a:ea typeface="ＭＳ Ｐゴシック" pitchFamily="-106" charset="-128"/>
                <a:cs typeface="ＭＳ Ｐゴシック" pitchFamily="-106" charset="-128"/>
              </a:rPr>
              <a:t> The students argued that the integral of E*dl around a closed loop was only zero when E had no curl so the voltmeter measurements should differ.</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a:t>
            </a:r>
            <a:r>
              <a:rPr lang="en-US" baseline="0" dirty="0" smtClean="0">
                <a:ea typeface="ＭＳ Ｐゴシック" charset="-128"/>
                <a:cs typeface="ＭＳ Ｐゴシック" charset="-128"/>
              </a:rPr>
              <a:t> from </a:t>
            </a:r>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_______________________________</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Fall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MATH/PHYSICS</a:t>
            </a:r>
          </a:p>
          <a:p>
            <a:pPr eaLnBrk="1" hangingPunct="1">
              <a:spcBef>
                <a:spcPct val="0"/>
              </a:spcBef>
            </a:pPr>
            <a:r>
              <a:rPr lang="en-US" dirty="0" smtClean="0"/>
              <a:t>Correct</a:t>
            </a:r>
            <a:r>
              <a:rPr lang="en-US" baseline="0" dirty="0" smtClean="0"/>
              <a:t> Answer: D</a:t>
            </a:r>
          </a:p>
          <a:p>
            <a:pPr eaLnBrk="1" hangingPunct="1">
              <a:spcBef>
                <a:spcPct val="0"/>
              </a:spcBef>
            </a:pPr>
            <a:r>
              <a:rPr lang="en-US" baseline="0" dirty="0" smtClean="0"/>
              <a:t>_______________________________________</a:t>
            </a:r>
          </a:p>
          <a:p>
            <a:pPr eaLnBrk="1" hangingPunct="1">
              <a:spcBef>
                <a:spcPct val="0"/>
              </a:spcBef>
            </a:pPr>
            <a:endParaRPr lang="en-US" baseline="0" dirty="0" smtClean="0"/>
          </a:p>
          <a:p>
            <a:pPr eaLnBrk="1" hangingPunct="1">
              <a:spcBef>
                <a:spcPct val="0"/>
              </a:spcBef>
            </a:pPr>
            <a:r>
              <a:rPr lang="en-US" baseline="0" dirty="0" smtClean="0"/>
              <a:t>Fall 2011: Not used</a:t>
            </a:r>
          </a:p>
          <a:p>
            <a:pPr eaLnBrk="1" hangingPunct="1">
              <a:spcBef>
                <a:spcPct val="0"/>
              </a:spcBef>
            </a:pPr>
            <a:endParaRPr lang="en-US" baseline="0" dirty="0" smtClean="0"/>
          </a:p>
          <a:p>
            <a:pPr eaLnBrk="1" hangingPunct="1">
              <a:spcBef>
                <a:spcPct val="0"/>
              </a:spcBef>
            </a:pPr>
            <a:r>
              <a:rPr lang="en-US" baseline="0" dirty="0" smtClean="0"/>
              <a:t>=====================================</a:t>
            </a:r>
            <a:endParaRPr lang="en-US" dirty="0" smtClean="0"/>
          </a:p>
          <a:p>
            <a:pPr eaLnBrk="1" hangingPunct="1">
              <a:spcBef>
                <a:spcPct val="0"/>
              </a:spcBef>
            </a:pPr>
            <a:r>
              <a:rPr lang="en-US" dirty="0" smtClean="0"/>
              <a:t>From </a:t>
            </a:r>
            <a:r>
              <a:rPr lang="en-US" dirty="0"/>
              <a:t>Charles</a:t>
            </a:r>
            <a:r>
              <a:rPr lang="en-US" baseline="0" dirty="0"/>
              <a:t> Rogers</a:t>
            </a:r>
          </a:p>
          <a:p>
            <a:pPr eaLnBrk="1" hangingPunct="1">
              <a:spcBef>
                <a:spcPct val="0"/>
              </a:spcBef>
            </a:pPr>
            <a:r>
              <a:rPr lang="en-US" baseline="0" dirty="0"/>
              <a:t>Answer is D, m^2 (it’s usually written EMF = </a:t>
            </a:r>
            <a:r>
              <a:rPr lang="en-US" baseline="0" dirty="0" err="1"/>
              <a:t>dPhi</a:t>
            </a:r>
            <a:r>
              <a:rPr lang="en-US" baseline="0" dirty="0"/>
              <a:t>/</a:t>
            </a:r>
            <a:r>
              <a:rPr lang="en-US" baseline="0" dirty="0" err="1"/>
              <a:t>dt</a:t>
            </a:r>
            <a:r>
              <a:rPr lang="en-US" baseline="0" dirty="0"/>
              <a:t>, where Phi is the integral of B over an area) </a:t>
            </a:r>
          </a:p>
          <a:p>
            <a:pPr eaLnBrk="1" hangingPunct="1">
              <a:spcBef>
                <a:spcPct val="0"/>
              </a:spcBef>
            </a:pPr>
            <a:r>
              <a:rPr lang="en-US" baseline="0" dirty="0"/>
              <a:t>Alternatively, note that E has the same units as </a:t>
            </a:r>
            <a:r>
              <a:rPr lang="en-US" baseline="0" dirty="0" smtClean="0"/>
              <a:t>v x B </a:t>
            </a:r>
            <a:r>
              <a:rPr lang="en-US" baseline="0" dirty="0"/>
              <a:t>from force laws, and thus voltage (which is E*distance) must have the same units as </a:t>
            </a:r>
            <a:r>
              <a:rPr lang="en-US" baseline="0" dirty="0" smtClean="0"/>
              <a:t>v x B </a:t>
            </a:r>
            <a:r>
              <a:rPr lang="en-US" baseline="0" dirty="0"/>
              <a:t>* distance</a:t>
            </a:r>
            <a:r>
              <a:rPr lang="en-US" baseline="0" dirty="0" smtClean="0"/>
              <a:t>, which </a:t>
            </a:r>
            <a:r>
              <a:rPr lang="en-US" baseline="0" dirty="0"/>
              <a:t>is (B/sec) * m^2</a:t>
            </a: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346A7670-051F-AA4F-B098-3BFF9238770F}"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MATH/PHYSICS</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______________________________________</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Fall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a:t>
            </a:r>
            <a:r>
              <a:rPr lang="en-US" baseline="0" dirty="0" smtClean="0">
                <a:ea typeface="ＭＳ Ｐゴシック" charset="-128"/>
                <a:cs typeface="ＭＳ Ｐゴシック" charset="-128"/>
              </a:rPr>
              <a:t> f</a:t>
            </a:r>
            <a:r>
              <a:rPr lang="en-US" dirty="0" smtClean="0">
                <a:ea typeface="ＭＳ Ｐゴシック" charset="-128"/>
                <a:cs typeface="ＭＳ Ｐゴシック" charset="-128"/>
              </a:rPr>
              <a:t>rom: 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B</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Fall</a:t>
            </a:r>
            <a:r>
              <a:rPr lang="en-US" baseline="0" dirty="0" smtClean="0">
                <a:ea typeface="ＭＳ Ｐゴシック" charset="-128"/>
                <a:cs typeface="ＭＳ Ｐゴシック" charset="-128"/>
              </a:rPr>
              <a:t>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induced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1027"/>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dirty="0" smtClean="0">
                <a:latin typeface="Arial" charset="0"/>
                <a:ea typeface="ヒラギノ角ゴ Pro W3" charset="-128"/>
                <a:cs typeface="ヒラギノ角ゴ Pro W3" charset="-128"/>
              </a:rPr>
              <a:t>Class: MATH/PHYSICS</a:t>
            </a:r>
          </a:p>
          <a:p>
            <a:pPr eaLnBrk="1" hangingPunct="1"/>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Answer: A</a:t>
            </a:r>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_____________________________________</a:t>
            </a:r>
          </a:p>
          <a:p>
            <a:pPr eaLnBrk="1" hangingPunct="1"/>
            <a:r>
              <a:rPr lang="en-US" dirty="0" smtClean="0">
                <a:latin typeface="Arial" charset="0"/>
                <a:ea typeface="ヒラギノ角ゴ Pro W3" charset="-128"/>
                <a:cs typeface="ヒラギノ角ゴ Pro W3" charset="-128"/>
              </a:rPr>
              <a:t>Physics 3320, Fa11</a:t>
            </a:r>
            <a:r>
              <a:rPr lang="en-US" baseline="0" dirty="0" smtClean="0">
                <a:latin typeface="Arial" charset="0"/>
                <a:ea typeface="ヒラギノ角ゴ Pro W3" charset="-128"/>
                <a:cs typeface="ヒラギノ角ゴ Pro W3" charset="-128"/>
              </a:rPr>
              <a:t> (SJP) Lecture #10 </a:t>
            </a:r>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Pre-class:  [[44]], 56</a:t>
            </a:r>
          </a:p>
          <a:p>
            <a:pPr eaLnBrk="1" hangingPunct="1"/>
            <a:r>
              <a:rPr lang="en-US" dirty="0" smtClean="0">
                <a:latin typeface="Arial" charset="0"/>
                <a:ea typeface="ヒラギノ角ゴ Pro W3" charset="-128"/>
                <a:cs typeface="ヒラギノ角ゴ Pro W3" charset="-128"/>
              </a:rPr>
              <a:t>After Discussion:</a:t>
            </a:r>
            <a:r>
              <a:rPr lang="en-US" baseline="0" dirty="0" smtClean="0">
                <a:latin typeface="Arial" charset="0"/>
                <a:ea typeface="ヒラギノ角ゴ Pro W3" charset="-128"/>
                <a:cs typeface="ヒラギノ角ゴ Pro W3" charset="-128"/>
              </a:rPr>
              <a:t> [[52]],48</a:t>
            </a:r>
          </a:p>
          <a:p>
            <a:pPr eaLnBrk="1" hangingPunct="1"/>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Physics</a:t>
            </a:r>
            <a:r>
              <a:rPr lang="en-US" baseline="0" dirty="0" smtClean="0">
                <a:latin typeface="Arial" charset="0"/>
                <a:ea typeface="ヒラギノ角ゴ Pro W3" charset="-128"/>
                <a:cs typeface="ヒラギノ角ゴ Pro W3" charset="-128"/>
              </a:rPr>
              <a:t> 3320, Sp12 (MD) Lecture 12</a:t>
            </a:r>
          </a:p>
          <a:p>
            <a:pPr eaLnBrk="1" hangingPunct="1"/>
            <a:r>
              <a:rPr lang="en-US" baseline="0" dirty="0" smtClean="0">
                <a:latin typeface="Arial" charset="0"/>
                <a:ea typeface="ヒラギノ角ゴ Pro W3" charset="-128"/>
                <a:cs typeface="ヒラギノ角ゴ Pro W3" charset="-128"/>
              </a:rPr>
              <a:t>No Clicker Data</a:t>
            </a:r>
            <a:endParaRPr lang="en-US" dirty="0" smtClean="0">
              <a:latin typeface="Arial" charset="0"/>
              <a:ea typeface="ヒラギノ角ゴ Pro W3" charset="-128"/>
              <a:cs typeface="ヒラギノ角ゴ Pro W3"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latin typeface="Arial" charset="0"/>
                <a:ea typeface="ヒラギノ角ゴ Pro W3" charset="-128"/>
                <a:cs typeface="ヒラギノ角ゴ Pro W3" charset="-128"/>
              </a:rPr>
              <a:t>After</a:t>
            </a:r>
            <a:r>
              <a:rPr lang="en-US" baseline="0" dirty="0" smtClean="0">
                <a:latin typeface="Arial" charset="0"/>
                <a:ea typeface="ヒラギノ角ゴ Pro W3" charset="-128"/>
                <a:cs typeface="ヒラギノ角ゴ Pro W3" charset="-128"/>
              </a:rPr>
              <a:t> the pre-class vote, I </a:t>
            </a:r>
            <a:r>
              <a:rPr lang="en-US" dirty="0" smtClean="0">
                <a:latin typeface="Arial" charset="0"/>
                <a:ea typeface="ヒラギノ角ゴ Pro W3" charset="-128"/>
                <a:cs typeface="ヒラギノ角ゴ Pro W3" charset="-128"/>
              </a:rPr>
              <a:t>started talking through Faraday’s law, summarized and clarified the problem, told them it was split, and added ~2 more minutes of discussion. New vote was  [[52]]/48, it’s still tough!  Curl(E)</a:t>
            </a:r>
            <a:r>
              <a:rPr lang="en-US" baseline="0" dirty="0" smtClean="0">
                <a:latin typeface="Arial" charset="0"/>
                <a:ea typeface="ヒラギノ角ゴ Pro W3" charset="-128"/>
                <a:cs typeface="ヒラギノ角ゴ Pro W3" charset="-128"/>
              </a:rPr>
              <a:t> is zero everywhere, except at the origin, in this problem.</a:t>
            </a:r>
            <a:endParaRPr lang="en-US" dirty="0" smtClean="0">
              <a:latin typeface="Arial" charset="0"/>
              <a:ea typeface="ヒラギノ角ゴ Pro W3" charset="-128"/>
              <a:cs typeface="ヒラギノ角ゴ Pro W3" charset="-128"/>
            </a:endParaRPr>
          </a:p>
          <a:p>
            <a:pPr eaLnBrk="1" hangingPunct="1"/>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Students felt</a:t>
            </a:r>
            <a:r>
              <a:rPr lang="en-US" baseline="0" dirty="0" smtClean="0">
                <a:latin typeface="Arial" charset="0"/>
                <a:ea typeface="ヒラギノ角ゴ Pro W3" charset="-128"/>
                <a:cs typeface="ヒラギノ角ゴ Pro W3" charset="-128"/>
              </a:rPr>
              <a:t> that “E is curly, so it should have a curl”. One student correctly pointed out that you can TAKE the curl with front flyleaf and get zero. </a:t>
            </a:r>
          </a:p>
          <a:p>
            <a:pPr eaLnBrk="1" hangingPunct="1"/>
            <a:r>
              <a:rPr lang="en-US" baseline="0" dirty="0" smtClean="0">
                <a:latin typeface="Arial" charset="0"/>
                <a:ea typeface="ヒラギノ角ゴ Pro W3" charset="-128"/>
                <a:cs typeface="ヒラギノ角ゴ Pro W3" charset="-128"/>
              </a:rPr>
              <a:t>Nobody spontaneously came up with any argument besides that one. (Although the previous class, we had CALCULATED this E field for the problem of E outside a large solenoid with ramping up current, and discussed this same point) </a:t>
            </a:r>
          </a:p>
          <a:p>
            <a:pPr eaLnBrk="1" hangingPunct="1"/>
            <a:endParaRPr lang="en-US" baseline="0" dirty="0" smtClean="0">
              <a:latin typeface="Arial" charset="0"/>
              <a:ea typeface="ヒラギノ角ゴ Pro W3" charset="-128"/>
              <a:cs typeface="ヒラギノ角ゴ Pro W3" charset="-128"/>
            </a:endParaRPr>
          </a:p>
          <a:p>
            <a:pPr eaLnBrk="1" hangingPunct="1"/>
            <a:r>
              <a:rPr lang="en-US" baseline="0" dirty="0" smtClean="0">
                <a:latin typeface="Arial" charset="0"/>
                <a:ea typeface="ヒラギノ角ゴ Pro W3" charset="-128"/>
                <a:cs typeface="ヒラギノ角ゴ Pro W3" charset="-128"/>
              </a:rPr>
              <a:t>I show them the next slide [7.37], and ask them to walk through what the LINE integral is, but this required a lot of guidance. This is a subtle and challenging question for them, not sure they all got it. (I asked them about the slide following (7.38) with E = c </a:t>
            </a:r>
            <a:r>
              <a:rPr lang="en-US" baseline="0" dirty="0" err="1" smtClean="0">
                <a:latin typeface="Arial" charset="0"/>
                <a:ea typeface="ヒラギノ角ゴ Pro W3" charset="-128"/>
                <a:cs typeface="ヒラギノ角ゴ Pro W3" charset="-128"/>
              </a:rPr>
              <a:t>phihat</a:t>
            </a:r>
            <a:r>
              <a:rPr lang="en-US" baseline="0" dirty="0" smtClean="0">
                <a:latin typeface="Arial" charset="0"/>
                <a:ea typeface="ヒラギノ角ゴ Pro W3" charset="-128"/>
                <a:cs typeface="ヒラギノ角ゴ Pro W3" charset="-128"/>
              </a:rPr>
              <a:t>, and we talked through that as well.) I also pointed out the relation to the coulomb field (which has no divergence anywhere… except the origin) </a:t>
            </a:r>
          </a:p>
          <a:p>
            <a:pPr eaLnBrk="1" hangingPunct="1"/>
            <a:endParaRPr lang="en-US" baseline="0" dirty="0" smtClean="0">
              <a:latin typeface="Arial" charset="0"/>
              <a:ea typeface="ヒラギノ角ゴ Pro W3" charset="-128"/>
              <a:cs typeface="ヒラギノ角ゴ Pro W3" charset="-128"/>
            </a:endParaRPr>
          </a:p>
          <a:p>
            <a:pPr eaLnBrk="1" hangingPunct="1"/>
            <a:r>
              <a:rPr lang="en-US" baseline="0" dirty="0" smtClean="0">
                <a:latin typeface="Arial" charset="0"/>
                <a:ea typeface="ヒラギノ角ゴ Pro W3" charset="-128"/>
                <a:cs typeface="ヒラギノ角ゴ Pro W3" charset="-128"/>
              </a:rPr>
              <a:t>LA Notes</a:t>
            </a:r>
            <a:endParaRPr lang="en-US" dirty="0" smtClean="0">
              <a:latin typeface="Arial" charset="0"/>
              <a:ea typeface="ヒラギノ角ゴ Pro W3" charset="-128"/>
              <a:cs typeface="ヒラギノ角ゴ Pro W3"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When asked to take the curl of the E field given, the student argued that it looked like the outside of a solenoid, so it should be 0.  He didn’t recall the formula for curl in cylindrical, so he couldn’t easily verify his intuition.</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Initially the students sitting near me went for answer b (can't remember what that said). They were all thinking that E could not be a conservative field because there was a changing flux and it looked "curly.” However, one student I was sitting next to felt that he had to look up a formula in Griffiths before he could be sure. He used polar </a:t>
            </a:r>
            <a:r>
              <a:rPr lang="en-US" sz="1200" b="0" kern="1200" dirty="0" err="1" smtClean="0">
                <a:solidFill>
                  <a:schemeClr val="tx1"/>
                </a:solidFill>
                <a:latin typeface="+mn-lt"/>
                <a:ea typeface="ＭＳ Ｐゴシック" pitchFamily="-106" charset="-128"/>
                <a:cs typeface="ＭＳ Ｐゴシック" pitchFamily="-106" charset="-128"/>
              </a:rPr>
              <a:t>coord's</a:t>
            </a:r>
            <a:r>
              <a:rPr lang="en-US" sz="1200" b="0" kern="1200" dirty="0" smtClean="0">
                <a:solidFill>
                  <a:schemeClr val="tx1"/>
                </a:solidFill>
                <a:latin typeface="+mn-lt"/>
                <a:ea typeface="ＭＳ Ｐゴシック" pitchFamily="-106" charset="-128"/>
                <a:cs typeface="ＭＳ Ｐゴシック" pitchFamily="-106" charset="-128"/>
              </a:rPr>
              <a:t> and decided that </a:t>
            </a:r>
            <a:r>
              <a:rPr lang="en-US" sz="1200" b="0" kern="1200" dirty="0" err="1" smtClean="0">
                <a:solidFill>
                  <a:schemeClr val="tx1"/>
                </a:solidFill>
                <a:latin typeface="+mn-lt"/>
                <a:ea typeface="ＭＳ Ｐゴシック" pitchFamily="-106" charset="-128"/>
                <a:cs typeface="ＭＳ Ｐゴシック" pitchFamily="-106" charset="-128"/>
              </a:rPr>
              <a:t>Curl.E</a:t>
            </a:r>
            <a:r>
              <a:rPr lang="en-US" sz="1200" b="0" kern="1200" dirty="0" smtClean="0">
                <a:solidFill>
                  <a:schemeClr val="tx1"/>
                </a:solidFill>
                <a:latin typeface="+mn-lt"/>
                <a:ea typeface="ＭＳ Ｐゴシック" pitchFamily="-106" charset="-128"/>
                <a:cs typeface="ＭＳ Ｐゴシック" pitchFamily="-106" charset="-128"/>
              </a:rPr>
              <a:t> was 0. I also discussed using the polar coordinate form with a student, and we talked about the fact that for the z component of curl, and we tried to look at it graphically to think about why that was 0. This was harder to do, not sure if it was effective or not.</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b="1" dirty="0" smtClean="0">
              <a:latin typeface="Arial" charset="0"/>
              <a:ea typeface="ヒラギノ角ゴ Pro W3" charset="-128"/>
              <a:cs typeface="ヒラギノ角ゴ Pro W3" charset="-128"/>
            </a:endParaRPr>
          </a:p>
          <a:p>
            <a:pPr eaLnBrk="1" hangingPunct="1"/>
            <a:r>
              <a:rPr lang="en-US" b="1" dirty="0" smtClean="0">
                <a:latin typeface="Arial" charset="0"/>
                <a:ea typeface="ヒラギノ角ゴ Pro W3" charset="-128"/>
                <a:cs typeface="ヒラギノ角ゴ Pro W3" charset="-128"/>
              </a:rPr>
              <a:t>INSTRUCTOR </a:t>
            </a:r>
            <a:r>
              <a:rPr lang="en-US" b="1" dirty="0">
                <a:latin typeface="Arial" charset="0"/>
                <a:ea typeface="ヒラギノ角ゴ Pro W3" charset="-128"/>
                <a:cs typeface="ヒラギノ角ゴ Pro W3" charset="-128"/>
              </a:rPr>
              <a:t>NOTES: </a:t>
            </a:r>
            <a:r>
              <a:rPr lang="en-US" dirty="0">
                <a:latin typeface="Arial" charset="0"/>
                <a:ea typeface="ヒラギノ角ゴ Pro W3" charset="-128"/>
                <a:cs typeface="ヒラギノ角ゴ Pro W3" charset="-128"/>
              </a:rPr>
              <a:t>Answer is </a:t>
            </a:r>
            <a:r>
              <a:rPr lang="en-US" dirty="0" smtClean="0">
                <a:latin typeface="Arial" charset="0"/>
                <a:ea typeface="ヒラギノ角ゴ Pro W3" charset="-128"/>
                <a:cs typeface="ヒラギノ角ゴ Pro W3" charset="-128"/>
              </a:rPr>
              <a:t>A, zero. </a:t>
            </a:r>
            <a:r>
              <a:rPr lang="en-US" dirty="0">
                <a:latin typeface="Arial" charset="0"/>
                <a:ea typeface="ヒラギノ角ゴ Pro W3" charset="-128"/>
                <a:cs typeface="ヒラギノ角ゴ Pro W3" charset="-128"/>
              </a:rPr>
              <a:t>The 1/s azimuthal</a:t>
            </a:r>
            <a:r>
              <a:rPr lang="en-US" baseline="0" dirty="0">
                <a:latin typeface="Arial" charset="0"/>
                <a:ea typeface="ヒラギノ角ゴ Pro W3" charset="-128"/>
                <a:cs typeface="ヒラギノ角ゴ Pro W3" charset="-128"/>
              </a:rPr>
              <a:t> field is the “magic” one that has no curl (away from the origin) </a:t>
            </a:r>
            <a:endParaRPr lang="en-US" baseline="0" dirty="0" smtClean="0">
              <a:latin typeface="Arial" charset="0"/>
              <a:ea typeface="ヒラギノ角ゴ Pro W3" charset="-128"/>
              <a:cs typeface="ヒラギノ角ゴ Pro W3" charset="-128"/>
            </a:endParaRPr>
          </a:p>
          <a:p>
            <a:pPr eaLnBrk="1" hangingPunct="1"/>
            <a:r>
              <a:rPr lang="en-US" baseline="0" dirty="0" smtClean="0">
                <a:latin typeface="Arial" charset="0"/>
                <a:ea typeface="ヒラギノ角ゴ Pro W3" charset="-128"/>
                <a:cs typeface="ヒラギノ角ゴ Pro W3" charset="-128"/>
              </a:rPr>
              <a:t>WRITTEN BY: Steve Pollock (CU Boulder)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1027"/>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dirty="0" smtClean="0">
                <a:latin typeface="Arial" charset="0"/>
                <a:ea typeface="ヒラギノ角ゴ Pro W3" charset="-128"/>
                <a:cs typeface="ヒラギノ角ゴ Pro W3" charset="-128"/>
              </a:rPr>
              <a:t>Fall 2011: Thought</a:t>
            </a:r>
            <a:r>
              <a:rPr lang="en-US" baseline="0" dirty="0" smtClean="0">
                <a:latin typeface="Arial" charset="0"/>
                <a:ea typeface="ヒラギノ角ゴ Pro W3" charset="-128"/>
                <a:cs typeface="ヒラギノ角ゴ Pro W3" charset="-128"/>
              </a:rPr>
              <a:t> this diagram might help them (refers to 7.36), I walked through it (but did not re-click) </a:t>
            </a:r>
            <a:endParaRPr lang="en-US" dirty="0">
              <a:latin typeface="Arial" charset="0"/>
              <a:ea typeface="ヒラギノ角ゴ Pro W3" charset="-128"/>
              <a:cs typeface="ヒラギノ角ゴ Pro W3"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1027"/>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dirty="0" smtClean="0">
                <a:latin typeface="Arial" charset="0"/>
                <a:ea typeface="ヒラギノ角ゴ Pro W3" charset="-128"/>
                <a:cs typeface="ヒラギノ角ゴ Pro W3" charset="-128"/>
              </a:rPr>
              <a:t>Class: MATH/PHYSICS</a:t>
            </a:r>
          </a:p>
          <a:p>
            <a:pPr eaLnBrk="1" hangingPunct="1"/>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Answer: B</a:t>
            </a:r>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______________________________</a:t>
            </a:r>
            <a:br>
              <a:rPr lang="en-US" dirty="0" smtClean="0">
                <a:latin typeface="Arial" charset="0"/>
                <a:ea typeface="ヒラギノ角ゴ Pro W3" charset="-128"/>
                <a:cs typeface="ヒラギノ角ゴ Pro W3" charset="-128"/>
              </a:rPr>
            </a:br>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Fall 2011: Did not click, but discussed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Contrast with 7.36-37, where spatial dependence is 1/s.</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b="1" dirty="0" smtClean="0">
                <a:latin typeface="Arial" charset="0"/>
                <a:ea typeface="ヒラギノ角ゴ Pro W3" charset="-128"/>
                <a:cs typeface="ヒラギノ角ゴ Pro W3" charset="-128"/>
              </a:rPr>
              <a:t>INSTRUCTOR </a:t>
            </a:r>
            <a:r>
              <a:rPr lang="en-US" b="1" dirty="0">
                <a:latin typeface="Arial" charset="0"/>
                <a:ea typeface="ヒラギノ角ゴ Pro W3" charset="-128"/>
                <a:cs typeface="ヒラギノ角ゴ Pro W3" charset="-128"/>
              </a:rPr>
              <a:t>NOTES: </a:t>
            </a:r>
            <a:r>
              <a:rPr lang="en-US" dirty="0">
                <a:latin typeface="Arial" charset="0"/>
                <a:ea typeface="ヒラギノ角ゴ Pro W3" charset="-128"/>
                <a:cs typeface="ヒラギノ角ゴ Pro W3" charset="-128"/>
              </a:rPr>
              <a:t>Answer is </a:t>
            </a:r>
            <a:r>
              <a:rPr lang="en-US" dirty="0" smtClean="0">
                <a:latin typeface="Arial" charset="0"/>
                <a:ea typeface="ヒラギノ角ゴ Pro W3" charset="-128"/>
                <a:cs typeface="ヒラギノ角ゴ Pro W3" charset="-128"/>
              </a:rPr>
              <a:t>B, nonzero. </a:t>
            </a:r>
            <a:r>
              <a:rPr lang="en-US" dirty="0">
                <a:latin typeface="Arial" charset="0"/>
                <a:ea typeface="ヒラギノ角ゴ Pro W3" charset="-128"/>
                <a:cs typeface="ヒラギノ角ゴ Pro W3" charset="-128"/>
              </a:rPr>
              <a:t>If I consider the loop (which </a:t>
            </a:r>
            <a:r>
              <a:rPr lang="en-US" dirty="0" smtClean="0">
                <a:latin typeface="Arial" charset="0"/>
                <a:ea typeface="ヒラギノ角ゴ Pro W3" charset="-128"/>
                <a:cs typeface="ヒラギノ角ゴ Pro W3" charset="-128"/>
              </a:rPr>
              <a:t>appears in the next slide)</a:t>
            </a:r>
            <a:r>
              <a:rPr lang="en-US" dirty="0">
                <a:latin typeface="Arial" charset="0"/>
                <a:ea typeface="ヒラギノ角ゴ Pro W3" charset="-128"/>
                <a:cs typeface="ヒラギノ角ゴ Pro W3" charset="-128"/>
              </a:rPr>
              <a:t>, the line integral around the loop is manifestly NOT zero (E has same magnitude everywhere, but length is bigger on the outer path). Nonzero line integral means </a:t>
            </a:r>
            <a:r>
              <a:rPr lang="en-US" dirty="0" smtClean="0">
                <a:latin typeface="Arial" charset="0"/>
                <a:ea typeface="ヒラギノ角ゴ Pro W3" charset="-128"/>
                <a:cs typeface="ヒラギノ角ゴ Pro W3" charset="-128"/>
              </a:rPr>
              <a:t>flux</a:t>
            </a:r>
            <a:r>
              <a:rPr lang="en-US" baseline="0" dirty="0" smtClean="0">
                <a:latin typeface="Arial" charset="0"/>
                <a:ea typeface="ヒラギノ角ゴ Pro W3" charset="-128"/>
                <a:cs typeface="ヒラギノ角ゴ Pro W3" charset="-128"/>
              </a:rPr>
              <a:t> </a:t>
            </a:r>
            <a:r>
              <a:rPr lang="en-US" dirty="0" smtClean="0">
                <a:latin typeface="Arial" charset="0"/>
                <a:ea typeface="ヒラギノ角ゴ Pro W3" charset="-128"/>
                <a:cs typeface="ヒラギノ角ゴ Pro W3" charset="-128"/>
              </a:rPr>
              <a:t>(</a:t>
            </a:r>
            <a:r>
              <a:rPr lang="en-US" dirty="0">
                <a:latin typeface="Arial" charset="0"/>
                <a:ea typeface="ヒラギノ角ゴ Pro W3" charset="-128"/>
                <a:cs typeface="ヒラギノ角ゴ Pro W3" charset="-128"/>
              </a:rPr>
              <a:t>enclosed) must be nonzero.  -SJP</a:t>
            </a:r>
            <a:endParaRPr lang="en-US" b="1" dirty="0">
              <a:latin typeface="Arial" charset="0"/>
              <a:ea typeface="ヒラギノ角ゴ Pro W3" charset="-128"/>
              <a:cs typeface="ヒラギノ角ゴ Pro W3" charset="-128"/>
            </a:endParaRPr>
          </a:p>
          <a:p>
            <a:pPr eaLnBrk="1" hangingPunct="1"/>
            <a:r>
              <a:rPr lang="en-US" dirty="0">
                <a:latin typeface="Arial" charset="0"/>
                <a:ea typeface="ヒラギノ角ゴ Pro W3" charset="-128"/>
                <a:cs typeface="ヒラギノ角ゴ Pro W3" charset="-128"/>
              </a:rPr>
              <a:t>WRITTEN BY: Steven Pollock (CU-Boulder)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SURVEY</a:t>
            </a:r>
          </a:p>
          <a:p>
            <a:pPr eaLnBrk="1" hangingPunct="1">
              <a:spcBef>
                <a:spcPct val="0"/>
              </a:spcBef>
            </a:pPr>
            <a:r>
              <a:rPr lang="en-US" dirty="0" smtClean="0"/>
              <a:t>Correct Answer: N/A</a:t>
            </a:r>
          </a:p>
          <a:p>
            <a:pPr eaLnBrk="1" hangingPunct="1">
              <a:spcBef>
                <a:spcPct val="0"/>
              </a:spcBef>
            </a:pPr>
            <a:r>
              <a:rPr lang="en-US" dirty="0" smtClean="0"/>
              <a:t>_____________________________</a:t>
            </a:r>
          </a:p>
          <a:p>
            <a:pPr eaLnBrk="1" hangingPunct="1">
              <a:spcBef>
                <a:spcPct val="0"/>
              </a:spcBef>
            </a:pPr>
            <a:endParaRPr lang="en-US" dirty="0" smtClean="0"/>
          </a:p>
          <a:p>
            <a:pPr eaLnBrk="1" hangingPunct="1">
              <a:spcBef>
                <a:spcPct val="0"/>
              </a:spcBef>
            </a:pPr>
            <a:r>
              <a:rPr lang="en-US" dirty="0" smtClean="0"/>
              <a:t>Fall</a:t>
            </a:r>
            <a:r>
              <a:rPr lang="en-US" baseline="0" dirty="0" smtClean="0"/>
              <a:t>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From </a:t>
            </a:r>
            <a:r>
              <a:rPr lang="en-US" dirty="0"/>
              <a:t>Charles Rogers</a:t>
            </a:r>
          </a:p>
        </p:txBody>
      </p:sp>
      <p:sp>
        <p:nvSpPr>
          <p:cNvPr id="14340" name="Slide Number Placeholder 3"/>
          <p:cNvSpPr>
            <a:spLocks noGrp="1"/>
          </p:cNvSpPr>
          <p:nvPr>
            <p:ph type="sldNum" sz="quarter" idx="5"/>
          </p:nvPr>
        </p:nvSpPr>
        <p:spPr bwMode="auto">
          <a:ln>
            <a:miter lim="800000"/>
            <a:headEnd/>
            <a:tailEnd/>
          </a:ln>
        </p:spPr>
        <p:txBody>
          <a:bodyPr/>
          <a:lstStyle/>
          <a:p>
            <a:fld id="{4E17CC65-9F00-C54E-94FB-38BB892155D8}"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Correct Answer: A</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ea typeface="ヒラギノ角ゴ Pro W3" charset="-128"/>
                <a:cs typeface="ヒラギノ角ゴ Pro W3" charset="-128"/>
              </a:rPr>
              <a:t>Phys</a:t>
            </a:r>
            <a:r>
              <a:rPr lang="en-US" dirty="0" smtClean="0">
                <a:ea typeface="ヒラギノ角ゴ Pro W3" charset="-128"/>
                <a:cs typeface="ヒラギノ角ゴ Pro W3" charset="-128"/>
              </a:rPr>
              <a:t> </a:t>
            </a:r>
            <a:r>
              <a:rPr lang="en-US" dirty="0">
                <a:ea typeface="ヒラギノ角ゴ Pro W3" charset="-128"/>
                <a:cs typeface="ヒラギノ角ゴ Pro W3" charset="-128"/>
              </a:rPr>
              <a:t>3320 </a:t>
            </a:r>
            <a:r>
              <a:rPr lang="en-US" dirty="0" smtClean="0">
                <a:ea typeface="ヒラギノ角ゴ Pro W3" charset="-128"/>
                <a:cs typeface="ヒラギノ角ゴ Pro W3" charset="-128"/>
              </a:rPr>
              <a:t>Fa11 </a:t>
            </a:r>
            <a:r>
              <a:rPr lang="en-US" dirty="0">
                <a:ea typeface="ヒラギノ角ゴ Pro W3" charset="-128"/>
                <a:cs typeface="ヒラギノ角ゴ Pro W3" charset="-128"/>
              </a:rPr>
              <a:t>(SJP) Lecture #5</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ea typeface="ヒラギノ角ゴ Pro W3" charset="-128"/>
                <a:cs typeface="ヒラギノ角ゴ Pro W3" charset="-128"/>
              </a:rPr>
              <a:t>[[4]], 12, 38,</a:t>
            </a:r>
            <a:r>
              <a:rPr lang="en-US" baseline="0" dirty="0">
                <a:ea typeface="ヒラギノ角ゴ Pro W3" charset="-128"/>
                <a:cs typeface="ヒラギノ角ゴ Pro W3" charset="-128"/>
              </a:rPr>
              <a:t> 31, 15  (Original form, A = km/s, then m, mm, mum, nm) </a:t>
            </a:r>
            <a:endParaRPr lang="en-US" baseline="0" dirty="0" smtClean="0">
              <a:ea typeface="ヒラギノ角ゴ Pro W3" charset="-128"/>
              <a:cs typeface="ヒラギノ角ゴ Pro W3" charset="-128"/>
            </a:endParaRPr>
          </a:p>
          <a:p>
            <a:pPr eaLnBrk="1" hangingPunct="1">
              <a:spcBef>
                <a:spcPct val="0"/>
              </a:spcBef>
            </a:pPr>
            <a:endParaRPr lang="en-US" b="0"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8</a:t>
            </a:r>
            <a:endParaRPr lang="en-US" baseline="0" dirty="0" smtClean="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ヒラギノ角ゴ Pro W3" charset="-128"/>
                <a:cs typeface="ヒラギノ角ゴ Pro W3" charset="-128"/>
              </a:rPr>
              <a:t>[[10]], 0, 90, 0, 0</a:t>
            </a:r>
            <a:endParaRPr lang="en-US" dirty="0" smtClean="0">
              <a:ea typeface="ヒラギノ角ゴ Pro W3" charset="-128"/>
              <a:cs typeface="ヒラギノ角ゴ Pro W3" charset="-128"/>
            </a:endParaRPr>
          </a:p>
          <a:p>
            <a:pPr eaLnBrk="1" hangingPunct="1">
              <a:spcBef>
                <a:spcPct val="0"/>
              </a:spcBef>
            </a:pPr>
            <a:r>
              <a:rPr lang="en-US" b="0" baseline="0" dirty="0" smtClean="0"/>
              <a:t>________________________________________________</a:t>
            </a:r>
          </a:p>
          <a:p>
            <a:pPr eaLnBrk="1" hangingPunct="1">
              <a:spcBef>
                <a:spcPct val="0"/>
              </a:spcBef>
            </a:pPr>
            <a:r>
              <a:rPr lang="en-US" b="1" baseline="0" dirty="0" smtClean="0"/>
              <a:t>Fall 2011 Comments</a:t>
            </a:r>
            <a:endParaRPr lang="en-US" dirty="0">
              <a:ea typeface="ヒラギノ角ゴ Pro W3" charset="-128"/>
              <a:cs typeface="ヒラギノ角ゴ Pro W3" charset="-128"/>
            </a:endParaRPr>
          </a:p>
          <a:p>
            <a:pPr eaLnBrk="1" hangingPunct="1"/>
            <a:r>
              <a:rPr lang="en-US" dirty="0" smtClean="0">
                <a:ea typeface="ＭＳ Ｐゴシック" charset="-128"/>
                <a:cs typeface="ＭＳ Ｐゴシック" charset="-128"/>
              </a:rPr>
              <a:t>Now modified</a:t>
            </a:r>
            <a:r>
              <a:rPr lang="en-US" baseline="0" dirty="0" smtClean="0">
                <a:ea typeface="ＭＳ Ｐゴシック" charset="-128"/>
                <a:cs typeface="ＭＳ Ｐゴシック" charset="-128"/>
              </a:rPr>
              <a:t> to be “more than km/s”</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The thermal velocity (given by </a:t>
            </a:r>
            <a:r>
              <a:rPr lang="en-US" dirty="0" err="1" smtClean="0">
                <a:ea typeface="ＭＳ Ｐゴシック" charset="-128"/>
                <a:cs typeface="ＭＳ Ｐゴシック" charset="-128"/>
              </a:rPr>
              <a:t>Sqrt</a:t>
            </a:r>
            <a:r>
              <a:rPr lang="en-US" dirty="0" smtClean="0">
                <a:ea typeface="ＭＳ Ｐゴシック" charset="-128"/>
                <a:cs typeface="ＭＳ Ｐゴシック" charset="-128"/>
              </a:rPr>
              <a:t>[ 2 </a:t>
            </a:r>
            <a:r>
              <a:rPr lang="en-US" dirty="0" err="1" smtClean="0">
                <a:ea typeface="ＭＳ Ｐゴシック" charset="-128"/>
                <a:cs typeface="ＭＳ Ｐゴシック" charset="-128"/>
              </a:rPr>
              <a:t>kT</a:t>
            </a:r>
            <a:r>
              <a:rPr lang="en-US" dirty="0" smtClean="0">
                <a:ea typeface="ＭＳ Ｐゴシック" charset="-128"/>
                <a:cs typeface="ＭＳ Ｐゴシック" charset="-128"/>
              </a:rPr>
              <a:t>/m])</a:t>
            </a:r>
            <a:r>
              <a:rPr lang="en-US" baseline="0" dirty="0" smtClean="0">
                <a:ea typeface="ＭＳ Ｐゴシック" charset="-128"/>
                <a:cs typeface="ＭＳ Ｐゴシック" charset="-128"/>
              </a:rPr>
              <a:t> is, very roughly, km/sec, using </a:t>
            </a:r>
            <a:r>
              <a:rPr lang="en-US" baseline="0" dirty="0" err="1" smtClean="0">
                <a:ea typeface="ＭＳ Ｐゴシック" charset="-128"/>
                <a:cs typeface="ＭＳ Ｐゴシック" charset="-128"/>
              </a:rPr>
              <a:t>kT</a:t>
            </a:r>
            <a:r>
              <a:rPr lang="en-US" baseline="0" dirty="0" smtClean="0">
                <a:ea typeface="ＭＳ Ｐゴシック" charset="-128"/>
                <a:cs typeface="ＭＳ Ｐゴシック" charset="-128"/>
              </a:rPr>
              <a:t>  = 1/40 </a:t>
            </a:r>
            <a:r>
              <a:rPr lang="en-US" baseline="0" dirty="0" err="1" smtClean="0">
                <a:ea typeface="ＭＳ Ｐゴシック" charset="-128"/>
                <a:cs typeface="ＭＳ Ｐゴシック" charset="-128"/>
              </a:rPr>
              <a:t>eV</a:t>
            </a:r>
            <a:r>
              <a:rPr lang="en-US" baseline="0" dirty="0" smtClean="0">
                <a:ea typeface="ＭＳ Ｐゴシック" charset="-128"/>
                <a:cs typeface="ＭＳ Ｐゴシック" charset="-128"/>
              </a:rPr>
              <a:t>.  </a:t>
            </a:r>
          </a:p>
          <a:p>
            <a:pPr eaLnBrk="1" hangingPunct="1"/>
            <a:r>
              <a:rPr lang="en-US" baseline="0" dirty="0" smtClean="0">
                <a:ea typeface="ＭＳ Ｐゴシック" charset="-128"/>
                <a:cs typeface="ＭＳ Ｐゴシック" charset="-128"/>
              </a:rPr>
              <a:t>But the </a:t>
            </a:r>
            <a:r>
              <a:rPr lang="en-US" baseline="0" dirty="0" err="1" smtClean="0">
                <a:ea typeface="ＭＳ Ｐゴシック" charset="-128"/>
                <a:cs typeface="ＭＳ Ｐゴシック" charset="-128"/>
              </a:rPr>
              <a:t>fermi</a:t>
            </a:r>
            <a:r>
              <a:rPr lang="en-US" baseline="0" dirty="0" smtClean="0">
                <a:ea typeface="ＭＳ Ｐゴシック" charset="-128"/>
                <a:cs typeface="ＭＳ Ｐゴシック" charset="-128"/>
              </a:rPr>
              <a:t> velocity in metals would correspond to an energy scale of </a:t>
            </a:r>
            <a:r>
              <a:rPr lang="en-US" baseline="0" dirty="0" err="1" smtClean="0">
                <a:ea typeface="ＭＳ Ｐゴシック" charset="-128"/>
                <a:cs typeface="ＭＳ Ｐゴシック" charset="-128"/>
              </a:rPr>
              <a:t>eV’s</a:t>
            </a:r>
            <a:r>
              <a:rPr lang="en-US" baseline="0" dirty="0" smtClean="0">
                <a:ea typeface="ＭＳ Ｐゴシック" charset="-128"/>
                <a:cs typeface="ＭＳ Ｐゴシック" charset="-128"/>
              </a:rPr>
              <a:t>, and </a:t>
            </a:r>
            <a:r>
              <a:rPr lang="en-US" baseline="0" dirty="0" err="1" smtClean="0">
                <a:ea typeface="ＭＳ Ｐゴシック" charset="-128"/>
                <a:cs typeface="ＭＳ Ｐゴシック" charset="-128"/>
              </a:rPr>
              <a:t>thusv</a:t>
            </a:r>
            <a:r>
              <a:rPr lang="en-US" baseline="0" dirty="0" smtClean="0">
                <a:ea typeface="ＭＳ Ｐゴシック" charset="-128"/>
                <a:cs typeface="ＭＳ Ｐゴシック" charset="-128"/>
              </a:rPr>
              <a:t>  is an order of magnitude bigger at least. </a:t>
            </a:r>
          </a:p>
          <a:p>
            <a:pPr eaLnBrk="1" hangingPunct="1"/>
            <a:endParaRPr lang="en-US" baseline="0" dirty="0" smtClean="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dirty="0" smtClean="0">
              <a:ea typeface="ヒラギノ角ゴ Pro W3" charset="-128"/>
              <a:cs typeface="ヒラギノ角ゴ Pro W3" charset="-128"/>
            </a:endParaRPr>
          </a:p>
          <a:p>
            <a:pPr eaLnBrk="1" hangingPunct="1"/>
            <a:r>
              <a:rPr lang="en-US" baseline="0" dirty="0" smtClean="0">
                <a:ea typeface="ＭＳ Ｐゴシック" charset="-128"/>
                <a:cs typeface="ＭＳ Ｐゴシック" charset="-128"/>
              </a:rPr>
              <a:t>Students were thinking/talking about the drift velocity (it’s on the mm/s scale) since that was what had been emphasized just prior.</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Written by ERK, 3 Dec 2008</a:t>
            </a:r>
          </a:p>
          <a:p>
            <a:pPr eaLnBrk="1" hangingPunct="1"/>
            <a:r>
              <a:rPr lang="en-US" dirty="0" smtClean="0">
                <a:ea typeface="ＭＳ Ｐゴシック" charset="-128"/>
                <a:cs typeface="ＭＳ Ｐゴシック" charset="-128"/>
              </a:rPr>
              <a:t>HW/Reading reference</a:t>
            </a:r>
          </a:p>
          <a:p>
            <a:pPr eaLnBrk="1" hangingPunct="1"/>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SURVEY</a:t>
            </a:r>
          </a:p>
          <a:p>
            <a:pPr eaLnBrk="1" hangingPunct="1">
              <a:spcBef>
                <a:spcPct val="0"/>
              </a:spcBef>
            </a:pPr>
            <a:r>
              <a:rPr lang="en-US" dirty="0" smtClean="0"/>
              <a:t>Correct Answer:</a:t>
            </a:r>
            <a:r>
              <a:rPr lang="en-US" baseline="0" dirty="0" smtClean="0"/>
              <a:t> N/A</a:t>
            </a:r>
          </a:p>
          <a:p>
            <a:pPr eaLnBrk="1" hangingPunct="1">
              <a:spcBef>
                <a:spcPct val="0"/>
              </a:spcBef>
            </a:pPr>
            <a:r>
              <a:rPr lang="en-US" baseline="0" dirty="0" smtClean="0"/>
              <a:t>____________________________________</a:t>
            </a:r>
            <a:endParaRPr lang="en-US" dirty="0" smtClean="0"/>
          </a:p>
          <a:p>
            <a:pPr eaLnBrk="1" hangingPunct="1">
              <a:spcBef>
                <a:spcPct val="0"/>
              </a:spcBef>
            </a:pPr>
            <a:endParaRPr lang="en-US" dirty="0" smtClean="0"/>
          </a:p>
          <a:p>
            <a:pPr eaLnBrk="1" hangingPunct="1">
              <a:spcBef>
                <a:spcPct val="0"/>
              </a:spcBef>
            </a:pPr>
            <a:r>
              <a:rPr lang="en-US" dirty="0" smtClean="0"/>
              <a:t>Fall 2011: Not</a:t>
            </a:r>
            <a:r>
              <a:rPr lang="en-US" baseline="0" dirty="0" smtClean="0"/>
              <a:t> used</a:t>
            </a:r>
          </a:p>
          <a:p>
            <a:pPr eaLnBrk="1" hangingPunct="1">
              <a:spcBef>
                <a:spcPct val="0"/>
              </a:spcBef>
            </a:pPr>
            <a:r>
              <a:rPr lang="en-US" baseline="0" dirty="0" smtClean="0"/>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From </a:t>
            </a:r>
            <a:r>
              <a:rPr lang="en-US" dirty="0"/>
              <a:t>Charles Rogers</a:t>
            </a:r>
          </a:p>
        </p:txBody>
      </p:sp>
      <p:sp>
        <p:nvSpPr>
          <p:cNvPr id="14340" name="Slide Number Placeholder 3"/>
          <p:cNvSpPr>
            <a:spLocks noGrp="1"/>
          </p:cNvSpPr>
          <p:nvPr>
            <p:ph type="sldNum" sz="quarter" idx="5"/>
          </p:nvPr>
        </p:nvSpPr>
        <p:spPr bwMode="auto">
          <a:ln>
            <a:miter lim="800000"/>
            <a:headEnd/>
            <a:tailEnd/>
          </a:ln>
        </p:spPr>
        <p:txBody>
          <a:bodyPr/>
          <a:lstStyle/>
          <a:p>
            <a:fld id="{A280E4C0-3A39-E64E-A9C5-458DCB525BD5}"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a:t>
            </a:r>
            <a:r>
              <a:rPr lang="en-US" baseline="0" dirty="0" smtClean="0"/>
              <a:t> MATH/PHYSICS</a:t>
            </a:r>
          </a:p>
          <a:p>
            <a:pPr eaLnBrk="1" hangingPunct="1">
              <a:spcBef>
                <a:spcPct val="0"/>
              </a:spcBef>
            </a:pPr>
            <a:r>
              <a:rPr lang="en-US" baseline="0" dirty="0" smtClean="0"/>
              <a:t>Correct Answer: D</a:t>
            </a:r>
            <a:endParaRPr lang="en-US" dirty="0" smtClean="0"/>
          </a:p>
          <a:p>
            <a:pPr eaLnBrk="1" hangingPunct="1">
              <a:spcBef>
                <a:spcPct val="0"/>
              </a:spcBef>
            </a:pPr>
            <a:r>
              <a:rPr lang="en-US" dirty="0" smtClean="0"/>
              <a:t>_______________________________</a:t>
            </a:r>
          </a:p>
          <a:p>
            <a:pPr eaLnBrk="1" hangingPunct="1">
              <a:spcBef>
                <a:spcPct val="0"/>
              </a:spcBef>
            </a:pPr>
            <a:endParaRPr lang="en-US" dirty="0" smtClean="0"/>
          </a:p>
          <a:p>
            <a:pPr eaLnBrk="1" hangingPunct="1">
              <a:spcBef>
                <a:spcPct val="0"/>
              </a:spcBef>
            </a:pPr>
            <a:r>
              <a:rPr lang="en-US" dirty="0" smtClean="0"/>
              <a:t>Fall</a:t>
            </a:r>
            <a:r>
              <a:rPr lang="en-US" baseline="0" dirty="0" smtClean="0"/>
              <a:t> 2011: Not used</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From </a:t>
            </a:r>
            <a:r>
              <a:rPr lang="en-US" dirty="0"/>
              <a:t>Charles</a:t>
            </a:r>
            <a:r>
              <a:rPr lang="en-US" baseline="0" dirty="0"/>
              <a:t> </a:t>
            </a:r>
            <a:r>
              <a:rPr lang="en-US" baseline="0" dirty="0" smtClean="0"/>
              <a:t>Rogers</a:t>
            </a:r>
            <a:endParaRPr lang="en-US" baseline="0" dirty="0"/>
          </a:p>
        </p:txBody>
      </p:sp>
      <p:sp>
        <p:nvSpPr>
          <p:cNvPr id="14340" name="Slide Number Placeholder 3"/>
          <p:cNvSpPr>
            <a:spLocks noGrp="1"/>
          </p:cNvSpPr>
          <p:nvPr>
            <p:ph type="sldNum" sz="quarter" idx="5"/>
          </p:nvPr>
        </p:nvSpPr>
        <p:spPr bwMode="auto">
          <a:ln>
            <a:miter lim="800000"/>
            <a:headEnd/>
            <a:tailEnd/>
          </a:ln>
        </p:spPr>
        <p:txBody>
          <a:bodyPr/>
          <a:lstStyle/>
          <a:p>
            <a:fld id="{B8A27306-0002-5042-B1D7-0E298860116C}"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CONCEPTUAL</a:t>
            </a:r>
          </a:p>
          <a:p>
            <a:pPr eaLnBrk="1" hangingPunct="1">
              <a:spcBef>
                <a:spcPct val="0"/>
              </a:spcBef>
            </a:pPr>
            <a:r>
              <a:rPr lang="en-US" dirty="0" smtClean="0"/>
              <a:t>Correct Answer: C</a:t>
            </a:r>
            <a:br>
              <a:rPr lang="en-US" dirty="0" smtClean="0"/>
            </a:br>
            <a:r>
              <a:rPr lang="en-US" dirty="0" smtClean="0"/>
              <a:t>_______________________</a:t>
            </a:r>
          </a:p>
          <a:p>
            <a:pPr eaLnBrk="1" hangingPunct="1">
              <a:spcBef>
                <a:spcPct val="0"/>
              </a:spcBef>
            </a:pPr>
            <a:endParaRPr lang="en-US" dirty="0" smtClean="0"/>
          </a:p>
          <a:p>
            <a:pPr eaLnBrk="1" hangingPunct="1">
              <a:spcBef>
                <a:spcPct val="0"/>
              </a:spcBef>
            </a:pPr>
            <a:r>
              <a:rPr lang="en-US" dirty="0" smtClean="0"/>
              <a:t>Fall 2011: Not used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From </a:t>
            </a:r>
            <a:r>
              <a:rPr lang="en-US" dirty="0"/>
              <a:t>Charles</a:t>
            </a:r>
            <a:r>
              <a:rPr lang="en-US" baseline="0" dirty="0"/>
              <a:t> Rogers</a:t>
            </a: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E1093105-8474-404D-87B6-886413FC10A2}"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ヒラギノ角ゴ Pro W3" charset="-128"/>
                <a:cs typeface="ヒラギノ角ゴ Pro W3" charset="-128"/>
              </a:rPr>
              <a:t>Phys</a:t>
            </a:r>
            <a:r>
              <a:rPr lang="en-US" dirty="0" smtClean="0">
                <a:latin typeface="Arial" charset="0"/>
                <a:ea typeface="ヒラギノ角ゴ Pro W3" charset="-128"/>
                <a:cs typeface="ヒラギノ角ゴ Pro W3" charset="-128"/>
              </a:rPr>
              <a:t> 3320, Fa11</a:t>
            </a:r>
            <a:r>
              <a:rPr lang="en-US" baseline="0" dirty="0" smtClean="0">
                <a:latin typeface="Arial" charset="0"/>
                <a:ea typeface="ヒラギノ角ゴ Pro W3" charset="-128"/>
                <a:cs typeface="ヒラギノ角ゴ Pro W3" charset="-128"/>
              </a:rPr>
              <a:t> (SJP) Lecture #10 </a:t>
            </a:r>
            <a:endParaRPr lang="en-US" dirty="0" smtClean="0">
              <a:latin typeface="Arial" charset="0"/>
              <a:ea typeface="ヒラギノ角ゴ Pro W3" charset="-128"/>
              <a:cs typeface="ヒラギノ角ゴ Pro W3" charset="-128"/>
            </a:endParaRPr>
          </a:p>
          <a:p>
            <a:pPr eaLnBrk="1" hangingPunct="1"/>
            <a:r>
              <a:rPr lang="en-US" dirty="0" smtClean="0">
                <a:ea typeface="ＭＳ Ｐゴシック" charset="-128"/>
                <a:cs typeface="ＭＳ Ｐゴシック" charset="-128"/>
              </a:rPr>
              <a:t>4, [[96]], 0,0</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This is a review, we covered it last class, no problems visible. Good explanations from class. </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LA Notes:</a:t>
            </a:r>
            <a:r>
              <a:rPr lang="en-US" baseline="0" dirty="0" smtClean="0">
                <a:ea typeface="ＭＳ Ｐゴシック" charset="-128"/>
                <a:cs typeface="ＭＳ Ｐゴシック" charset="-128"/>
              </a:rPr>
              <a:t> S</a:t>
            </a:r>
            <a:r>
              <a:rPr lang="en-US" sz="1200" b="0" kern="1200" dirty="0" smtClean="0">
                <a:solidFill>
                  <a:schemeClr val="tx1"/>
                </a:solidFill>
                <a:latin typeface="+mn-lt"/>
                <a:ea typeface="ＭＳ Ｐゴシック" pitchFamily="-106" charset="-128"/>
                <a:cs typeface="ＭＳ Ｐゴシック" pitchFamily="-106" charset="-128"/>
              </a:rPr>
              <a:t>tudents used the “fight the change” logic to say it must induce an opposite current.</a:t>
            </a:r>
            <a:endParaRPr lang="en-US"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 from: ERK, 16 Sept 2009</a:t>
            </a:r>
          </a:p>
          <a:p>
            <a:pPr eaLnBrk="1" hangingPunct="1"/>
            <a:r>
              <a:rPr lang="en-US" dirty="0" smtClean="0">
                <a:ea typeface="ＭＳ Ｐゴシック" charset="-128"/>
                <a:cs typeface="ＭＳ Ｐゴシック" charset="-128"/>
              </a:rPr>
              <a:t>Mutual induction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Answer: A</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ヒラギノ角ゴ Pro W3" charset="-128"/>
                <a:cs typeface="ヒラギノ角ゴ Pro W3" charset="-128"/>
              </a:rPr>
              <a:t>______________________________</a:t>
            </a:r>
            <a:endParaRPr lang="en-US" dirty="0" smtClean="0">
              <a:latin typeface="Arial" charset="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ヒラギノ角ゴ Pro W3" charset="-128"/>
                <a:cs typeface="ヒラギノ角ゴ Pro W3" charset="-128"/>
              </a:rPr>
              <a:t>Phys</a:t>
            </a:r>
            <a:r>
              <a:rPr lang="en-US" dirty="0" smtClean="0">
                <a:latin typeface="Arial" charset="0"/>
                <a:ea typeface="ヒラギノ角ゴ Pro W3" charset="-128"/>
                <a:cs typeface="ヒラギノ角ゴ Pro W3" charset="-128"/>
              </a:rPr>
              <a:t> 3320, Fa11</a:t>
            </a:r>
            <a:r>
              <a:rPr lang="en-US" baseline="0" dirty="0" smtClean="0">
                <a:latin typeface="Arial" charset="0"/>
                <a:ea typeface="ヒラギノ角ゴ Pro W3" charset="-128"/>
                <a:cs typeface="ヒラギノ角ゴ Pro W3" charset="-128"/>
              </a:rPr>
              <a:t> (SJP) Lecture #10 </a:t>
            </a:r>
            <a:endParaRPr lang="en-US" dirty="0" smtClean="0">
              <a:latin typeface="Arial" charset="0"/>
              <a:ea typeface="ヒラギノ角ゴ Pro W3" charset="-128"/>
              <a:cs typeface="ヒラギノ角ゴ Pro W3" charset="-128"/>
            </a:endParaRPr>
          </a:p>
          <a:p>
            <a:pPr eaLnBrk="1" hangingPunct="1"/>
            <a:r>
              <a:rPr lang="en-US" dirty="0" smtClean="0">
                <a:ea typeface="ＭＳ Ｐゴシック" charset="-128"/>
                <a:cs typeface="ＭＳ Ｐゴシック" charset="-128"/>
              </a:rPr>
              <a:t>[[79]], 18, 4, 0</a:t>
            </a:r>
          </a:p>
          <a:p>
            <a:pPr eaLnBrk="1" hangingPunct="1"/>
            <a:r>
              <a:rPr lang="en-US" dirty="0" smtClean="0">
                <a:ea typeface="ＭＳ Ｐゴシック" charset="-128"/>
                <a:cs typeface="ＭＳ Ｐゴシック" charset="-128"/>
              </a:rPr>
              <a:t>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Got a good explanation for A, didn’t hear what the “mistake” was for the 22%</a:t>
            </a:r>
            <a:r>
              <a:rPr lang="en-US" baseline="0" dirty="0" smtClean="0">
                <a:ea typeface="ＭＳ Ｐゴシック" charset="-128"/>
                <a:cs typeface="ＭＳ Ｐゴシック" charset="-128"/>
              </a:rPr>
              <a:t> who got it wrong.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LA Notes: S</a:t>
            </a:r>
            <a:r>
              <a:rPr lang="en-US" sz="1200" b="0" kern="1200" dirty="0" smtClean="0">
                <a:solidFill>
                  <a:schemeClr val="tx1"/>
                </a:solidFill>
                <a:latin typeface="+mn-lt"/>
                <a:ea typeface="ＭＳ Ｐゴシック" pitchFamily="-106" charset="-128"/>
                <a:cs typeface="ＭＳ Ｐゴシック" pitchFamily="-106" charset="-128"/>
              </a:rPr>
              <a:t>tudent drew out the lines of a magnetic dipolar around the loop and argued the nearby loop must have a current in the same direction.</a:t>
            </a:r>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 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16 Sept 2009</a:t>
            </a:r>
          </a:p>
          <a:p>
            <a:pPr eaLnBrk="1" hangingPunct="1"/>
            <a:r>
              <a:rPr lang="en-US" dirty="0" smtClean="0">
                <a:ea typeface="ＭＳ Ｐゴシック" charset="-128"/>
                <a:cs typeface="ＭＳ Ｐゴシック" charset="-128"/>
              </a:rPr>
              <a:t>Mutual induction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 Answer:</a:t>
            </a:r>
            <a:r>
              <a:rPr lang="en-US" baseline="0" dirty="0" smtClean="0">
                <a:latin typeface="Arial" charset="0"/>
                <a:ea typeface="ヒラギノ角ゴ Pro W3" charset="-128"/>
                <a:cs typeface="ヒラギノ角ゴ Pro W3" charset="-128"/>
              </a:rPr>
              <a:t> C</a:t>
            </a:r>
            <a:endParaRPr lang="en-US" dirty="0" smtClean="0">
              <a:latin typeface="Arial" charset="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Physics 3320 Fa11,</a:t>
            </a:r>
            <a:r>
              <a:rPr lang="en-US" baseline="0" dirty="0" smtClean="0">
                <a:latin typeface="Arial" charset="0"/>
                <a:ea typeface="ヒラギノ角ゴ Pro W3" charset="-128"/>
                <a:cs typeface="ヒラギノ角ゴ Pro W3" charset="-128"/>
              </a:rPr>
              <a:t> SJP Lecture #10 </a:t>
            </a:r>
            <a:endParaRPr lang="en-US" dirty="0" smtClean="0">
              <a:latin typeface="Arial" charset="0"/>
              <a:ea typeface="ヒラギノ角ゴ Pro W3" charset="-128"/>
              <a:cs typeface="ヒラギノ角ゴ Pro W3" charset="-128"/>
            </a:endParaRPr>
          </a:p>
          <a:p>
            <a:pPr eaLnBrk="1" hangingPunct="1"/>
            <a:r>
              <a:rPr lang="en-US" dirty="0" smtClean="0">
                <a:ea typeface="ＭＳ Ｐゴシック" charset="-128"/>
                <a:cs typeface="ＭＳ Ｐゴシック" charset="-128"/>
              </a:rPr>
              <a:t>0,0,[[100],0</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9</a:t>
            </a:r>
            <a:endParaRPr lang="en-US" dirty="0" smtClean="0">
              <a:latin typeface="Arial" charset="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80, 20, [0], 0</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Nice!</a:t>
            </a:r>
            <a:r>
              <a:rPr lang="en-US" baseline="0" dirty="0" smtClean="0">
                <a:ea typeface="ＭＳ Ｐゴシック" charset="-128"/>
                <a:cs typeface="ＭＳ Ｐゴシック" charset="-128"/>
              </a:rPr>
              <a:t> Clear explanation from student, doesn’t seem problematic. Note that the wording of the problem is slightly confusing, I had to go to the screen and very clearly SHOW what I meant (including the final statement that the center of loop 1 lies in the plane of the screen)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Starting to talk about “lab practicalities” and stray fields, here. </a:t>
            </a:r>
          </a:p>
          <a:p>
            <a:pPr eaLnBrk="1" hangingPunct="1"/>
            <a:endParaRPr lang="en-US" baseline="0" dirty="0" smtClean="0">
              <a:ea typeface="ＭＳ Ｐゴシック" charset="-128"/>
              <a:cs typeface="ＭＳ Ｐゴシック"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This question brought up an interesting point.</a:t>
            </a:r>
            <a:r>
              <a:rPr lang="en-US" sz="1200" b="0" kern="1200" baseline="0" dirty="0" smtClean="0">
                <a:solidFill>
                  <a:schemeClr val="tx1"/>
                </a:solidFill>
                <a:latin typeface="+mn-lt"/>
                <a:ea typeface="ＭＳ Ｐゴシック" pitchFamily="-106" charset="-128"/>
                <a:cs typeface="ＭＳ Ｐゴシック" pitchFamily="-106" charset="-128"/>
              </a:rPr>
              <a:t> One student</a:t>
            </a:r>
            <a:r>
              <a:rPr lang="en-US" sz="1200" b="0" kern="1200" dirty="0" smtClean="0">
                <a:solidFill>
                  <a:schemeClr val="tx1"/>
                </a:solidFill>
                <a:latin typeface="+mn-lt"/>
                <a:ea typeface="ＭＳ Ｐゴシック" pitchFamily="-106" charset="-128"/>
                <a:cs typeface="ＭＳ Ｐゴシック" pitchFamily="-106" charset="-128"/>
              </a:rPr>
              <a:t> said immediately that the inductance of one from the other was zero, and his reasoning was that there was no flux through the right loop. I then asked him if he could tell that was true from the formulas on the board. He looked at the formula for M_21 = Integral (some stuff with a dl_1 dot dl_2) and then realized that since dl_1 and dl_2 are orthogonal, that implies M_21 = 0. He seemed happy to make that connection with the Neumann Formula.</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Ragole:</a:t>
            </a:r>
            <a:r>
              <a:rPr lang="en-US" sz="1200" b="0" kern="1200" dirty="0" smtClean="0">
                <a:solidFill>
                  <a:schemeClr val="tx1"/>
                </a:solidFill>
                <a:latin typeface="+mn-lt"/>
                <a:ea typeface="ＭＳ Ｐゴシック" pitchFamily="-106" charset="-128"/>
                <a:cs typeface="ＭＳ Ｐゴシック" pitchFamily="-106" charset="-128"/>
              </a:rPr>
              <a:t> Students said it would be zero, since there is always no flux and I asked if that was always true for perpendicular loops or just this set up.  They then discussed if the perpendicular loop were not exactly lined up with the center of the current loop, there would be a current.</a:t>
            </a:r>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a:t>
            </a:r>
            <a:r>
              <a:rPr lang="en-US" baseline="0" dirty="0" smtClean="0">
                <a:ea typeface="ＭＳ Ｐゴシック" charset="-128"/>
                <a:cs typeface="ＭＳ Ｐゴシック" charset="-128"/>
              </a:rPr>
              <a:t> from: </a:t>
            </a:r>
            <a:r>
              <a:rPr lang="en-US" dirty="0" smtClean="0">
                <a:ea typeface="ＭＳ Ｐゴシック" charset="-128"/>
                <a:cs typeface="ＭＳ Ｐゴシック" charset="-128"/>
              </a:rPr>
              <a:t>ERK, 16 Sept 2009</a:t>
            </a:r>
          </a:p>
          <a:p>
            <a:pPr eaLnBrk="1" hangingPunct="1"/>
            <a:r>
              <a:rPr lang="en-US" dirty="0" smtClean="0">
                <a:ea typeface="ＭＳ Ｐゴシック" charset="-128"/>
                <a:cs typeface="ＭＳ Ｐゴシック" charset="-128"/>
              </a:rPr>
              <a:t>Mutual induction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Correct</a:t>
            </a:r>
            <a:r>
              <a:rPr lang="en-US" baseline="0" dirty="0" smtClean="0">
                <a:latin typeface="Arial" charset="0"/>
                <a:ea typeface="ヒラギノ角ゴ Pro W3" charset="-128"/>
                <a:cs typeface="ヒラギノ角ゴ Pro W3" charset="-128"/>
              </a:rPr>
              <a:t> Answer: A</a:t>
            </a:r>
            <a:endParaRPr lang="en-US" dirty="0" smtClean="0">
              <a:latin typeface="Arial" charset="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ヒラギノ角ゴ Pro W3" charset="-128"/>
                <a:cs typeface="ヒラギノ角ゴ Pro W3" charset="-128"/>
              </a:rPr>
              <a:t>_________________________________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ヒラギノ角ゴ Pro W3" charset="-128"/>
                <a:cs typeface="ヒラギノ角ゴ Pro W3" charset="-128"/>
              </a:rPr>
              <a:t>Phys</a:t>
            </a:r>
            <a:r>
              <a:rPr lang="en-US" dirty="0" smtClean="0">
                <a:latin typeface="Arial" charset="0"/>
                <a:ea typeface="ヒラギノ角ゴ Pro W3" charset="-128"/>
                <a:cs typeface="ヒラギノ角ゴ Pro W3" charset="-128"/>
              </a:rPr>
              <a:t> 3320, Fa11</a:t>
            </a:r>
            <a:r>
              <a:rPr lang="en-US" baseline="0" dirty="0" smtClean="0">
                <a:latin typeface="Arial" charset="0"/>
                <a:ea typeface="ヒラギノ角ゴ Pro W3" charset="-128"/>
                <a:cs typeface="ヒラギノ角ゴ Pro W3" charset="-128"/>
              </a:rPr>
              <a:t> (SJP) Lecture #10 </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ヒラギノ角ゴ Pro W3" charset="-128"/>
                <a:cs typeface="ヒラギノ角ゴ Pro W3" charset="-128"/>
              </a:rPr>
              <a:t>_________________________________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baseline="0" dirty="0" smtClean="0">
                <a:latin typeface="Arial" charset="0"/>
                <a:ea typeface="ヒラギノ角ゴ Pro W3" charset="-128"/>
                <a:cs typeface="ヒラギノ角ゴ Pro W3" charset="-128"/>
              </a:rPr>
              <a:t>Fall 2011 Comments</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ヒラギノ角ゴ Pro W3" charset="-128"/>
                <a:cs typeface="ヒラギノ角ゴ Pro W3" charset="-128"/>
              </a:rPr>
              <a:t>I brought a wire to SHOW what I meant by this, which was nice.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latin typeface="Arial" charset="0"/>
              <a:ea typeface="ヒラギノ角ゴ Pro W3" charset="-128"/>
              <a:cs typeface="ヒラギノ角ゴ Pro W3" charset="-128"/>
            </a:endParaRPr>
          </a:p>
          <a:p>
            <a:pPr eaLnBrk="1" hangingPunct="1"/>
            <a:r>
              <a:rPr lang="en-US" dirty="0" smtClean="0">
                <a:ea typeface="ＭＳ Ｐゴシック" charset="-128"/>
                <a:cs typeface="ＭＳ Ｐゴシック" charset="-128"/>
              </a:rPr>
              <a:t>No time to click, but we talked it through, seemed like it would’ve been fairly</a:t>
            </a:r>
            <a:r>
              <a:rPr lang="en-US" baseline="0" dirty="0" smtClean="0">
                <a:ea typeface="ＭＳ Ｐゴシック" charset="-128"/>
                <a:cs typeface="ＭＳ Ｐゴシック" charset="-128"/>
              </a:rPr>
              <a:t> high correct</a:t>
            </a:r>
          </a:p>
          <a:p>
            <a:pPr eaLnBrk="1" hangingPunct="1"/>
            <a:r>
              <a:rPr lang="en-US" baseline="0" dirty="0" smtClean="0">
                <a:ea typeface="ＭＳ Ｐゴシック" charset="-128"/>
                <a:cs typeface="ＭＳ Ｐゴシック" charset="-128"/>
              </a:rPr>
              <a:t>Answer is 1 is larger (Flux through 2 is essentially 0)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This, and previous one, led in to discussion of practicalities – in the lab, sometimes you WANT mutual inductance, and sometimes you don’t. This is a trick to avoid it. I also mentioned that looping (i.e. coiling) does the opposite, you could DOUBLE the flux by coiling this into two loops. (Afterwards, I realized that in this case with fixed length, doubling it would divide area by 4, and the doubling gets back half of that, but if you can use twice as much wire</a:t>
            </a:r>
            <a:endParaRPr lang="en-US"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a:t>
            </a:r>
            <a:r>
              <a:rPr lang="en-US" baseline="0" dirty="0" smtClean="0">
                <a:ea typeface="ＭＳ Ｐゴシック" charset="-128"/>
                <a:cs typeface="ＭＳ Ｐゴシック" charset="-128"/>
              </a:rPr>
              <a:t> from: </a:t>
            </a:r>
            <a:r>
              <a:rPr lang="en-US" dirty="0" smtClean="0">
                <a:ea typeface="ＭＳ Ｐゴシック" charset="-128"/>
                <a:cs typeface="ＭＳ Ｐゴシック" charset="-128"/>
              </a:rPr>
              <a:t>ERK, 10 Dec 2008</a:t>
            </a:r>
          </a:p>
          <a:p>
            <a:pPr eaLnBrk="1" hangingPunct="1"/>
            <a:r>
              <a:rPr lang="en-US" dirty="0" smtClean="0">
                <a:ea typeface="ＭＳ Ｐゴシック" charset="-128"/>
                <a:cs typeface="ＭＳ Ｐゴシック" charset="-128"/>
              </a:rPr>
              <a:t>Flux rule for motional </a:t>
            </a:r>
            <a:r>
              <a:rPr lang="en-US" dirty="0" err="1" smtClean="0">
                <a:ea typeface="ＭＳ Ｐゴシック" charset="-128"/>
                <a:cs typeface="ＭＳ Ｐゴシック" charset="-128"/>
              </a:rPr>
              <a:t>emf</a:t>
            </a:r>
            <a:endParaRPr lang="en-US" dirty="0"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 Answer:</a:t>
            </a:r>
            <a:r>
              <a:rPr lang="en-US" baseline="0" dirty="0" smtClean="0"/>
              <a:t> A</a:t>
            </a:r>
          </a:p>
          <a:p>
            <a:r>
              <a:rPr lang="en-US" baseline="0" dirty="0" smtClean="0"/>
              <a:t>___________________________</a:t>
            </a:r>
          </a:p>
          <a:p>
            <a:endParaRPr lang="en-US" baseline="0" dirty="0" smtClean="0"/>
          </a:p>
          <a:p>
            <a:r>
              <a:rPr lang="en-US" baseline="0" dirty="0" smtClean="0"/>
              <a:t>Spring 2012: No Clicker Data</a:t>
            </a:r>
          </a:p>
          <a:p>
            <a:r>
              <a:rPr lang="en-US" baseline="0" dirty="0" smtClean="0"/>
              <a:t>(should be in Lecture 9 if used)</a:t>
            </a:r>
          </a:p>
          <a:p>
            <a:endParaRPr lang="en-US" baseline="0" dirty="0" smtClean="0"/>
          </a:p>
          <a:p>
            <a:r>
              <a:rPr lang="en-US" baseline="0" dirty="0" smtClean="0"/>
              <a:t>==========================</a:t>
            </a:r>
          </a:p>
          <a:p>
            <a:r>
              <a:rPr lang="en-US" baseline="0" dirty="0" smtClean="0"/>
              <a:t>Written by Mike </a:t>
            </a:r>
            <a:r>
              <a:rPr lang="en-US" baseline="0" dirty="0" err="1" smtClean="0"/>
              <a:t>Dubson</a:t>
            </a:r>
            <a:r>
              <a:rPr lang="en-US" baseline="0" dirty="0" smtClean="0"/>
              <a:t> Sp12</a:t>
            </a:r>
          </a:p>
          <a:p>
            <a:endParaRPr lang="en-US" baseline="0" dirty="0" smtClean="0"/>
          </a:p>
        </p:txBody>
      </p:sp>
      <p:sp>
        <p:nvSpPr>
          <p:cNvPr id="4" name="Slide Number Placeholder 3"/>
          <p:cNvSpPr>
            <a:spLocks noGrp="1"/>
          </p:cNvSpPr>
          <p:nvPr>
            <p:ph type="sldNum" sz="quarter" idx="10"/>
          </p:nvPr>
        </p:nvSpPr>
        <p:spPr/>
        <p:txBody>
          <a:bodyPr/>
          <a:lstStyle/>
          <a:p>
            <a:fld id="{11CC17BD-B8F5-5B40-BFE8-AF3F29087FE2}" type="slidenum">
              <a:rPr lang="en-US" smtClean="0"/>
              <a:pPr/>
              <a:t>47</a:t>
            </a:fld>
            <a:endParaRPr lang="en-US"/>
          </a:p>
        </p:txBody>
      </p:sp>
    </p:spTree>
    <p:extLst>
      <p:ext uri="{BB962C8B-B14F-4D97-AF65-F5344CB8AC3E}">
        <p14:creationId xmlns:p14="http://schemas.microsoft.com/office/powerpoint/2010/main" val="1698345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Class: CONCEPTUAL</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Correct</a:t>
            </a:r>
            <a:r>
              <a:rPr lang="en-US" baseline="0" dirty="0" smtClean="0"/>
              <a:t> Answer: C</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___________________________</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Fall 2011: Not used</a:t>
            </a:r>
            <a:endParaRPr lang="en-US" dirty="0" smtClean="0"/>
          </a:p>
          <a:p>
            <a:pPr eaLnBrk="1" hangingPunct="1"/>
            <a:r>
              <a:rPr lang="en-US" baseline="0" dirty="0" smtClean="0">
                <a:ea typeface="ＭＳ Ｐゴシック" charset="-128"/>
                <a:cs typeface="ＭＳ Ｐゴシック" charset="-128"/>
              </a:rPr>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From </a:t>
            </a:r>
            <a:r>
              <a:rPr lang="en-US" dirty="0"/>
              <a:t>Charles Rogers</a:t>
            </a:r>
          </a:p>
          <a:p>
            <a:pPr eaLnBrk="1" hangingPunct="1">
              <a:spcBef>
                <a:spcPct val="0"/>
              </a:spcBef>
            </a:pP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9A199248-A5D5-724F-834D-EC836C46C89A}" type="slidenum">
              <a: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Class: REVIEW</a:t>
            </a:r>
            <a:r>
              <a:rPr lang="en-US" baseline="0" dirty="0" smtClean="0"/>
              <a:t> MATH/PHYSICS</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Correct Answer: C</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___________________________</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Fall 2011: Not used</a:t>
            </a:r>
          </a:p>
          <a:p>
            <a:pPr eaLnBrk="1" hangingPunct="1"/>
            <a:r>
              <a:rPr lang="en-US" baseline="0" dirty="0" smtClean="0">
                <a:ea typeface="ＭＳ Ｐゴシック" charset="-128"/>
                <a:cs typeface="ＭＳ Ｐゴシック" charset="-128"/>
              </a:rPr>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From </a:t>
            </a:r>
            <a:r>
              <a:rPr lang="en-US" dirty="0"/>
              <a:t>Charles Rogers</a:t>
            </a:r>
          </a:p>
          <a:p>
            <a:pPr eaLnBrk="1" hangingPunct="1">
              <a:spcBef>
                <a:spcPct val="0"/>
              </a:spcBef>
            </a:pPr>
            <a:r>
              <a:rPr lang="en-US" dirty="0"/>
              <a:t>Answer</a:t>
            </a:r>
            <a:r>
              <a:rPr lang="en-US" baseline="0" dirty="0"/>
              <a:t> is C</a:t>
            </a:r>
          </a:p>
          <a:p>
            <a:pPr eaLnBrk="1" hangingPunct="1">
              <a:spcBef>
                <a:spcPct val="0"/>
              </a:spcBef>
            </a:pP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677AABB3-061A-6244-934E-B1769AC19BDF}"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Class: CONCEPTUAL</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Correct</a:t>
            </a:r>
            <a:r>
              <a:rPr lang="en-US" baseline="0" dirty="0" smtClean="0">
                <a:ea typeface="ヒラギノ角ゴ Pro W3" charset="-128"/>
                <a:cs typeface="ヒラギノ角ゴ Pro W3" charset="-128"/>
              </a:rPr>
              <a:t> Answer: D</a:t>
            </a:r>
            <a:endParaRPr lang="en-US" dirty="0" smtClean="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_______________________________</a:t>
            </a:r>
          </a:p>
          <a:p>
            <a:pPr eaLnBrk="1" hangingPunct="1"/>
            <a:r>
              <a:rPr lang="en-US" dirty="0" smtClean="0">
                <a:ea typeface="ヒラギノ角ゴ Pro W3" charset="-128"/>
                <a:cs typeface="ヒラギノ角ゴ Pro W3" charset="-128"/>
              </a:rPr>
              <a:t>Physics 3320, Fa11 (SJP) Lecture #6</a:t>
            </a:r>
          </a:p>
          <a:p>
            <a:pPr eaLnBrk="1" hangingPunct="1"/>
            <a:r>
              <a:rPr lang="en-US" dirty="0" smtClean="0">
                <a:ea typeface="ヒラギノ角ゴ Pro W3" charset="-128"/>
                <a:cs typeface="ヒラギノ角ゴ Pro W3" charset="-128"/>
              </a:rPr>
              <a:t>29, </a:t>
            </a:r>
            <a:r>
              <a:rPr lang="en-US" b="1" dirty="0" smtClean="0">
                <a:ea typeface="ヒラギノ角ゴ Pro W3" charset="-128"/>
                <a:cs typeface="ヒラギノ角ゴ Pro W3" charset="-128"/>
              </a:rPr>
              <a:t>50,</a:t>
            </a:r>
            <a:r>
              <a:rPr lang="en-US" b="1" baseline="0" dirty="0" smtClean="0">
                <a:ea typeface="ヒラギノ角ゴ Pro W3" charset="-128"/>
                <a:cs typeface="ヒラギノ角ゴ Pro W3" charset="-128"/>
              </a:rPr>
              <a:t> </a:t>
            </a:r>
            <a:r>
              <a:rPr lang="en-US" b="0" baseline="0" dirty="0" smtClean="0">
                <a:ea typeface="ヒラギノ角ゴ Pro W3" charset="-128"/>
                <a:cs typeface="ヒラギノ角ゴ Pro W3" charset="-128"/>
              </a:rPr>
              <a:t>4, [[</a:t>
            </a:r>
            <a:r>
              <a:rPr lang="en-US" b="1" baseline="0" dirty="0" smtClean="0">
                <a:ea typeface="ヒラギノ角ゴ Pro W3" charset="-128"/>
                <a:cs typeface="ヒラギノ角ゴ Pro W3" charset="-128"/>
              </a:rPr>
              <a:t>17</a:t>
            </a:r>
            <a:r>
              <a:rPr lang="en-US" b="0" baseline="0" dirty="0" smtClean="0">
                <a:ea typeface="ヒラギノ角ゴ Pro W3" charset="-128"/>
                <a:cs typeface="ヒラギノ角ゴ Pro W3" charset="-128"/>
              </a:rPr>
              <a:t>]]</a:t>
            </a:r>
          </a:p>
          <a:p>
            <a:pPr eaLnBrk="1" hangingPunct="1"/>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5</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ヒラギノ角ゴ Pro W3" charset="-128"/>
                <a:cs typeface="ヒラギノ角ゴ Pro W3" charset="-128"/>
              </a:rPr>
              <a:t>First Click:           </a:t>
            </a:r>
            <a:r>
              <a:rPr lang="en-US" dirty="0" smtClean="0">
                <a:ea typeface="ヒラギノ角ゴ Pro W3" charset="-128"/>
                <a:cs typeface="ヒラギノ角ゴ Pro W3" charset="-128"/>
              </a:rPr>
              <a:t>11, 64,</a:t>
            </a:r>
            <a:r>
              <a:rPr lang="en-US" baseline="0" dirty="0" smtClean="0">
                <a:ea typeface="ヒラギノ角ゴ Pro W3" charset="-128"/>
                <a:cs typeface="ヒラギノ角ゴ Pro W3" charset="-128"/>
              </a:rPr>
              <a:t> 11, [14]</a:t>
            </a:r>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Second Click:       </a:t>
            </a:r>
            <a:r>
              <a:rPr lang="en-US" baseline="0" dirty="0" smtClean="0">
                <a:ea typeface="ヒラギノ角ゴ Pro W3" charset="-128"/>
                <a:cs typeface="ヒラギノ角ゴ Pro W3" charset="-128"/>
              </a:rPr>
              <a:t> </a:t>
            </a:r>
            <a:r>
              <a:rPr lang="en-US" dirty="0" smtClean="0">
                <a:ea typeface="ヒラギノ角ゴ Pro W3" charset="-128"/>
                <a:cs typeface="ヒラギノ角ゴ Pro W3" charset="-128"/>
              </a:rPr>
              <a:t>3,   9,   0, [89]</a:t>
            </a:r>
          </a:p>
          <a:p>
            <a:pPr eaLnBrk="1" hangingPunct="1">
              <a:spcBef>
                <a:spcPct val="0"/>
              </a:spcBef>
            </a:pPr>
            <a:r>
              <a:rPr lang="en-US" b="0" baseline="0" dirty="0" smtClean="0"/>
              <a:t>________________________________________________</a:t>
            </a:r>
          </a:p>
          <a:p>
            <a:pPr eaLnBrk="1" hangingPunct="1">
              <a:spcBef>
                <a:spcPct val="0"/>
              </a:spcBef>
            </a:pPr>
            <a:r>
              <a:rPr lang="en-US" b="1" baseline="0" dirty="0" smtClean="0"/>
              <a:t>Fall 2011 Comments</a:t>
            </a:r>
          </a:p>
          <a:p>
            <a:pPr eaLnBrk="1" hangingPunct="1"/>
            <a:r>
              <a:rPr lang="en-US" dirty="0" smtClean="0">
                <a:ea typeface="ＭＳ Ｐゴシック" charset="-128"/>
                <a:cs typeface="ＭＳ Ｐゴシック" charset="-128"/>
              </a:rPr>
              <a:t>Good</a:t>
            </a:r>
            <a:r>
              <a:rPr lang="en-US" baseline="0" dirty="0" smtClean="0">
                <a:ea typeface="ＭＳ Ｐゴシック" charset="-128"/>
                <a:cs typeface="ＭＳ Ｐゴシック" charset="-128"/>
              </a:rPr>
              <a:t> question (with a “trick” answer ). For ordinary situations, B will be correct. This is what you get if you focus on the E=J/sigma formula, sigma of carbon is much lower.  But technically it must be D, because if the wire gets small enough, E = J/sigma also  goes like I/area, and thus could get arbitrarily large, possibly even larger than in the Carbon (despite the much larger sigma) ( But in normal conditions, E is large in resistors and small in conductors in a given circuit)</a:t>
            </a:r>
          </a:p>
          <a:p>
            <a:pPr eaLnBrk="1" hangingPunct="1"/>
            <a:r>
              <a:rPr lang="en-US" baseline="0" dirty="0" smtClean="0">
                <a:ea typeface="ＭＳ Ｐゴシック" charset="-128"/>
                <a:cs typeface="ＭＳ Ｐゴシック" charset="-128"/>
              </a:rPr>
              <a:t> </a:t>
            </a:r>
          </a:p>
          <a:p>
            <a:pPr eaLnBrk="1" hangingPunct="1"/>
            <a:r>
              <a:rPr lang="en-US" baseline="0" dirty="0" smtClean="0">
                <a:ea typeface="ＭＳ Ｐゴシック" charset="-128"/>
                <a:cs typeface="ＭＳ Ｐゴシック" charset="-128"/>
              </a:rPr>
              <a:t>LA Notes:</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6" charset="-128"/>
                <a:cs typeface="ＭＳ Ｐゴシック" pitchFamily="-106" charset="-128"/>
              </a:rPr>
              <a:t>Students started by saying that current density was constant through the system.  Paul suggested current was the constant quantity.  When we discussed as a class there was a “</a:t>
            </a:r>
            <a:r>
              <a:rPr lang="en-US" sz="1200" kern="1200" dirty="0" err="1" smtClean="0">
                <a:solidFill>
                  <a:schemeClr val="tx1"/>
                </a:solidFill>
                <a:latin typeface="+mn-lt"/>
                <a:ea typeface="ＭＳ Ｐゴシック" pitchFamily="-106" charset="-128"/>
                <a:cs typeface="ＭＳ Ｐゴシック" pitchFamily="-106" charset="-128"/>
              </a:rPr>
              <a:t>Ohh</a:t>
            </a:r>
            <a:r>
              <a:rPr lang="en-US" sz="1200" kern="1200" dirty="0" smtClean="0">
                <a:solidFill>
                  <a:schemeClr val="tx1"/>
                </a:solidFill>
                <a:latin typeface="+mn-lt"/>
                <a:ea typeface="ＭＳ Ｐゴシック" pitchFamily="-106" charset="-128"/>
                <a:cs typeface="ＭＳ Ｐゴシック" pitchFamily="-106" charset="-128"/>
              </a:rPr>
              <a:t>, so it’s D” comment.</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________________________________________________</a:t>
            </a:r>
          </a:p>
          <a:p>
            <a:pPr eaLnBrk="1" hangingPunct="1"/>
            <a:r>
              <a:rPr lang="en-US" b="1" baseline="0" dirty="0" smtClean="0">
                <a:ea typeface="ＭＳ Ｐゴシック" charset="-128"/>
                <a:cs typeface="ＭＳ Ｐゴシック" charset="-128"/>
              </a:rPr>
              <a:t>Spring 2012 Comments</a:t>
            </a:r>
          </a:p>
          <a:p>
            <a:pPr eaLnBrk="1" hangingPunct="1"/>
            <a:r>
              <a:rPr lang="en-US" baseline="0" dirty="0" smtClean="0">
                <a:ea typeface="ＭＳ Ｐゴシック" charset="-128"/>
                <a:cs typeface="ＭＳ Ｐゴシック" charset="-128"/>
              </a:rPr>
              <a:t>Used as a warm up to “Current Density and Charge Conservation” tutorial (#01) “First Click” answer was at the beginning of the tutorial. “Second Click” came after doing the first page of the tutorial, and some discussion of the answer to next concept test. (7.6)</a:t>
            </a: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3 Dec 2008</a:t>
            </a:r>
          </a:p>
          <a:p>
            <a:pPr eaLnBrk="1" hangingPunct="1"/>
            <a:r>
              <a:rPr lang="en-US" dirty="0" smtClean="0">
                <a:ea typeface="ＭＳ Ｐゴシック" charset="-128"/>
                <a:cs typeface="ＭＳ Ｐゴシック" charset="-128"/>
              </a:rPr>
              <a:t>Ohm’s law</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Class:</a:t>
            </a:r>
            <a:r>
              <a:rPr lang="en-US" baseline="0" dirty="0" smtClean="0"/>
              <a:t> MATH/PHYSICS</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Correct Answer: D</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___________________________</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
            </a:r>
            <a:br>
              <a:rPr lang="en-US" baseline="0" dirty="0" smtClean="0"/>
            </a:br>
            <a:r>
              <a:rPr lang="en-US" baseline="0" dirty="0" smtClean="0"/>
              <a:t>Fall 2011: Not used</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From </a:t>
            </a:r>
            <a:r>
              <a:rPr lang="en-US" dirty="0"/>
              <a:t>Charles </a:t>
            </a:r>
            <a:r>
              <a:rPr lang="en-US" dirty="0" smtClean="0"/>
              <a:t>Rogers</a:t>
            </a: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149C0410-92A3-2941-8ED4-EED81E349CDB}"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APPLICATION</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ヒラギノ角ゴ Pro W3" charset="-128"/>
                <a:cs typeface="ヒラギノ角ゴ Pro W3" charset="-128"/>
              </a:rPr>
              <a:t>Phys</a:t>
            </a:r>
            <a:r>
              <a:rPr lang="en-US" dirty="0" smtClean="0">
                <a:latin typeface="Arial" charset="0"/>
                <a:ea typeface="ヒラギノ角ゴ Pro W3" charset="-128"/>
                <a:cs typeface="ヒラギノ角ゴ Pro W3" charset="-128"/>
              </a:rPr>
              <a:t> 3320, Fa11</a:t>
            </a:r>
            <a:r>
              <a:rPr lang="en-US" baseline="0" dirty="0" smtClean="0">
                <a:latin typeface="Arial" charset="0"/>
                <a:ea typeface="ヒラギノ角ゴ Pro W3" charset="-128"/>
                <a:cs typeface="ヒラギノ角ゴ Pro W3" charset="-128"/>
              </a:rPr>
              <a:t> (SJP) Lecture #11</a:t>
            </a:r>
          </a:p>
          <a:p>
            <a:pPr eaLnBrk="1" hangingPunct="1"/>
            <a:r>
              <a:rPr lang="en-US" dirty="0" smtClean="0">
                <a:ea typeface="ＭＳ Ｐゴシック" charset="-128"/>
                <a:cs typeface="ＭＳ Ｐゴシック" charset="-128"/>
              </a:rPr>
              <a:t>[[67]], 13, 20</a:t>
            </a:r>
          </a:p>
          <a:p>
            <a:pPr eaLnBrk="1" hangingPunct="1"/>
            <a:r>
              <a:rPr lang="en-US" dirty="0" smtClean="0">
                <a:ea typeface="ＭＳ Ｐゴシック" charset="-128"/>
                <a:cs typeface="ＭＳ Ｐゴシック" charset="-128"/>
              </a:rPr>
              <a:t>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Some students were trying to “intuit” this, only a couple tried looking up numbers.</a:t>
            </a:r>
            <a:r>
              <a:rPr lang="en-US" baseline="0" dirty="0" smtClean="0">
                <a:ea typeface="ＭＳ Ｐゴシック" charset="-128"/>
                <a:cs typeface="ＭＳ Ｐゴシック" charset="-128"/>
              </a:rPr>
              <a:t> Some did realize that 1 T is huge (I asked them where one might find 1T in the world, and where one might find 1V/m.  They knew 1T was huge, and someone thought of batteries as being of order 1 V, with size scales between ends of &lt;~1 m) I meta-discussed how in this course, units are still unfamiliar, and they need to be building “number sense” to be able to say if solutions to problems are sense or nonsense. I also pointed out that when my </a:t>
            </a:r>
            <a:r>
              <a:rPr lang="en-US" baseline="0" dirty="0" err="1" smtClean="0">
                <a:ea typeface="ＭＳ Ｐゴシック" charset="-128"/>
                <a:cs typeface="ＭＳ Ｐゴシック" charset="-128"/>
              </a:rPr>
              <a:t>homeworks</a:t>
            </a:r>
            <a:r>
              <a:rPr lang="en-US" baseline="0" dirty="0" smtClean="0">
                <a:ea typeface="ＭＳ Ｐゴシック" charset="-128"/>
                <a:cs typeface="ＭＳ Ｐゴシック" charset="-128"/>
              </a:rPr>
              <a:t> (like last week!) say “a field is increasing at a rate of 1T/sec” they should comment on this, and say “oh really? Can you do that?” </a:t>
            </a:r>
            <a:endParaRPr lang="en-US"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Originally from:  </a:t>
            </a:r>
            <a:r>
              <a:rPr lang="en-US" dirty="0" smtClean="0">
                <a:ea typeface="ＭＳ Ｐゴシック" charset="-128"/>
                <a:cs typeface="ＭＳ Ｐゴシック" charset="-128"/>
              </a:rPr>
              <a:t>ERK Fall 2009</a:t>
            </a:r>
          </a:p>
          <a:p>
            <a:pPr marL="0" indent="0" eaLnBrk="1" hangingPunct="1">
              <a:buNone/>
            </a:pPr>
            <a:r>
              <a:rPr lang="en-US" baseline="0" dirty="0" smtClean="0">
                <a:ea typeface="ＭＳ Ｐゴシック" charset="-128"/>
                <a:cs typeface="ＭＳ Ｐゴシック" charset="-128"/>
              </a:rPr>
              <a:t>ERK Notes: Comparing .5 epsilon0 E^2 to .5 B^2/mu0.  Both epsilon0 and mu0 are small parameters in MKS units, so the B energy is much higher. Makes sense, 1 T is a HUGE magnetic field, whereas 1V/m is a VERY SMALL electric field.  (I think this is an artifact of our choice of unit system, in a more “natural” unit system “1” unit of each field might give the same energy (?) I’m pretty sure in </a:t>
            </a:r>
            <a:r>
              <a:rPr lang="en-US" baseline="0" dirty="0" err="1" smtClean="0">
                <a:ea typeface="ＭＳ Ｐゴシック" charset="-128"/>
                <a:cs typeface="ＭＳ Ｐゴシック" charset="-128"/>
              </a:rPr>
              <a:t>cgs</a:t>
            </a:r>
            <a:r>
              <a:rPr lang="en-US" baseline="0" dirty="0" smtClean="0">
                <a:ea typeface="ＭＳ Ｐゴシック" charset="-128"/>
                <a:cs typeface="ＭＳ Ｐゴシック" charset="-128"/>
              </a:rPr>
              <a:t> that energy just looks like (E^2+B^2), so indeed in that system “1” unit of each would be equal.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MATH/PHYSICS</a:t>
            </a:r>
          </a:p>
          <a:p>
            <a:r>
              <a:rPr lang="en-US" baseline="0" dirty="0" smtClean="0"/>
              <a:t>Correct Answer: A</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a:t>
            </a:r>
            <a:endParaRPr lang="en-US" dirty="0" smtClean="0">
              <a:latin typeface="Arial" charset="0"/>
              <a:ea typeface="ヒラギノ角ゴ Pro W3" charset="-128"/>
              <a:cs typeface="ヒラギノ角ゴ Pro W3"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Sp12</a:t>
            </a:r>
            <a:r>
              <a:rPr lang="en-US" baseline="0" dirty="0" smtClean="0"/>
              <a:t> (MD) Lecture 10</a:t>
            </a:r>
            <a:endParaRPr lang="en-US" baseline="0" dirty="0" smtClean="0">
              <a:ea typeface="ヒラギノ角ゴ Pro W3" charset="-128"/>
              <a:cs typeface="ヒラギノ角ゴ Pro W3" charset="-128"/>
            </a:endParaRPr>
          </a:p>
          <a:p>
            <a:r>
              <a:rPr lang="en-US" baseline="0" dirty="0" smtClean="0"/>
              <a:t>[91], 9, 0, 0, 0</a:t>
            </a:r>
          </a:p>
          <a:p>
            <a:endParaRPr lang="en-US" baseline="0" dirty="0" smtClean="0"/>
          </a:p>
          <a:p>
            <a:r>
              <a:rPr lang="en-US" baseline="0" dirty="0" smtClean="0"/>
              <a:t>__________</a:t>
            </a:r>
          </a:p>
          <a:p>
            <a:r>
              <a:rPr lang="en-US" baseline="0" dirty="0" smtClean="0"/>
              <a:t>Written by Mike </a:t>
            </a:r>
            <a:r>
              <a:rPr lang="en-US" baseline="0" dirty="0" err="1" smtClean="0"/>
              <a:t>Dubson</a:t>
            </a:r>
            <a:r>
              <a:rPr lang="en-US" baseline="0" dirty="0" smtClean="0"/>
              <a:t>, Sp12</a:t>
            </a:r>
          </a:p>
          <a:p>
            <a:endParaRPr lang="en-US" baseline="0" dirty="0" smtClean="0"/>
          </a:p>
        </p:txBody>
      </p:sp>
      <p:sp>
        <p:nvSpPr>
          <p:cNvPr id="4" name="Slide Number Placeholder 3"/>
          <p:cNvSpPr>
            <a:spLocks noGrp="1"/>
          </p:cNvSpPr>
          <p:nvPr>
            <p:ph type="sldNum" sz="quarter" idx="10"/>
          </p:nvPr>
        </p:nvSpPr>
        <p:spPr/>
        <p:txBody>
          <a:bodyPr/>
          <a:lstStyle/>
          <a:p>
            <a:fld id="{11CC17BD-B8F5-5B40-BFE8-AF3F29087FE2}" type="slidenum">
              <a:rPr lang="en-US" smtClean="0"/>
              <a:pPr/>
              <a:t>52</a:t>
            </a:fld>
            <a:endParaRPr lang="en-US"/>
          </a:p>
        </p:txBody>
      </p:sp>
    </p:spTree>
    <p:extLst>
      <p:ext uri="{BB962C8B-B14F-4D97-AF65-F5344CB8AC3E}">
        <p14:creationId xmlns:p14="http://schemas.microsoft.com/office/powerpoint/2010/main" val="1631820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p>
          <a:p>
            <a:pPr eaLnBrk="1" hangingPunct="1"/>
            <a:r>
              <a:rPr lang="en-US" baseline="0" dirty="0" smtClean="0">
                <a:ea typeface="ＭＳ Ｐゴシック" charset="-128"/>
                <a:cs typeface="ＭＳ Ｐゴシック" charset="-128"/>
              </a:rPr>
              <a:t>Correct Answer: A</a:t>
            </a:r>
          </a:p>
          <a:p>
            <a:pPr eaLnBrk="1" hangingPunct="1"/>
            <a:r>
              <a:rPr lang="en-US" baseline="0" dirty="0" smtClean="0">
                <a:ea typeface="ＭＳ Ｐゴシック" charset="-128"/>
                <a:cs typeface="ＭＳ Ｐゴシック" charset="-128"/>
              </a:rPr>
              <a:t>_________________________</a:t>
            </a:r>
          </a:p>
          <a:p>
            <a:pPr eaLnBrk="1" hangingPunct="1"/>
            <a:r>
              <a:rPr lang="en-US" baseline="0" dirty="0" smtClean="0">
                <a:ea typeface="ＭＳ Ｐゴシック" charset="-128"/>
                <a:cs typeface="ＭＳ Ｐゴシック" charset="-128"/>
              </a:rPr>
              <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Fall 2011: Not used</a:t>
            </a:r>
          </a:p>
          <a:p>
            <a:pPr eaLnBrk="1" hangingPunct="1"/>
            <a:r>
              <a:rPr lang="en-US" baseline="0" dirty="0" smtClean="0">
                <a:ea typeface="ＭＳ Ｐゴシック" charset="-128"/>
                <a:cs typeface="ＭＳ Ｐゴシック" charset="-128"/>
              </a:rPr>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ERK Fall 2009</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a:t>
            </a:r>
            <a:r>
              <a:rPr lang="en-US" baseline="0" dirty="0" smtClean="0"/>
              <a:t> CONCEPTUAL</a:t>
            </a:r>
          </a:p>
          <a:p>
            <a:pPr eaLnBrk="1" hangingPunct="1">
              <a:spcBef>
                <a:spcPct val="0"/>
              </a:spcBef>
            </a:pPr>
            <a:r>
              <a:rPr lang="en-US" baseline="0" dirty="0" smtClean="0"/>
              <a:t>Correct Answer: C</a:t>
            </a:r>
          </a:p>
          <a:p>
            <a:pPr eaLnBrk="1" hangingPunct="1">
              <a:spcBef>
                <a:spcPct val="0"/>
              </a:spcBef>
            </a:pPr>
            <a:r>
              <a:rPr lang="en-US" baseline="0" dirty="0" smtClean="0"/>
              <a:t>___________________________</a:t>
            </a:r>
          </a:p>
          <a:p>
            <a:pPr eaLnBrk="1" hangingPunct="1">
              <a:spcBef>
                <a:spcPct val="0"/>
              </a:spcBef>
            </a:pPr>
            <a:endParaRPr lang="en-US" baseline="0" dirty="0" smtClean="0"/>
          </a:p>
          <a:p>
            <a:pPr eaLnBrk="1" hangingPunct="1">
              <a:spcBef>
                <a:spcPct val="0"/>
              </a:spcBef>
            </a:pPr>
            <a:r>
              <a:rPr lang="en-US" baseline="0" dirty="0" smtClean="0"/>
              <a:t>Fall 2011: Not used</a:t>
            </a:r>
          </a:p>
          <a:p>
            <a:pPr eaLnBrk="1" hangingPunct="1">
              <a:spcBef>
                <a:spcPct val="0"/>
              </a:spcBef>
            </a:pPr>
            <a:r>
              <a:rPr lang="en-US" baseline="0" dirty="0" smtClean="0"/>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p:txBody>
      </p:sp>
      <p:sp>
        <p:nvSpPr>
          <p:cNvPr id="14340" name="Slide Number Placeholder 3"/>
          <p:cNvSpPr>
            <a:spLocks noGrp="1"/>
          </p:cNvSpPr>
          <p:nvPr>
            <p:ph type="sldNum" sz="quarter" idx="5"/>
          </p:nvPr>
        </p:nvSpPr>
        <p:spPr bwMode="auto">
          <a:ln>
            <a:miter lim="800000"/>
            <a:headEnd/>
            <a:tailEnd/>
          </a:ln>
        </p:spPr>
        <p:txBody>
          <a:bodyPr/>
          <a:lstStyle/>
          <a:p>
            <a:fld id="{3A203B05-B1A2-0144-929F-5EBA8D147F71}"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r>
              <a:rPr lang="en-US" dirty="0" smtClean="0"/>
              <a:t>Class: MATH</a:t>
            </a:r>
          </a:p>
          <a:p>
            <a:r>
              <a:rPr lang="en-US" dirty="0" smtClean="0"/>
              <a:t>Correct Answer: A</a:t>
            </a:r>
          </a:p>
          <a:p>
            <a:r>
              <a:rPr lang="en-US" dirty="0" smtClean="0"/>
              <a:t>_______________________________</a:t>
            </a:r>
          </a:p>
          <a:p>
            <a:r>
              <a:rPr lang="en-US" dirty="0" smtClean="0"/>
              <a:t>Physics 3320, Fa11 (SJP) Lecture 14</a:t>
            </a:r>
          </a:p>
          <a:p>
            <a:r>
              <a:rPr lang="en-US" dirty="0" smtClean="0"/>
              <a:t>[[76]], 0, 19, 0, 5</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Sp12</a:t>
            </a:r>
            <a:r>
              <a:rPr lang="en-US" baseline="0" dirty="0" smtClean="0"/>
              <a:t> (MD) Lecture 12</a:t>
            </a:r>
            <a:endParaRPr lang="en-US" baseline="0" dirty="0" smtClean="0">
              <a:ea typeface="ヒラギノ角ゴ Pro W3" charset="-128"/>
              <a:cs typeface="ヒラギノ角ゴ Pro W3" charset="-128"/>
            </a:endParaRPr>
          </a:p>
          <a:p>
            <a:r>
              <a:rPr lang="en-US" dirty="0" smtClean="0"/>
              <a:t>[93], 7, 0, 0, 0</a:t>
            </a:r>
          </a:p>
          <a:p>
            <a:r>
              <a:rPr lang="en-US" dirty="0" smtClean="0"/>
              <a:t>________________________________</a:t>
            </a:r>
          </a:p>
          <a:p>
            <a:r>
              <a:rPr lang="en-US" b="1" dirty="0" smtClean="0"/>
              <a:t>Fall</a:t>
            </a:r>
            <a:r>
              <a:rPr lang="en-US" b="1" baseline="0" dirty="0" smtClean="0"/>
              <a:t> 2011 Comments</a:t>
            </a:r>
            <a:endParaRPr lang="en-US" b="1" dirty="0" smtClean="0"/>
          </a:p>
          <a:p>
            <a:r>
              <a:rPr lang="en-US" dirty="0" smtClean="0"/>
              <a:t>Silent vote was about 55% correct.</a:t>
            </a:r>
            <a:r>
              <a:rPr lang="en-US" baseline="0" dirty="0" smtClean="0"/>
              <a:t>  (One student was confused about order – they realized you can’t take curl of div, and didn’t realize this was backwards) Discussed various ways to “see” this, including brute force (order of partial derivatives doesn’t matter) or “intuitive”, thinking of “del” as a regular vector. (There are other elegant proofs, which I mentioned but I didn’t go into that)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6" charset="-128"/>
                <a:cs typeface="ＭＳ Ｐゴシック" pitchFamily="-106" charset="-128"/>
              </a:rPr>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06" charset="-128"/>
                <a:cs typeface="ＭＳ Ｐゴシック" pitchFamily="-106" charset="-128"/>
              </a:rPr>
              <a:t>Spring 2012</a:t>
            </a:r>
            <a:r>
              <a:rPr lang="en-US" sz="1200" b="1" kern="1200" baseline="0" dirty="0" smtClean="0">
                <a:solidFill>
                  <a:schemeClr val="tx1"/>
                </a:solidFill>
                <a:latin typeface="+mn-lt"/>
                <a:ea typeface="ＭＳ Ｐゴシック" pitchFamily="-106" charset="-128"/>
                <a:cs typeface="ＭＳ Ｐゴシック" pitchFamily="-106" charset="-128"/>
              </a:rPr>
              <a:t> Comments</a:t>
            </a:r>
            <a:endParaRPr lang="en-US" sz="1200" b="0"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ＭＳ Ｐゴシック" pitchFamily="-106" charset="-128"/>
                <a:cs typeface="ＭＳ Ｐゴシック" pitchFamily="-106" charset="-128"/>
              </a:rPr>
              <a:t>Can</a:t>
            </a:r>
            <a:r>
              <a:rPr lang="en-US" sz="1200" b="0" kern="1200" baseline="0" dirty="0" smtClean="0">
                <a:solidFill>
                  <a:schemeClr val="tx1"/>
                </a:solidFill>
                <a:latin typeface="+mn-lt"/>
                <a:ea typeface="ＭＳ Ｐゴシック" pitchFamily="-106" charset="-128"/>
                <a:cs typeface="ＭＳ Ｐゴシック" pitchFamily="-106" charset="-128"/>
              </a:rPr>
              <a:t> be used as introduction to “Maxwell-Ampere, Part1” tutorial (#06A)</a:t>
            </a:r>
            <a:endParaRPr lang="en-US" sz="1200" b="0" kern="1200" dirty="0" smtClean="0">
              <a:solidFill>
                <a:schemeClr val="tx1"/>
              </a:solidFill>
              <a:latin typeface="+mn-lt"/>
              <a:ea typeface="ＭＳ Ｐゴシック" pitchFamily="-106" charset="-128"/>
              <a:cs typeface="ＭＳ Ｐゴシック" pitchFamily="-106"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06" charset="-128"/>
              <a:cs typeface="ＭＳ Ｐゴシック" pitchFamily="-106" charset="-128"/>
            </a:endParaRPr>
          </a:p>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r>
              <a:rPr lang="en-US" dirty="0" smtClean="0"/>
              <a:t>Class: MATH</a:t>
            </a:r>
          </a:p>
          <a:p>
            <a:r>
              <a:rPr lang="en-US" dirty="0" smtClean="0"/>
              <a:t>Correct Answer: A</a:t>
            </a:r>
          </a:p>
          <a:p>
            <a:r>
              <a:rPr lang="en-US" dirty="0" smtClean="0"/>
              <a:t>_______________________________</a:t>
            </a:r>
          </a:p>
          <a:p>
            <a:r>
              <a:rPr lang="en-US" dirty="0" smtClean="0"/>
              <a:t>Physics 3320, Fa11 (SJP) Lecture 14</a:t>
            </a:r>
          </a:p>
          <a:p>
            <a:pPr eaLnBrk="1" hangingPunct="1"/>
            <a:r>
              <a:rPr lang="en-US" dirty="0" smtClean="0">
                <a:ea typeface="ＭＳ Ｐゴシック" charset="-128"/>
                <a:cs typeface="ＭＳ Ｐゴシック" charset="-128"/>
              </a:rPr>
              <a:t>[[64]],</a:t>
            </a:r>
            <a:r>
              <a:rPr lang="en-US" baseline="0" dirty="0" smtClean="0">
                <a:ea typeface="ＭＳ Ｐゴシック" charset="-128"/>
                <a:cs typeface="ＭＳ Ｐゴシック" charset="-128"/>
              </a:rPr>
              <a:t> 14, 23, 0,0</a:t>
            </a:r>
          </a:p>
          <a:p>
            <a:pPr eaLnBrk="1" hangingPunct="1"/>
            <a:endParaRPr lang="en-US" baseline="0" dirty="0" smtClean="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12</a:t>
            </a:r>
            <a:endParaRPr lang="en-US" baseline="0" dirty="0" smtClean="0">
              <a:ea typeface="ヒラギノ角ゴ Pro W3" charset="-128"/>
              <a:cs typeface="ヒラギノ角ゴ Pro W3" charset="-128"/>
            </a:endParaRPr>
          </a:p>
          <a:p>
            <a:pPr eaLnBrk="1" hangingPunct="1"/>
            <a:r>
              <a:rPr lang="en-US" dirty="0" smtClean="0">
                <a:ea typeface="ＭＳ Ｐゴシック" charset="-128"/>
                <a:cs typeface="ＭＳ Ｐゴシック" charset="-128"/>
              </a:rPr>
              <a:t>[80],</a:t>
            </a:r>
            <a:r>
              <a:rPr lang="en-US" baseline="0" dirty="0" smtClean="0">
                <a:ea typeface="ＭＳ Ｐゴシック" charset="-128"/>
                <a:cs typeface="ＭＳ Ｐゴシック" charset="-128"/>
              </a:rPr>
              <a:t> 13, 0, 7, 0</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p>
          <a:p>
            <a:pPr eaLnBrk="1" hangingPunct="1"/>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LA Notes:</a:t>
            </a:r>
            <a:r>
              <a:rPr lang="en-US" baseline="0" dirty="0" smtClean="0">
                <a:ea typeface="ＭＳ Ｐゴシック" charset="-128"/>
                <a:cs typeface="ＭＳ Ｐゴシック" charset="-128"/>
              </a:rPr>
              <a:t> T</a:t>
            </a:r>
            <a:r>
              <a:rPr lang="en-US" sz="1200" kern="1200" dirty="0" smtClean="0">
                <a:solidFill>
                  <a:schemeClr val="tx1"/>
                </a:solidFill>
                <a:latin typeface="+mn-lt"/>
                <a:ea typeface="ＭＳ Ｐゴシック" pitchFamily="-106" charset="-128"/>
                <a:cs typeface="ＭＳ Ｐゴシック" pitchFamily="-106" charset="-128"/>
              </a:rPr>
              <a:t>he student near me quickly commuted the derivatives on the RHS and got 0=0.  We debated for a bit if 0=0 is meaningful.</a:t>
            </a:r>
            <a:endParaRPr lang="en-US"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Modified from ERK Fall 2009</a:t>
            </a:r>
          </a:p>
          <a:p>
            <a:pPr eaLnBrk="1" hangingPunct="1"/>
            <a:r>
              <a:rPr lang="en-US" dirty="0" smtClean="0">
                <a:ea typeface="ＭＳ Ｐゴシック" charset="-128"/>
                <a:cs typeface="ＭＳ Ｐゴシック" charset="-128"/>
              </a:rPr>
              <a:t>Answer Is</a:t>
            </a:r>
            <a:r>
              <a:rPr lang="en-US" baseline="0" dirty="0" smtClean="0">
                <a:ea typeface="ＭＳ Ｐゴシック" charset="-128"/>
                <a:cs typeface="ＭＳ Ｐゴシック" charset="-128"/>
              </a:rPr>
              <a:t> A) </a:t>
            </a:r>
            <a:r>
              <a:rPr lang="en-US" dirty="0" smtClean="0">
                <a:ea typeface="ＭＳ Ｐゴシック" charset="-128"/>
                <a:cs typeface="ＭＳ Ｐゴシック" charset="-128"/>
              </a:rPr>
              <a:t>Work it out – move div</a:t>
            </a:r>
            <a:r>
              <a:rPr lang="en-US" baseline="0" dirty="0" smtClean="0">
                <a:ea typeface="ＭＳ Ｐゴシック" charset="-128"/>
                <a:cs typeface="ＭＳ Ｐゴシック" charset="-128"/>
              </a:rPr>
              <a:t> past the d/</a:t>
            </a:r>
            <a:r>
              <a:rPr lang="en-US" baseline="0" dirty="0" err="1" smtClean="0">
                <a:ea typeface="ＭＳ Ｐゴシック" charset="-128"/>
                <a:cs typeface="ＭＳ Ｐゴシック" charset="-128"/>
              </a:rPr>
              <a:t>dt</a:t>
            </a:r>
            <a:r>
              <a:rPr lang="en-US" baseline="0" dirty="0" smtClean="0">
                <a:ea typeface="ＭＳ Ｐゴシック" charset="-128"/>
                <a:cs typeface="ＭＳ Ｐゴシック" charset="-128"/>
              </a:rPr>
              <a:t> and </a:t>
            </a:r>
            <a:r>
              <a:rPr lang="en-US" dirty="0" smtClean="0">
                <a:ea typeface="ＭＳ Ｐゴシック" charset="-128"/>
                <a:cs typeface="ＭＳ Ｐゴシック" charset="-128"/>
              </a:rPr>
              <a:t>use “Gauss’ law for magnetic fields”</a:t>
            </a:r>
            <a:r>
              <a:rPr lang="en-US" baseline="0" dirty="0" smtClean="0">
                <a:ea typeface="ＭＳ Ｐゴシック" charset="-128"/>
                <a:cs typeface="ＭＳ Ｐゴシック" charset="-128"/>
              </a:rPr>
              <a:t> </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And yes, I think it’s interesting. The left side is zero by MATH, the right side</a:t>
            </a:r>
            <a:r>
              <a:rPr lang="en-US" baseline="0" dirty="0" smtClean="0">
                <a:ea typeface="ＭＳ Ｐゴシック" charset="-128"/>
                <a:cs typeface="ＭＳ Ｐゴシック" charset="-128"/>
              </a:rPr>
              <a:t> is zero by PHYSICS. So it’s telling us something about the consistency of 2 of Maxwell’s equations. Students came up with this, it was a nice discussion. </a:t>
            </a:r>
            <a:endParaRPr lang="en-US" dirty="0"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r>
              <a:rPr lang="en-US" dirty="0" smtClean="0"/>
              <a:t>Class: MATH</a:t>
            </a:r>
          </a:p>
          <a:p>
            <a:r>
              <a:rPr lang="en-US" dirty="0" smtClean="0"/>
              <a:t>Correct Answer: C</a:t>
            </a:r>
          </a:p>
          <a:p>
            <a:r>
              <a:rPr lang="en-US" dirty="0" smtClean="0"/>
              <a:t>_______________________________</a:t>
            </a:r>
          </a:p>
          <a:p>
            <a:r>
              <a:rPr lang="en-US" dirty="0" smtClean="0"/>
              <a:t>Physics 3320, Fa11 (SJP) Lecture 14</a:t>
            </a:r>
          </a:p>
          <a:p>
            <a:pPr eaLnBrk="1" hangingPunct="1"/>
            <a:r>
              <a:rPr lang="en-US" dirty="0" smtClean="0">
                <a:ea typeface="ＭＳ Ｐゴシック" charset="-128"/>
                <a:cs typeface="ＭＳ Ｐゴシック" charset="-128"/>
              </a:rPr>
              <a:t>10, 0, [[86]], 5, 0</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Sp12</a:t>
            </a:r>
            <a:r>
              <a:rPr lang="en-US" baseline="0" dirty="0" smtClean="0"/>
              <a:t> (MD) Lecture 12</a:t>
            </a:r>
            <a:endParaRPr lang="en-US" baseline="0" dirty="0" smtClean="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20, 3, [77], 0</a:t>
            </a:r>
          </a:p>
          <a:p>
            <a:pPr eaLnBrk="1" hangingPunct="1"/>
            <a:r>
              <a:rPr lang="en-US" dirty="0" smtClean="0">
                <a:ea typeface="ＭＳ Ｐゴシック" charset="-128"/>
                <a:cs typeface="ＭＳ Ｐゴシック" charset="-128"/>
              </a:rPr>
              <a:t>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Answer is</a:t>
            </a:r>
            <a:r>
              <a:rPr lang="en-US" baseline="0" dirty="0" smtClean="0">
                <a:ea typeface="ＭＳ Ｐゴシック" charset="-128"/>
                <a:cs typeface="ＭＳ Ｐゴシック" charset="-128"/>
              </a:rPr>
              <a:t> C. I have div(J) = -</a:t>
            </a:r>
            <a:r>
              <a:rPr lang="en-US" baseline="0" dirty="0" err="1" smtClean="0">
                <a:ea typeface="ＭＳ Ｐゴシック" charset="-128"/>
                <a:cs typeface="ＭＳ Ｐゴシック" charset="-128"/>
              </a:rPr>
              <a:t>drho</a:t>
            </a:r>
            <a:r>
              <a:rPr lang="en-US" baseline="0" dirty="0" smtClean="0">
                <a:ea typeface="ＭＳ Ｐゴシック" charset="-128"/>
                <a:cs typeface="ＭＳ Ｐゴシック" charset="-128"/>
              </a:rPr>
              <a:t>/</a:t>
            </a:r>
            <a:r>
              <a:rPr lang="en-US" baseline="0" dirty="0" err="1" smtClean="0">
                <a:ea typeface="ＭＳ Ｐゴシック" charset="-128"/>
                <a:cs typeface="ＭＳ Ｐゴシック" charset="-128"/>
              </a:rPr>
              <a:t>dt</a:t>
            </a:r>
            <a:r>
              <a:rPr lang="en-US" baseline="0" dirty="0" smtClean="0">
                <a:ea typeface="ＭＳ Ｐゴシック" charset="-128"/>
                <a:cs typeface="ＭＳ Ｐゴシック" charset="-128"/>
              </a:rPr>
              <a:t> on the board, at the start of class,  and there was some confusion about whether I was asking what IS the divergence of J, or what do you get *according to Ampere’s law*. (The latter is what I meant) Again, a nice discussion – we’re seeing a breakdown of “conservation of charge” from Ampere, something is wrong! (And, it’s wrong when d(rho)/</a:t>
            </a:r>
            <a:r>
              <a:rPr lang="en-US" baseline="0" dirty="0" err="1" smtClean="0">
                <a:ea typeface="ＭＳ Ｐゴシック" charset="-128"/>
                <a:cs typeface="ＭＳ Ｐゴシック" charset="-128"/>
              </a:rPr>
              <a:t>dt</a:t>
            </a:r>
            <a:r>
              <a:rPr lang="en-US" baseline="0" dirty="0" smtClean="0">
                <a:ea typeface="ＭＳ Ｐゴシック" charset="-128"/>
                <a:cs typeface="ＭＳ Ｐゴシック" charset="-128"/>
              </a:rPr>
              <a:t> is nonzero, i.e. non-steady state)</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LA Notes: St</a:t>
            </a:r>
            <a:r>
              <a:rPr lang="en-US" sz="1200" kern="1200" dirty="0" smtClean="0">
                <a:solidFill>
                  <a:schemeClr val="tx1"/>
                </a:solidFill>
                <a:latin typeface="+mn-lt"/>
                <a:ea typeface="ＭＳ Ｐゴシック" pitchFamily="-106" charset="-128"/>
                <a:cs typeface="ＭＳ Ｐゴシック" pitchFamily="-106" charset="-128"/>
              </a:rPr>
              <a:t>udents first said that </a:t>
            </a:r>
            <a:r>
              <a:rPr lang="en-US" sz="1200" kern="1200" dirty="0" err="1" smtClean="0">
                <a:solidFill>
                  <a:schemeClr val="tx1"/>
                </a:solidFill>
                <a:latin typeface="+mn-lt"/>
                <a:ea typeface="ＭＳ Ｐゴシック" pitchFamily="-106" charset="-128"/>
                <a:cs typeface="ＭＳ Ｐゴシック" pitchFamily="-106" charset="-128"/>
              </a:rPr>
              <a:t>DivJ</a:t>
            </a:r>
            <a:r>
              <a:rPr lang="en-US" sz="1200" kern="1200" dirty="0" smtClean="0">
                <a:solidFill>
                  <a:schemeClr val="tx1"/>
                </a:solidFill>
                <a:latin typeface="+mn-lt"/>
                <a:ea typeface="ＭＳ Ｐゴシック" pitchFamily="-106" charset="-128"/>
                <a:cs typeface="ＭＳ Ｐゴシック" pitchFamily="-106" charset="-128"/>
              </a:rPr>
              <a:t>=</a:t>
            </a:r>
            <a:r>
              <a:rPr lang="en-US" sz="1200" kern="1200" dirty="0" err="1" smtClean="0">
                <a:solidFill>
                  <a:schemeClr val="tx1"/>
                </a:solidFill>
                <a:latin typeface="+mn-lt"/>
                <a:ea typeface="ＭＳ Ｐゴシック" pitchFamily="-106" charset="-128"/>
                <a:cs typeface="ＭＳ Ｐゴシック" pitchFamily="-106" charset="-128"/>
              </a:rPr>
              <a:t>d(rho)/dt</a:t>
            </a:r>
            <a:r>
              <a:rPr lang="en-US" sz="1200" kern="1200" dirty="0" smtClean="0">
                <a:solidFill>
                  <a:schemeClr val="tx1"/>
                </a:solidFill>
                <a:latin typeface="+mn-lt"/>
                <a:ea typeface="ＭＳ Ｐゴシック" pitchFamily="-106" charset="-128"/>
                <a:cs typeface="ＭＳ Ｐゴシック" pitchFamily="-106" charset="-128"/>
              </a:rPr>
              <a:t>, but I asked them what the LHS was equal to, so they conclude that </a:t>
            </a:r>
            <a:r>
              <a:rPr lang="en-US" sz="1200" kern="1200" dirty="0" err="1" smtClean="0">
                <a:solidFill>
                  <a:schemeClr val="tx1"/>
                </a:solidFill>
                <a:latin typeface="+mn-lt"/>
                <a:ea typeface="ＭＳ Ｐゴシック" pitchFamily="-106" charset="-128"/>
                <a:cs typeface="ＭＳ Ｐゴシック" pitchFamily="-106" charset="-128"/>
              </a:rPr>
              <a:t>DivJ</a:t>
            </a:r>
            <a:r>
              <a:rPr lang="en-US" sz="1200" kern="1200" dirty="0" smtClean="0">
                <a:solidFill>
                  <a:schemeClr val="tx1"/>
                </a:solidFill>
                <a:latin typeface="+mn-lt"/>
                <a:ea typeface="ＭＳ Ｐゴシック" pitchFamily="-106" charset="-128"/>
                <a:cs typeface="ＭＳ Ｐゴシック" pitchFamily="-106" charset="-128"/>
              </a:rPr>
              <a:t>= </a:t>
            </a:r>
            <a:r>
              <a:rPr lang="en-US" sz="1200" kern="1200" dirty="0" err="1" smtClean="0">
                <a:solidFill>
                  <a:schemeClr val="tx1"/>
                </a:solidFill>
                <a:latin typeface="+mn-lt"/>
                <a:ea typeface="ＭＳ Ｐゴシック" pitchFamily="-106" charset="-128"/>
                <a:cs typeface="ＭＳ Ｐゴシック" pitchFamily="-106" charset="-128"/>
              </a:rPr>
              <a:t>d(rho)/dt</a:t>
            </a:r>
            <a:r>
              <a:rPr lang="en-US" sz="1200" kern="1200" dirty="0" smtClean="0">
                <a:solidFill>
                  <a:schemeClr val="tx1"/>
                </a:solidFill>
                <a:latin typeface="+mn-lt"/>
                <a:ea typeface="ＭＳ Ｐゴシック" pitchFamily="-106" charset="-128"/>
                <a:cs typeface="ＭＳ Ｐゴシック" pitchFamily="-106" charset="-128"/>
              </a:rPr>
              <a:t>=0 which sounded wrong to them</a:t>
            </a:r>
            <a:endParaRPr lang="en-US" b="1"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Based on ERK Fall 2009</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Class: MATH/PHYSICS</a:t>
            </a:r>
          </a:p>
          <a:p>
            <a:r>
              <a:rPr lang="en-US" dirty="0" smtClean="0"/>
              <a:t>Correct Answer: A</a:t>
            </a:r>
          </a:p>
          <a:p>
            <a:r>
              <a:rPr lang="en-US" dirty="0" smtClean="0"/>
              <a:t>_______________________________</a:t>
            </a:r>
          </a:p>
          <a:p>
            <a:pPr eaLnBrk="1" hangingPunct="1">
              <a:spcBef>
                <a:spcPct val="0"/>
              </a:spcBef>
            </a:pPr>
            <a:endParaRPr lang="en-US" dirty="0" smtClean="0"/>
          </a:p>
          <a:p>
            <a:pPr eaLnBrk="1" hangingPunct="1">
              <a:spcBef>
                <a:spcPct val="0"/>
              </a:spcBef>
            </a:pPr>
            <a:r>
              <a:rPr lang="en-US" dirty="0" smtClean="0"/>
              <a:t>Fall 2011:</a:t>
            </a:r>
            <a:r>
              <a:rPr lang="en-US" baseline="0" dirty="0" smtClean="0"/>
              <a:t> </a:t>
            </a:r>
            <a:r>
              <a:rPr lang="en-US" dirty="0" smtClean="0"/>
              <a:t>Didn’t click, this</a:t>
            </a:r>
            <a:r>
              <a:rPr lang="en-US" baseline="0" dirty="0" smtClean="0"/>
              <a:t> is what we had just decided. </a:t>
            </a:r>
          </a:p>
          <a:p>
            <a:pPr eaLnBrk="1" hangingPunct="1">
              <a:spcBef>
                <a:spcPct val="0"/>
              </a:spcBef>
            </a:pPr>
            <a:r>
              <a:rPr lang="en-US" dirty="0" smtClean="0"/>
              <a:t>Spring 2012:</a:t>
            </a:r>
            <a:r>
              <a:rPr lang="en-US" baseline="0" dirty="0" smtClean="0"/>
              <a:t> Not used</a:t>
            </a:r>
            <a:endParaRPr lang="en-US" dirty="0" smtClean="0"/>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Originally</a:t>
            </a:r>
            <a:r>
              <a:rPr lang="en-US" baseline="0" dirty="0" smtClean="0"/>
              <a:t> f</a:t>
            </a:r>
            <a:r>
              <a:rPr lang="en-US" dirty="0" smtClean="0"/>
              <a:t>rom </a:t>
            </a:r>
            <a:r>
              <a:rPr lang="en-US" dirty="0"/>
              <a:t>Charles Rogers</a:t>
            </a:r>
          </a:p>
        </p:txBody>
      </p:sp>
      <p:sp>
        <p:nvSpPr>
          <p:cNvPr id="14340" name="Slide Number Placeholder 3"/>
          <p:cNvSpPr>
            <a:spLocks noGrp="1"/>
          </p:cNvSpPr>
          <p:nvPr>
            <p:ph type="sldNum" sz="quarter" idx="5"/>
          </p:nvPr>
        </p:nvSpPr>
        <p:spPr bwMode="auto">
          <a:ln>
            <a:miter lim="800000"/>
            <a:headEnd/>
            <a:tailEnd/>
          </a:ln>
        </p:spPr>
        <p:txBody>
          <a:bodyPr/>
          <a:lstStyle/>
          <a:p>
            <a:fld id="{DB7AEEEA-E5D4-9649-AF19-097F5FE8D483}" type="slidenum">
              <a:rPr lang="en-US"/>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Class: MATH/PHYSICS</a:t>
            </a:r>
          </a:p>
          <a:p>
            <a:r>
              <a:rPr lang="en-US" dirty="0" smtClean="0"/>
              <a:t>Correct Answer: A</a:t>
            </a:r>
          </a:p>
          <a:p>
            <a:r>
              <a:rPr lang="en-US" dirty="0" smtClean="0"/>
              <a:t>_______________________________</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Physics 3320, Fa11 (SJP) Lecture</a:t>
            </a:r>
            <a:r>
              <a:rPr lang="en-US" baseline="0" dirty="0" smtClean="0"/>
              <a:t> </a:t>
            </a:r>
            <a:r>
              <a:rPr lang="en-US" dirty="0" smtClean="0"/>
              <a:t>14</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[[95]], 0, 5, 0,</a:t>
            </a:r>
            <a:r>
              <a:rPr lang="en-US" baseline="0" dirty="0" smtClean="0"/>
              <a:t> 0</a:t>
            </a:r>
            <a:endParaRPr lang="en-US" dirty="0" smtClean="0"/>
          </a:p>
          <a:p>
            <a:pPr eaLnBrk="1" hangingPunct="1">
              <a:spcBef>
                <a:spcPct val="0"/>
              </a:spcBef>
            </a:pPr>
            <a:endParaRPr lang="en-US" dirty="0" smtClean="0"/>
          </a:p>
          <a:p>
            <a:pPr eaLnBrk="1" hangingPunct="1">
              <a:spcBef>
                <a:spcPct val="0"/>
              </a:spcBef>
            </a:pPr>
            <a:r>
              <a:rPr lang="en-US" dirty="0" smtClean="0"/>
              <a:t>Slide</a:t>
            </a:r>
            <a:r>
              <a:rPr lang="en-US" baseline="0" dirty="0" smtClean="0"/>
              <a:t> was animated. Probably spent more time on this and the next one than I needed to, could “tell” rather than clicking.</a:t>
            </a:r>
          </a:p>
          <a:p>
            <a:pPr eaLnBrk="1" hangingPunct="1">
              <a:spcBef>
                <a:spcPct val="0"/>
              </a:spcBef>
            </a:pPr>
            <a:r>
              <a:rPr lang="en-US" baseline="0" dirty="0" smtClean="0"/>
              <a:t>Just reminding people about the meaning of the integral form of Ampere’s law, and where it comes from here. I did take some time to talk/remind people that “symmetry” is needed to extract B from this equation. It’s always true, but not always useful to find B! </a:t>
            </a:r>
          </a:p>
          <a:p>
            <a:pPr eaLnBrk="1" hangingPunct="1">
              <a:spcBef>
                <a:spcPct val="0"/>
              </a:spcBef>
            </a:pPr>
            <a:endParaRPr lang="en-US" baseline="0" dirty="0" smtClean="0"/>
          </a:p>
          <a:p>
            <a:pPr eaLnBrk="1" hangingPunct="1">
              <a:spcBef>
                <a:spcPct val="0"/>
              </a:spcBef>
            </a:pPr>
            <a:r>
              <a:rPr lang="en-US" baseline="0" dirty="0" smtClean="0"/>
              <a:t>LA Notes: </a:t>
            </a:r>
            <a:r>
              <a:rPr lang="en-US" sz="1200" kern="1200" baseline="0" dirty="0" smtClean="0">
                <a:solidFill>
                  <a:schemeClr val="tx1"/>
                </a:solidFill>
                <a:latin typeface="+mn-lt"/>
                <a:ea typeface="ＭＳ Ｐゴシック" pitchFamily="-106" charset="-128"/>
                <a:cs typeface="ＭＳ Ｐゴシック" pitchFamily="-106" charset="-128"/>
              </a:rPr>
              <a:t>S</a:t>
            </a:r>
            <a:r>
              <a:rPr lang="en-US" sz="1200" kern="1200" dirty="0" smtClean="0">
                <a:solidFill>
                  <a:schemeClr val="tx1"/>
                </a:solidFill>
                <a:latin typeface="+mn-lt"/>
                <a:ea typeface="ＭＳ Ｐゴシック" pitchFamily="-106" charset="-128"/>
                <a:cs typeface="ＭＳ Ｐゴシック" pitchFamily="-106" charset="-128"/>
              </a:rPr>
              <a:t>tudents immediately answered the correct answer (A), but really couldn’t back up why when pressed.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baseline="0" dirty="0" smtClean="0"/>
              <a:t>From Chuck Rogers. </a:t>
            </a: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95CA11A7-4A82-C04A-A4F7-0E90626E5FD3}" type="slidenum">
              <a:rPr lang="en-US"/>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Used</a:t>
            </a:r>
            <a:r>
              <a:rPr lang="en-US" b="1" baseline="0" dirty="0" smtClean="0"/>
              <a:t> in:</a:t>
            </a:r>
          </a:p>
          <a:p>
            <a:r>
              <a:rPr lang="en-US" b="1" baseline="0" dirty="0" smtClean="0"/>
              <a:t>Fall 2011, Spring 2012</a:t>
            </a:r>
            <a:endParaRPr lang="en-US" b="1" dirty="0" smtClean="0"/>
          </a:p>
          <a:p>
            <a:r>
              <a:rPr lang="en-US" b="0" dirty="0" smtClean="0"/>
              <a:t>___________________________________</a:t>
            </a:r>
          </a:p>
          <a:p>
            <a:r>
              <a:rPr lang="en-US" b="1" dirty="0" smtClean="0"/>
              <a:t>Fall 2011 Comments</a:t>
            </a:r>
          </a:p>
          <a:p>
            <a:r>
              <a:rPr lang="en-US" dirty="0" smtClean="0"/>
              <a:t>Printed </a:t>
            </a:r>
            <a:r>
              <a:rPr lang="en-US" dirty="0"/>
              <a:t>this out, did it as an activity. Took a bit over 5</a:t>
            </a:r>
            <a:r>
              <a:rPr lang="en-US" baseline="0" dirty="0"/>
              <a:t> minutes, followed by ~5 minutes of class discussion. </a:t>
            </a:r>
            <a:endParaRPr lang="en-US" dirty="0" smtClean="0"/>
          </a:p>
          <a:p>
            <a:r>
              <a:rPr lang="en-US" b="0" dirty="0" smtClean="0"/>
              <a:t>_________________________________</a:t>
            </a:r>
          </a:p>
          <a:p>
            <a:r>
              <a:rPr lang="en-US" b="1" dirty="0" smtClean="0"/>
              <a:t>Spring 2012 Comments</a:t>
            </a:r>
          </a:p>
          <a:p>
            <a:r>
              <a:rPr lang="en-US" dirty="0" smtClean="0"/>
              <a:t>This</a:t>
            </a:r>
            <a:r>
              <a:rPr lang="en-US" baseline="0" dirty="0" smtClean="0"/>
              <a:t> activity is the first page of the “Current Density” tutorial (#01).</a:t>
            </a:r>
            <a:endParaRPr lang="en-US" dirty="0" smtClean="0"/>
          </a:p>
          <a:p>
            <a:endParaRPr lang="en-US" dirty="0" smtClean="0"/>
          </a:p>
          <a:p>
            <a:r>
              <a:rPr lang="en-US" dirty="0" smtClean="0"/>
              <a:t>Comments</a:t>
            </a:r>
            <a:r>
              <a:rPr lang="en-US" baseline="0" dirty="0" smtClean="0"/>
              <a:t> (</a:t>
            </a:r>
            <a:r>
              <a:rPr lang="en-US" baseline="0" dirty="0" err="1" smtClean="0"/>
              <a:t>SJP</a:t>
            </a:r>
            <a:r>
              <a:rPr lang="en-US" baseline="0" dirty="0" smtClean="0"/>
              <a:t>):</a:t>
            </a:r>
            <a:endParaRPr lang="en-US" dirty="0" smtClean="0"/>
          </a:p>
          <a:p>
            <a:r>
              <a:rPr lang="en-US" dirty="0"/>
              <a:t>Good</a:t>
            </a:r>
            <a:r>
              <a:rPr lang="en-US" baseline="0" dirty="0"/>
              <a:t> to ask students “which did you answer first”, since some are easier. </a:t>
            </a:r>
          </a:p>
          <a:p>
            <a:r>
              <a:rPr lang="en-US" baseline="0" dirty="0"/>
              <a:t>E.g. conductivity is a property of material (intensive), so A=B=C</a:t>
            </a:r>
          </a:p>
          <a:p>
            <a:r>
              <a:rPr lang="en-US" baseline="0" dirty="0"/>
              <a:t>Current is conserved, so A=B=C also.</a:t>
            </a:r>
          </a:p>
          <a:p>
            <a:r>
              <a:rPr lang="en-US" baseline="0" dirty="0"/>
              <a:t>Then J = I/A, if I is the same, then B&gt;A&gt;C</a:t>
            </a:r>
          </a:p>
          <a:p>
            <a:r>
              <a:rPr lang="en-US" baseline="0" dirty="0"/>
              <a:t>Finally E = J/sigma, so same ordering as J, B&gt;A&gt;C</a:t>
            </a:r>
          </a:p>
          <a:p>
            <a:r>
              <a:rPr lang="en-US" baseline="0" dirty="0"/>
              <a:t>This latter makes sense if you think of field lines “squeezing down” to fit through the bottleneck</a:t>
            </a:r>
            <a:r>
              <a:rPr lang="en-US" baseline="0" dirty="0" smtClean="0"/>
              <a: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baseline="0" dirty="0" smtClean="0"/>
              <a:t>Some possible discussion leading Q’s:</a:t>
            </a:r>
          </a:p>
          <a:p>
            <a:endParaRPr lang="en-US" baseline="0" dirty="0" smtClean="0"/>
          </a:p>
          <a:p>
            <a:r>
              <a:rPr lang="en-US" sz="1200" kern="1200" dirty="0" smtClean="0">
                <a:solidFill>
                  <a:schemeClr val="tx1"/>
                </a:solidFill>
                <a:latin typeface="+mn-lt"/>
                <a:ea typeface="ＭＳ Ｐゴシック" pitchFamily="-106" charset="-128"/>
                <a:cs typeface="ＭＳ Ｐゴシック" pitchFamily="-106" charset="-128"/>
              </a:rPr>
              <a:t>Since I=J*A, does that mean the electric flux (E*A) in the circuit wire is the same in all three regions (i.e., is electric flux conserved")?  </a:t>
            </a:r>
          </a:p>
          <a:p>
            <a:r>
              <a:rPr lang="en-US" sz="1200" kern="1200" dirty="0" smtClean="0">
                <a:solidFill>
                  <a:schemeClr val="tx1"/>
                </a:solidFill>
                <a:latin typeface="+mn-lt"/>
                <a:ea typeface="ＭＳ Ｐゴシック" pitchFamily="-106" charset="-128"/>
                <a:cs typeface="ＭＳ Ｐゴシック" pitchFamily="-106" charset="-128"/>
              </a:rPr>
              <a:t>Do the field lines look like streamlines of fluid flow, or do they have have to point directly left-right everywhere?  </a:t>
            </a:r>
          </a:p>
          <a:p>
            <a:r>
              <a:rPr lang="en-US" sz="1200" kern="1200" dirty="0" smtClean="0">
                <a:solidFill>
                  <a:schemeClr val="tx1"/>
                </a:solidFill>
                <a:latin typeface="+mn-lt"/>
                <a:ea typeface="ＭＳ Ｐゴシック" pitchFamily="-106" charset="-128"/>
                <a:cs typeface="ＭＳ Ｐゴシック" pitchFamily="-106" charset="-128"/>
              </a:rPr>
              <a:t>Do J and E diverge in the regions where the area shrinks down, and what does that imply about charge buildup in those regions?  </a:t>
            </a:r>
          </a:p>
          <a:p>
            <a:r>
              <a:rPr lang="en-US" sz="1200" kern="1200" dirty="0" smtClean="0">
                <a:solidFill>
                  <a:schemeClr val="tx1"/>
                </a:solidFill>
                <a:latin typeface="+mn-lt"/>
                <a:ea typeface="ＭＳ Ｐゴシック" pitchFamily="-106" charset="-128"/>
                <a:cs typeface="ＭＳ Ｐゴシック" pitchFamily="-106" charset="-128"/>
              </a:rPr>
              <a:t>What are the boundary conditions at the edge of the wire for the E-field?</a:t>
            </a:r>
          </a:p>
          <a:p>
            <a:r>
              <a:rPr lang="en-US" sz="1200" kern="1200" dirty="0" smtClean="0">
                <a:solidFill>
                  <a:schemeClr val="tx1"/>
                </a:solidFill>
                <a:latin typeface="+mn-lt"/>
                <a:ea typeface="ＭＳ Ｐゴシック" pitchFamily="-106" charset="-128"/>
                <a:cs typeface="ＭＳ Ｐゴシック" pitchFamily="-106" charset="-128"/>
              </a:rPr>
              <a:t>If you think of E field as analogous to “fluid flow”,</a:t>
            </a:r>
            <a:r>
              <a:rPr lang="en-US" sz="1200" kern="1200" baseline="0" dirty="0" smtClean="0">
                <a:solidFill>
                  <a:schemeClr val="tx1"/>
                </a:solidFill>
                <a:latin typeface="+mn-lt"/>
                <a:ea typeface="ＭＳ Ｐゴシック" pitchFamily="-106" charset="-128"/>
                <a:cs typeface="ＭＳ Ｐゴシック" pitchFamily="-106" charset="-128"/>
              </a:rPr>
              <a:t> and using J = n q v, would you argue that in the necked down region it is n increasing (density of charge carries), or v (or both?) Why? Is there an analogy to “pressure” in the electrical situation? </a:t>
            </a:r>
          </a:p>
          <a:p>
            <a:pPr eaLnBrk="1" hangingPunct="1"/>
            <a:r>
              <a:rPr lang="en-US" baseline="0" dirty="0" smtClean="0">
                <a:ea typeface="ＭＳ Ｐゴシック" charset="-128"/>
                <a:cs typeface="ＭＳ Ｐゴシック" charset="-128"/>
              </a:rPr>
              <a:t>_____________________________________</a:t>
            </a:r>
          </a:p>
          <a:p>
            <a:pPr eaLnBrk="1" hangingPunct="1"/>
            <a:r>
              <a:rPr lang="en-US" b="1" baseline="0" dirty="0" smtClean="0">
                <a:ea typeface="ＭＳ Ｐゴシック" charset="-128"/>
                <a:cs typeface="ＭＳ Ｐゴシック" charset="-128"/>
              </a:rPr>
              <a:t>Spring 2012 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pitchFamily="-106" charset="-128"/>
                <a:cs typeface="ＭＳ Ｐゴシック" pitchFamily="-106" charset="-128"/>
              </a:rPr>
              <a:t>Conservation of total current seems to be the strongest</a:t>
            </a:r>
            <a:r>
              <a:rPr lang="en-US" sz="1200" kern="1200" baseline="0" dirty="0" smtClean="0">
                <a:solidFill>
                  <a:schemeClr val="tx1"/>
                </a:solidFill>
                <a:latin typeface="+mn-lt"/>
                <a:ea typeface="ＭＳ Ｐゴシック" pitchFamily="-106" charset="-128"/>
                <a:cs typeface="ＭＳ Ｐゴシック" pitchFamily="-106" charset="-128"/>
              </a:rPr>
              <a:t> intuition.  Some students respond to fluid analogies, but feel that not all students are necessarily enlightened by these.  Surprised to find that there are still some students who think batteries are pushing “extra charge” through the wire.</a:t>
            </a:r>
            <a:endParaRPr lang="en-US" sz="1200" kern="1200" dirty="0" smtClean="0">
              <a:solidFill>
                <a:schemeClr val="tx1"/>
              </a:solidFill>
              <a:latin typeface="+mn-lt"/>
              <a:ea typeface="ＭＳ Ｐゴシック" pitchFamily="-106" charset="-128"/>
              <a:cs typeface="ＭＳ Ｐゴシック" pitchFamily="-106"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BAB6A8F-DE4B-544A-9FBF-F1C74DC3582B}" type="slidenum">
              <a: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Class: MATH/PHYSICS</a:t>
            </a:r>
          </a:p>
          <a:p>
            <a:r>
              <a:rPr lang="en-US" dirty="0" smtClean="0"/>
              <a:t>Correct Answer: B</a:t>
            </a:r>
          </a:p>
          <a:p>
            <a:r>
              <a:rPr lang="en-US" dirty="0" smtClean="0"/>
              <a:t>_______________________________</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Physics 3320, Fa11 (SJP) Lecture</a:t>
            </a:r>
            <a:r>
              <a:rPr lang="en-US" baseline="0" dirty="0" smtClean="0"/>
              <a:t> </a:t>
            </a:r>
            <a:r>
              <a:rPr lang="en-US" dirty="0" smtClean="0"/>
              <a:t>14</a:t>
            </a:r>
          </a:p>
          <a:p>
            <a:pPr eaLnBrk="1" hangingPunct="1">
              <a:spcBef>
                <a:spcPct val="0"/>
              </a:spcBef>
            </a:pPr>
            <a:r>
              <a:rPr lang="en-US" dirty="0" smtClean="0"/>
              <a:t>24, [[76]], 0,0,0</a:t>
            </a:r>
          </a:p>
          <a:p>
            <a:pPr eaLnBrk="1" hangingPunct="1">
              <a:spcBef>
                <a:spcPct val="0"/>
              </a:spcBef>
            </a:pPr>
            <a:endParaRPr lang="en-US" dirty="0" smtClean="0"/>
          </a:p>
          <a:p>
            <a:pPr eaLnBrk="1" hangingPunct="1">
              <a:spcBef>
                <a:spcPct val="0"/>
              </a:spcBef>
            </a:pPr>
            <a:r>
              <a:rPr lang="en-US" dirty="0" smtClean="0"/>
              <a:t>Some confusion</a:t>
            </a:r>
            <a:r>
              <a:rPr lang="en-US" baseline="0" dirty="0" smtClean="0"/>
              <a:t> about what “open” </a:t>
            </a:r>
            <a:r>
              <a:rPr lang="en-US" baseline="0" dirty="0" err="1" smtClean="0"/>
              <a:t>vs</a:t>
            </a:r>
            <a:r>
              <a:rPr lang="en-US" baseline="0" dirty="0" smtClean="0"/>
              <a:t> “closed” means. Had to discuss/review that. (You could also argue that it’s E, it’s any open bounded surface WITH THE SAME BOUNDARY as you use for your loop on the left side, but nobody went for/thought about that. I did bring it up) </a:t>
            </a:r>
            <a:endParaRPr lang="en-US" dirty="0" smtClean="0"/>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spcBef>
                <a:spcPct val="0"/>
              </a:spcBef>
            </a:pPr>
            <a:r>
              <a:rPr lang="en-US" dirty="0" smtClean="0"/>
              <a:t>From Charles Rogers</a:t>
            </a:r>
            <a:r>
              <a:rPr lang="en-US" baseline="0" dirty="0" smtClean="0"/>
              <a:t> </a:t>
            </a: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D1C69220-11B9-DA4E-A42C-85783B02D559}" type="slidenum">
              <a:rPr lang="en-US"/>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A0AF574-CAC3-2C48-8578-94468F634A85}" type="slidenum">
              <a:rPr lang="en-US" sz="1200"/>
              <a:pPr algn="r"/>
              <a:t>61</a:t>
            </a:fld>
            <a:endParaRPr lang="en-US" sz="1200"/>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t>Class: MATH/PHYSICS</a:t>
            </a:r>
          </a:p>
          <a:p>
            <a:r>
              <a:rPr lang="en-US" dirty="0" smtClean="0"/>
              <a:t>Correct Answer: D</a:t>
            </a:r>
          </a:p>
          <a:p>
            <a:r>
              <a:rPr lang="en-US" dirty="0" smtClean="0"/>
              <a:t>_______________________________</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Physics 3320, Fa11 (SJP) Lecture</a:t>
            </a:r>
            <a:r>
              <a:rPr lang="en-US" baseline="0" dirty="0" smtClean="0"/>
              <a:t> </a:t>
            </a:r>
            <a:r>
              <a:rPr lang="en-US" dirty="0" smtClean="0"/>
              <a:t>14</a:t>
            </a:r>
          </a:p>
          <a:p>
            <a:pPr eaLnBrk="1" hangingPunct="1"/>
            <a:r>
              <a:rPr lang="en-US" b="1" dirty="0" smtClean="0">
                <a:latin typeface="Arial" charset="0"/>
                <a:ea typeface="ヒラギノ角ゴ Pro W3" charset="-128"/>
                <a:cs typeface="ヒラギノ角ゴ Pro W3" charset="-128"/>
              </a:rPr>
              <a:t>5, 5, 15, [[70]]</a:t>
            </a:r>
          </a:p>
          <a:p>
            <a:pPr eaLnBrk="1" hangingPunct="1"/>
            <a:r>
              <a:rPr lang="en-US" b="1" dirty="0" smtClean="0">
                <a:latin typeface="Arial" charset="0"/>
                <a:ea typeface="ヒラギノ角ゴ Pro W3" charset="-128"/>
                <a:cs typeface="ヒラギノ角ゴ Pro W3" charset="-128"/>
              </a:rPr>
              <a:t>_______________________________</a:t>
            </a:r>
          </a:p>
          <a:p>
            <a:pPr eaLnBrk="1" hangingPunct="1"/>
            <a:r>
              <a:rPr lang="en-US" b="1" dirty="0" smtClean="0">
                <a:latin typeface="Arial" charset="0"/>
                <a:ea typeface="ヒラギノ角ゴ Pro W3" charset="-128"/>
                <a:cs typeface="ヒラギノ角ゴ Pro W3" charset="-128"/>
              </a:rPr>
              <a:t>Fall</a:t>
            </a:r>
            <a:r>
              <a:rPr lang="en-US" b="1" baseline="0" dirty="0" smtClean="0">
                <a:latin typeface="Arial" charset="0"/>
                <a:ea typeface="ヒラギノ角ゴ Pro W3" charset="-128"/>
                <a:cs typeface="ヒラギノ角ゴ Pro W3" charset="-128"/>
              </a:rPr>
              <a:t> 2011 Comments</a:t>
            </a:r>
            <a:endParaRPr lang="en-US" b="1" dirty="0" smtClean="0">
              <a:latin typeface="Arial" charset="0"/>
              <a:ea typeface="ヒラギノ角ゴ Pro W3" charset="-128"/>
              <a:cs typeface="ヒラギノ角ゴ Pro W3" charset="-128"/>
            </a:endParaRPr>
          </a:p>
          <a:p>
            <a:pPr eaLnBrk="1" hangingPunct="1"/>
            <a:r>
              <a:rPr lang="en-US" b="0" dirty="0" smtClean="0">
                <a:latin typeface="Arial" charset="0"/>
                <a:ea typeface="ヒラギノ角ゴ Pro W3" charset="-128"/>
                <a:cs typeface="ヒラギノ角ゴ Pro W3" charset="-128"/>
              </a:rPr>
              <a:t>Answer</a:t>
            </a:r>
            <a:r>
              <a:rPr lang="en-US" b="0" baseline="0" dirty="0" smtClean="0">
                <a:latin typeface="Arial" charset="0"/>
                <a:ea typeface="ヒラギノ角ゴ Pro W3" charset="-128"/>
                <a:cs typeface="ヒラギノ角ゴ Pro W3" charset="-128"/>
              </a:rPr>
              <a:t> is D, </a:t>
            </a:r>
            <a:r>
              <a:rPr lang="en-US" b="0" baseline="0" dirty="0" err="1" smtClean="0">
                <a:latin typeface="Arial" charset="0"/>
                <a:ea typeface="ヒラギノ角ゴ Pro W3" charset="-128"/>
                <a:cs typeface="ヒラギノ角ゴ Pro W3" charset="-128"/>
              </a:rPr>
              <a:t>i</a:t>
            </a:r>
            <a:r>
              <a:rPr lang="en-US" b="0" baseline="0" dirty="0" smtClean="0">
                <a:latin typeface="Arial" charset="0"/>
                <a:ea typeface="ヒラギノ角ゴ Pro W3" charset="-128"/>
                <a:cs typeface="ヒラギノ角ゴ Pro W3" charset="-128"/>
              </a:rPr>
              <a:t>=ii=iii=iv. When I presented it, I TOLD them what the “distractors” (below) were, i.e. I mentioned these particular issues. </a:t>
            </a:r>
          </a:p>
          <a:p>
            <a:pPr eaLnBrk="1" hangingPunct="1"/>
            <a:r>
              <a:rPr lang="en-US" b="0" baseline="0" dirty="0" smtClean="0">
                <a:latin typeface="Arial" charset="0"/>
                <a:ea typeface="ヒラギノ角ゴ Pro W3" charset="-128"/>
                <a:cs typeface="ヒラギノ角ゴ Pro W3" charset="-128"/>
              </a:rPr>
              <a:t>Not much difficulty here, good student explanations/reasoning. Might not have needed quite so much time on this one either, but seems like a relevant review/conceptual underpinning to the next sequence. </a:t>
            </a:r>
            <a:endParaRPr lang="en-US" b="0" dirty="0" smtClean="0">
              <a:latin typeface="Arial" charset="0"/>
              <a:ea typeface="ヒラギノ角ゴ Pro W3" charset="-128"/>
              <a:cs typeface="ヒラギノ角ゴ Pro W3" charset="-128"/>
            </a:endParaRPr>
          </a:p>
          <a:p>
            <a:pPr eaLnBrk="1" hangingPunct="1"/>
            <a:endParaRPr lang="en-US" b="1" dirty="0" smtClean="0">
              <a:latin typeface="Arial" charset="0"/>
              <a:ea typeface="ヒラギノ角ゴ Pro W3" charset="-128"/>
              <a:cs typeface="ヒラギノ角ゴ Pro W3" charset="-128"/>
            </a:endParaRPr>
          </a:p>
          <a:p>
            <a:pPr eaLnBrk="1" hangingPunct="1"/>
            <a:r>
              <a:rPr lang="en-US" b="0" dirty="0" smtClean="0">
                <a:latin typeface="Arial" charset="0"/>
                <a:ea typeface="ヒラギノ角ゴ Pro W3" charset="-128"/>
                <a:cs typeface="ヒラギノ角ゴ Pro W3" charset="-128"/>
              </a:rPr>
              <a:t>LA Notes:</a:t>
            </a:r>
            <a:r>
              <a:rPr lang="en-US" b="0" baseline="0" dirty="0" smtClean="0">
                <a:latin typeface="Arial" charset="0"/>
                <a:ea typeface="ヒラギノ角ゴ Pro W3" charset="-128"/>
                <a:cs typeface="ヒラギノ角ゴ Pro W3" charset="-128"/>
              </a:rPr>
              <a:t> </a:t>
            </a:r>
            <a:r>
              <a:rPr lang="en-US" sz="1200" kern="1200" dirty="0" smtClean="0">
                <a:solidFill>
                  <a:schemeClr val="tx1"/>
                </a:solidFill>
                <a:latin typeface="+mn-lt"/>
                <a:ea typeface="ＭＳ Ｐゴシック" pitchFamily="-106" charset="-128"/>
                <a:cs typeface="ＭＳ Ｐゴシック" pitchFamily="-106" charset="-128"/>
              </a:rPr>
              <a:t>Students</a:t>
            </a:r>
            <a:r>
              <a:rPr lang="en-US" sz="1200" kern="1200" baseline="0" dirty="0" smtClean="0">
                <a:solidFill>
                  <a:schemeClr val="tx1"/>
                </a:solidFill>
                <a:latin typeface="+mn-lt"/>
                <a:ea typeface="ＭＳ Ｐゴシック" pitchFamily="-106" charset="-128"/>
                <a:cs typeface="ＭＳ Ｐゴシック" pitchFamily="-106" charset="-128"/>
              </a:rPr>
              <a:t> next to me </a:t>
            </a:r>
            <a:r>
              <a:rPr lang="en-US" sz="1200" kern="1200" dirty="0" smtClean="0">
                <a:solidFill>
                  <a:schemeClr val="tx1"/>
                </a:solidFill>
                <a:latin typeface="+mn-lt"/>
                <a:ea typeface="ＭＳ Ｐゴシック" pitchFamily="-106" charset="-128"/>
                <a:cs typeface="ＭＳ Ｐゴシック" pitchFamily="-106" charset="-128"/>
              </a:rPr>
              <a:t>wanted to say that the value of  ∫∫</a:t>
            </a:r>
            <a:r>
              <a:rPr lang="en-US" sz="1200" kern="1200" dirty="0" err="1" smtClean="0">
                <a:solidFill>
                  <a:schemeClr val="tx1"/>
                </a:solidFill>
                <a:latin typeface="+mn-lt"/>
                <a:ea typeface="ＭＳ Ｐゴシック" pitchFamily="-106" charset="-128"/>
                <a:cs typeface="ＭＳ Ｐゴシック" pitchFamily="-106" charset="-128"/>
              </a:rPr>
              <a:t>J.dA</a:t>
            </a:r>
            <a:r>
              <a:rPr lang="en-US" sz="1200" kern="1200" dirty="0" smtClean="0">
                <a:solidFill>
                  <a:schemeClr val="tx1"/>
                </a:solidFill>
                <a:latin typeface="+mn-lt"/>
                <a:ea typeface="ＭＳ Ｐゴシック" pitchFamily="-106" charset="-128"/>
                <a:cs typeface="ＭＳ Ｐゴシック" pitchFamily="-106" charset="-128"/>
              </a:rPr>
              <a:t>  should be equal for all surfaces, but they didn't offer much of an explanation for why. I think that the conversation after the clicker question might have helped to clarify why the flux is the same for each loop, since they got to hear others' explanations of why, when they couldn't exactly generate an explanation on during the question. </a:t>
            </a:r>
            <a:endParaRPr lang="en-US" b="1" dirty="0" smtClean="0">
              <a:latin typeface="Arial" charset="0"/>
              <a:ea typeface="ヒラギノ角ゴ Pro W3" charset="-128"/>
              <a:cs typeface="ヒラギノ角ゴ Pro W3"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b="1" dirty="0" smtClean="0">
                <a:latin typeface="Arial" charset="0"/>
                <a:ea typeface="ヒラギノ角ゴ Pro W3" charset="-128"/>
                <a:cs typeface="ヒラギノ角ゴ Pro W3" charset="-128"/>
              </a:rPr>
              <a:t>INSTRUCTOR </a:t>
            </a:r>
            <a:r>
              <a:rPr lang="en-US" b="1" dirty="0">
                <a:latin typeface="Arial" charset="0"/>
                <a:ea typeface="ヒラギノ角ゴ Pro W3" charset="-128"/>
                <a:cs typeface="ヒラギノ角ゴ Pro W3" charset="-128"/>
              </a:rPr>
              <a:t>NOTES: </a:t>
            </a:r>
            <a:r>
              <a:rPr lang="en-US" dirty="0">
                <a:latin typeface="Arial" charset="0"/>
                <a:ea typeface="ヒラギノ角ゴ Pro W3" charset="-128"/>
                <a:cs typeface="ヒラギノ角ゴ Pro W3" charset="-128"/>
              </a:rPr>
              <a:t> I thought it would be harder, D got 90% of the votes, and nobody had anything to argue except "all the same". In the discussion, though, we talked about "how do you know", and discussed what "current through" means (and e.g. how some extra current does enter case iii, but then re-exits). I also pointed out integral B dot dl around the entrance loop would be the same... </a:t>
            </a:r>
            <a:r>
              <a:rPr lang="en-US" dirty="0" err="1">
                <a:latin typeface="Arial" charset="0"/>
                <a:ea typeface="ヒラギノ角ゴ Pro W3" charset="-128"/>
                <a:cs typeface="ヒラギノ角ゴ Pro W3" charset="-128"/>
              </a:rPr>
              <a:t>Ans</a:t>
            </a:r>
            <a:r>
              <a:rPr lang="en-US" dirty="0">
                <a:latin typeface="Arial" charset="0"/>
                <a:ea typeface="ヒラギノ角ゴ Pro W3" charset="-128"/>
                <a:cs typeface="ヒラギノ角ゴ Pro W3" charset="-128"/>
              </a:rPr>
              <a:t> D: a = b = c = d </a:t>
            </a:r>
          </a:p>
          <a:p>
            <a:pPr eaLnBrk="1" hangingPunct="1"/>
            <a:r>
              <a:rPr lang="en-US" dirty="0">
                <a:latin typeface="Arial" charset="0"/>
                <a:ea typeface="ヒラギノ角ゴ Pro W3" charset="-128"/>
                <a:cs typeface="ヒラギノ角ゴ Pro W3" charset="-128"/>
              </a:rPr>
              <a:t>I picked A distractor to be “largest area to smallest area” (visually?)</a:t>
            </a:r>
          </a:p>
          <a:p>
            <a:pPr eaLnBrk="1" hangingPunct="1"/>
            <a:r>
              <a:rPr lang="en-US" dirty="0">
                <a:latin typeface="Arial" charset="0"/>
                <a:ea typeface="ヒラギノ角ゴ Pro W3" charset="-128"/>
                <a:cs typeface="ヒラギノ角ゴ Pro W3" charset="-128"/>
              </a:rPr>
              <a:t>I picked B distractor to be “most perpendicular to least perpendicular”??</a:t>
            </a:r>
          </a:p>
          <a:p>
            <a:pPr eaLnBrk="1" hangingPunct="1"/>
            <a:r>
              <a:rPr lang="en-US" dirty="0">
                <a:latin typeface="Arial" charset="0"/>
                <a:ea typeface="ヒラギノ角ゴ Pro W3" charset="-128"/>
                <a:cs typeface="ヒラギノ角ゴ Pro W3" charset="-128"/>
              </a:rPr>
              <a:t>I picked C distractor to be “most area towards the left” ??  -SJP</a:t>
            </a:r>
            <a:endParaRPr lang="en-US" b="1" dirty="0">
              <a:latin typeface="Arial" charset="0"/>
              <a:ea typeface="ヒラギノ角ゴ Pro W3" charset="-128"/>
              <a:cs typeface="ヒラギノ角ゴ Pro W3" charset="-128"/>
            </a:endParaRPr>
          </a:p>
          <a:p>
            <a:pPr eaLnBrk="1" hangingPunct="1"/>
            <a:r>
              <a:rPr lang="en-US" dirty="0">
                <a:latin typeface="Arial" charset="0"/>
                <a:ea typeface="ヒラギノ角ゴ Pro W3" charset="-128"/>
                <a:cs typeface="ヒラギノ角ゴ Pro W3" charset="-128"/>
              </a:rPr>
              <a:t>WRITTEN BY: Ward Handley, adapted by Steve Pollock (CU-Boulder)</a:t>
            </a:r>
          </a:p>
          <a:p>
            <a:pPr eaLnBrk="1" hangingPunct="1"/>
            <a:endParaRPr lang="en-US" dirty="0">
              <a:latin typeface="Arial" charset="0"/>
              <a:ea typeface="ヒラギノ角ゴ Pro W3" charset="-128"/>
              <a:cs typeface="ヒラギノ角ゴ Pro W3"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MATH/PHYSICS</a:t>
            </a:r>
          </a:p>
          <a:p>
            <a:r>
              <a:rPr lang="en-US" dirty="0" smtClean="0"/>
              <a:t>Correct Answer: A</a:t>
            </a:r>
          </a:p>
          <a:p>
            <a:r>
              <a:rPr lang="en-US" dirty="0" smtClean="0"/>
              <a:t>_______________________________</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Physics 3320, Fa11 (SJP) Lecture</a:t>
            </a:r>
            <a:r>
              <a:rPr lang="en-US" baseline="0" dirty="0" smtClean="0"/>
              <a:t> </a:t>
            </a:r>
            <a:r>
              <a:rPr lang="en-US" dirty="0" smtClean="0"/>
              <a:t>14</a:t>
            </a:r>
          </a:p>
          <a:p>
            <a:r>
              <a:rPr lang="en-US" dirty="0" smtClean="0"/>
              <a:t>[[86]], 0,0,0,14</a:t>
            </a:r>
          </a:p>
          <a:p>
            <a:r>
              <a:rPr lang="en-US" dirty="0" smtClean="0"/>
              <a:t>_______________________________</a:t>
            </a:r>
          </a:p>
          <a:p>
            <a:r>
              <a:rPr lang="en-US" b="0" dirty="0" smtClean="0"/>
              <a:t>This question is addressed in</a:t>
            </a:r>
            <a:r>
              <a:rPr lang="en-US" b="0" baseline="0" dirty="0" smtClean="0"/>
              <a:t> the “Maxwell-Ampere” tutorial (#06)</a:t>
            </a:r>
            <a:endParaRPr lang="en-US" b="0" dirty="0" smtClean="0"/>
          </a:p>
          <a:p>
            <a:endParaRPr lang="en-US" b="1" dirty="0" smtClean="0"/>
          </a:p>
          <a:p>
            <a:r>
              <a:rPr lang="en-US" b="1" dirty="0" smtClean="0"/>
              <a:t>Fall</a:t>
            </a:r>
            <a:r>
              <a:rPr lang="en-US" b="1" baseline="0" dirty="0" smtClean="0"/>
              <a:t> 2011 Comments</a:t>
            </a:r>
            <a:endParaRPr lang="en-US" b="1" dirty="0" smtClean="0"/>
          </a:p>
          <a:p>
            <a:r>
              <a:rPr lang="en-US" dirty="0" smtClean="0"/>
              <a:t>There IS perhaps some ambiguity</a:t>
            </a:r>
            <a:r>
              <a:rPr lang="en-US" baseline="0" dirty="0" smtClean="0"/>
              <a:t> (as we will see when I “clarify” in the next questions) I set this up by reminding them of what we would do if the plates were not there, convincing myself and them that B = mu0 I/ 2 pi r for a simple long wire. </a:t>
            </a:r>
            <a:endParaRPr lang="en-US" sz="1200" kern="1200" dirty="0" smtClean="0">
              <a:solidFill>
                <a:schemeClr val="tx1"/>
              </a:solidFill>
              <a:latin typeface="+mn-lt"/>
              <a:ea typeface="ＭＳ Ｐゴシック" pitchFamily="-106" charset="-128"/>
              <a:cs typeface="ＭＳ Ｐゴシック" pitchFamily="-106"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06" charset="-128"/>
              <a:cs typeface="ＭＳ Ｐゴシック" pitchFamily="-106" charset="-128"/>
            </a:endParaRPr>
          </a:p>
          <a:p>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62</a:t>
            </a:fld>
            <a:endParaRPr lang="en-US"/>
          </a:p>
        </p:txBody>
      </p:sp>
    </p:spTree>
    <p:extLst>
      <p:ext uri="{BB962C8B-B14F-4D97-AF65-F5344CB8AC3E}">
        <p14:creationId xmlns:p14="http://schemas.microsoft.com/office/powerpoint/2010/main" val="2602660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MATH/PHYSICS</a:t>
            </a:r>
          </a:p>
          <a:p>
            <a:r>
              <a:rPr lang="en-US" dirty="0" smtClean="0"/>
              <a:t>Correct Answer: A</a:t>
            </a:r>
          </a:p>
          <a:p>
            <a:r>
              <a:rPr lang="en-US" dirty="0" smtClean="0"/>
              <a:t>_______________________________</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Physics 3320, Fa11 (SJP) Lecture</a:t>
            </a:r>
            <a:r>
              <a:rPr lang="en-US" baseline="0" dirty="0" smtClean="0"/>
              <a:t> </a:t>
            </a:r>
            <a:r>
              <a:rPr lang="en-US" dirty="0" smtClean="0"/>
              <a:t>14</a:t>
            </a:r>
          </a:p>
          <a:p>
            <a:r>
              <a:rPr lang="en-US" dirty="0" smtClean="0"/>
              <a:t>[[95]],</a:t>
            </a:r>
            <a:r>
              <a:rPr lang="en-US" baseline="0" dirty="0" smtClean="0"/>
              <a:t> 0,0,0 1</a:t>
            </a:r>
          </a:p>
          <a:p>
            <a:r>
              <a:rPr lang="en-US" dirty="0" smtClean="0"/>
              <a:t>_______________________________</a:t>
            </a:r>
          </a:p>
          <a:p>
            <a:r>
              <a:rPr lang="en-US" b="1" dirty="0" smtClean="0"/>
              <a:t>Fall</a:t>
            </a:r>
            <a:r>
              <a:rPr lang="en-US" b="1" baseline="0" dirty="0" smtClean="0"/>
              <a:t> 2011 Comments</a:t>
            </a:r>
            <a:endParaRPr lang="en-US" baseline="0" dirty="0" smtClean="0"/>
          </a:p>
          <a:p>
            <a:r>
              <a:rPr lang="en-US" baseline="0" dirty="0" smtClean="0"/>
              <a:t>So here, I argued there’s no ambiguity – it really is I (and thus, we DO know the B field even in this different problem than before, with a capacitor in the middle of the wire) </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63</a:t>
            </a:fld>
            <a:endParaRPr lang="en-US"/>
          </a:p>
        </p:txBody>
      </p:sp>
    </p:spTree>
    <p:extLst>
      <p:ext uri="{BB962C8B-B14F-4D97-AF65-F5344CB8AC3E}">
        <p14:creationId xmlns:p14="http://schemas.microsoft.com/office/powerpoint/2010/main" val="16285351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MATH/PHYSICS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C</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a:t>
            </a:r>
            <a:r>
              <a:rPr lang="en-US" dirty="0" smtClean="0"/>
              <a:t>14</a:t>
            </a:r>
          </a:p>
          <a:p>
            <a:r>
              <a:rPr lang="en-US" dirty="0" smtClean="0"/>
              <a:t>_______________________________</a:t>
            </a:r>
          </a:p>
          <a:p>
            <a:r>
              <a:rPr lang="en-US" b="1" dirty="0" smtClean="0"/>
              <a:t>Fall</a:t>
            </a:r>
            <a:r>
              <a:rPr lang="en-US" b="1" baseline="0" dirty="0" smtClean="0"/>
              <a:t> 2011 Comments</a:t>
            </a:r>
            <a:endParaRPr lang="en-US" dirty="0" smtClean="0"/>
          </a:p>
          <a:p>
            <a:r>
              <a:rPr lang="en-US" dirty="0" smtClean="0"/>
              <a:t>I blew</a:t>
            </a:r>
            <a:r>
              <a:rPr lang="en-US" baseline="0" dirty="0" smtClean="0"/>
              <a:t> the animation here, showed them the answer. Oh well – we talked it through – convinced ourselves the answer must be ZERO here! </a:t>
            </a:r>
          </a:p>
          <a:p>
            <a:r>
              <a:rPr lang="en-US" baseline="0" dirty="0" smtClean="0"/>
              <a:t>So we have a serious problem: Stokes’ theorem insists that the answer must be the same as the previous clicker question, but we’re getting different results. Something is wrong, and it’s not Stokes’ theorem that’s broken (that’s math), so it must be Ampere!</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64</a:t>
            </a:fld>
            <a:endParaRPr lang="en-US"/>
          </a:p>
        </p:txBody>
      </p:sp>
    </p:spTree>
    <p:extLst>
      <p:ext uri="{BB962C8B-B14F-4D97-AF65-F5344CB8AC3E}">
        <p14:creationId xmlns:p14="http://schemas.microsoft.com/office/powerpoint/2010/main" val="2654868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CONCEPTUAL</a:t>
            </a:r>
          </a:p>
          <a:p>
            <a:pPr eaLnBrk="1" hangingPunct="1">
              <a:spcBef>
                <a:spcPct val="0"/>
              </a:spcBef>
            </a:pPr>
            <a:r>
              <a:rPr lang="en-US" dirty="0" smtClean="0"/>
              <a:t>Correct Answer: D</a:t>
            </a:r>
          </a:p>
          <a:p>
            <a:pPr eaLnBrk="1" hangingPunct="1">
              <a:spcBef>
                <a:spcPct val="0"/>
              </a:spcBef>
            </a:pPr>
            <a:r>
              <a:rPr lang="en-US" dirty="0" smtClean="0"/>
              <a:t>_________________________</a:t>
            </a:r>
          </a:p>
          <a:p>
            <a:pPr eaLnBrk="1" hangingPunct="1">
              <a:spcBef>
                <a:spcPct val="0"/>
              </a:spcBef>
            </a:pPr>
            <a:endParaRPr lang="en-US" dirty="0" smtClean="0"/>
          </a:p>
          <a:p>
            <a:pPr eaLnBrk="1" hangingPunct="1">
              <a:spcBef>
                <a:spcPct val="0"/>
              </a:spcBef>
            </a:pPr>
            <a:r>
              <a:rPr lang="en-US" dirty="0" smtClean="0"/>
              <a:t>Fall 2011: Not used</a:t>
            </a:r>
          </a:p>
          <a:p>
            <a:pPr eaLnBrk="1" hangingPunct="1">
              <a:spcBef>
                <a:spcPct val="0"/>
              </a:spcBef>
            </a:pPr>
            <a:r>
              <a:rPr lang="en-US" dirty="0" smtClean="0"/>
              <a:t>Spring 2012:</a:t>
            </a:r>
            <a:r>
              <a:rPr lang="en-US" baseline="0" dirty="0" smtClean="0"/>
              <a:t> Not used</a:t>
            </a:r>
            <a:endParaRPr lang="en-US" dirty="0" smtClean="0"/>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p:txBody>
      </p:sp>
      <p:sp>
        <p:nvSpPr>
          <p:cNvPr id="14340" name="Slide Number Placeholder 3"/>
          <p:cNvSpPr>
            <a:spLocks noGrp="1"/>
          </p:cNvSpPr>
          <p:nvPr>
            <p:ph type="sldNum" sz="quarter" idx="5"/>
          </p:nvPr>
        </p:nvSpPr>
        <p:spPr bwMode="auto">
          <a:ln>
            <a:miter lim="800000"/>
            <a:headEnd/>
            <a:tailEnd/>
          </a:ln>
        </p:spPr>
        <p:txBody>
          <a:bodyPr/>
          <a:lstStyle/>
          <a:p>
            <a:fld id="{AB682B98-86E4-CB4B-A0F5-2973F2A5D26F}" type="slidenum">
              <a:rPr lang="en-US"/>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Class: MATH/PHYSICS</a:t>
            </a:r>
          </a:p>
          <a:p>
            <a:pPr eaLnBrk="1" hangingPunct="1">
              <a:spcBef>
                <a:spcPct val="0"/>
              </a:spcBef>
            </a:pPr>
            <a:r>
              <a:rPr lang="en-US" dirty="0" smtClean="0"/>
              <a:t>Correct Answer:</a:t>
            </a:r>
            <a:r>
              <a:rPr lang="en-US" baseline="0" dirty="0" smtClean="0"/>
              <a:t> D</a:t>
            </a:r>
          </a:p>
          <a:p>
            <a:pPr eaLnBrk="1" hangingPunct="1">
              <a:spcBef>
                <a:spcPct val="0"/>
              </a:spcBef>
            </a:pPr>
            <a:r>
              <a:rPr lang="en-US" baseline="0" dirty="0" smtClean="0"/>
              <a:t>________________________</a:t>
            </a:r>
          </a:p>
          <a:p>
            <a:pPr eaLnBrk="1" hangingPunct="1">
              <a:spcBef>
                <a:spcPct val="0"/>
              </a:spcBef>
            </a:pPr>
            <a:endParaRPr lang="en-US" baseline="0" dirty="0" smtClean="0"/>
          </a:p>
          <a:p>
            <a:pPr eaLnBrk="1" hangingPunct="1">
              <a:spcBef>
                <a:spcPct val="0"/>
              </a:spcBef>
            </a:pPr>
            <a:r>
              <a:rPr lang="en-US" baseline="0" dirty="0" smtClean="0"/>
              <a:t>Fall 2011: Not used</a:t>
            </a:r>
          </a:p>
          <a:p>
            <a:pPr eaLnBrk="1" hangingPunct="1">
              <a:spcBef>
                <a:spcPct val="0"/>
              </a:spcBef>
            </a:pPr>
            <a:r>
              <a:rPr lang="en-US" baseline="0" dirty="0" smtClean="0"/>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p:txBody>
      </p:sp>
      <p:sp>
        <p:nvSpPr>
          <p:cNvPr id="14340" name="Slide Number Placeholder 3"/>
          <p:cNvSpPr>
            <a:spLocks noGrp="1"/>
          </p:cNvSpPr>
          <p:nvPr>
            <p:ph type="sldNum" sz="quarter" idx="5"/>
          </p:nvPr>
        </p:nvSpPr>
        <p:spPr bwMode="auto">
          <a:ln>
            <a:miter lim="800000"/>
            <a:headEnd/>
            <a:tailEnd/>
          </a:ln>
        </p:spPr>
        <p:txBody>
          <a:bodyPr/>
          <a:lstStyle/>
          <a:p>
            <a:fld id="{DB8AEEDE-193E-FD42-AB25-740725B30359}" type="slidenum">
              <a:rPr lang="en-US"/>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Class: SURVEY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Correct</a:t>
            </a:r>
            <a:r>
              <a:rPr lang="en-US" baseline="0" dirty="0" smtClean="0"/>
              <a:t> Answer:</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_________________________</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Fall 2011: Not used</a:t>
            </a:r>
          </a:p>
          <a:p>
            <a:pPr eaLnBrk="1" hangingPunct="1"/>
            <a:r>
              <a:rPr lang="en-US" baseline="0" dirty="0" smtClean="0">
                <a:ea typeface="ＭＳ Ｐゴシック" charset="-128"/>
                <a:cs typeface="ＭＳ Ｐゴシック" charset="-128"/>
              </a:rPr>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From </a:t>
            </a:r>
            <a:r>
              <a:rPr lang="en-US" dirty="0"/>
              <a:t>Charles Rogers</a:t>
            </a:r>
          </a:p>
          <a:p>
            <a:pPr eaLnBrk="1" hangingPunct="1">
              <a:spcBef>
                <a:spcPct val="0"/>
              </a:spcBef>
            </a:pP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DE120CE2-C573-3244-A6E6-14E8EF56792D}" type="slidenum">
              <a:rPr lang="en-US"/>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Class: SURVEY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Correct</a:t>
            </a:r>
            <a:r>
              <a:rPr lang="en-US" baseline="0" dirty="0" smtClean="0"/>
              <a:t> Answer: </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_________________________________</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Compare with 7.67</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Fall 2011: Not used</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Spring 2012: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From </a:t>
            </a:r>
            <a:r>
              <a:rPr lang="en-US" dirty="0"/>
              <a:t>Charles Rogers</a:t>
            </a:r>
          </a:p>
          <a:p>
            <a:pPr eaLnBrk="1" hangingPunct="1">
              <a:spcBef>
                <a:spcPct val="0"/>
              </a:spcBef>
            </a:pPr>
            <a:endParaRPr lang="en-US" dirty="0"/>
          </a:p>
        </p:txBody>
      </p:sp>
      <p:sp>
        <p:nvSpPr>
          <p:cNvPr id="14340" name="Slide Number Placeholder 3"/>
          <p:cNvSpPr>
            <a:spLocks noGrp="1"/>
          </p:cNvSpPr>
          <p:nvPr>
            <p:ph type="sldNum" sz="quarter" idx="5"/>
          </p:nvPr>
        </p:nvSpPr>
        <p:spPr bwMode="auto">
          <a:ln>
            <a:miter lim="800000"/>
            <a:headEnd/>
            <a:tailEnd/>
          </a:ln>
        </p:spPr>
        <p:txBody>
          <a:bodyPr/>
          <a:lstStyle/>
          <a:p>
            <a:fld id="{28FA6CA6-69FE-674A-9821-17ED3D6C80EC}" type="slidenum">
              <a:rPr lang="en-US"/>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D</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a:t>
            </a:r>
            <a:r>
              <a:rPr lang="en-US" baseline="0" dirty="0" smtClean="0"/>
              <a:t> 3320, Fa11 (SJP) Lecture #15</a:t>
            </a:r>
          </a:p>
          <a:p>
            <a:pPr eaLnBrk="1" hangingPunct="1"/>
            <a:r>
              <a:rPr lang="en-US" dirty="0" smtClean="0">
                <a:ea typeface="ＭＳ Ｐゴシック" charset="-128"/>
                <a:cs typeface="ＭＳ Ｐゴシック" charset="-128"/>
              </a:rPr>
              <a:t>0,8,0,[[88]],4</a:t>
            </a:r>
          </a:p>
          <a:p>
            <a:r>
              <a:rPr lang="en-US" dirty="0" smtClean="0"/>
              <a:t>_______________________________</a:t>
            </a:r>
          </a:p>
          <a:p>
            <a:r>
              <a:rPr lang="en-US" b="1" dirty="0" smtClean="0"/>
              <a:t>Fall</a:t>
            </a:r>
            <a:r>
              <a:rPr lang="en-US" b="1" baseline="0" dirty="0" smtClean="0"/>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 after ~1 minute it was only about 50% correct, (with C still getting</a:t>
            </a:r>
            <a:r>
              <a:rPr lang="en-US" baseline="0" dirty="0" smtClean="0">
                <a:ea typeface="ＭＳ Ｐゴシック" charset="-128"/>
                <a:cs typeface="ＭＳ Ｐゴシック" charset="-128"/>
              </a:rPr>
              <a:t> votes too.) I told them to talk to each other, and that only half the class had it right – the room got louder and they definitely converged nicely. Excellent conversation around this one.)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D is the correct answer: You integrate both sides over da, and use Stokes’ on the LHS. </a:t>
            </a:r>
          </a:p>
          <a:p>
            <a:pPr eaLnBrk="1" hangingPunct="1"/>
            <a:r>
              <a:rPr lang="en-US" baseline="0" dirty="0" smtClean="0">
                <a:ea typeface="ＭＳ Ｐゴシック" charset="-128"/>
                <a:cs typeface="ＭＳ Ｐゴシック" charset="-128"/>
              </a:rPr>
              <a:t>This emphasizes Stokes’ theorem (once again) and makes you think through where the integral form comes from. Good question, glad we asked it.  </a:t>
            </a:r>
          </a:p>
          <a:p>
            <a:pPr eaLnBrk="1" hangingPunct="1"/>
            <a:endParaRPr lang="en-US" dirty="0" smtClean="0">
              <a:ea typeface="ＭＳ Ｐゴシック" charset="-128"/>
              <a:cs typeface="ＭＳ Ｐゴシック" charset="-128"/>
            </a:endParaRPr>
          </a:p>
          <a:p>
            <a:r>
              <a:rPr lang="en-US" sz="1200" kern="1200" dirty="0" smtClean="0">
                <a:solidFill>
                  <a:schemeClr val="tx1"/>
                </a:solidFill>
                <a:latin typeface="+mn-lt"/>
                <a:ea typeface="ＭＳ Ｐゴシック" pitchFamily="-106" charset="-128"/>
                <a:cs typeface="ＭＳ Ｐゴシック" pitchFamily="-106" charset="-128"/>
              </a:rPr>
              <a:t>Notes:</a:t>
            </a:r>
            <a:r>
              <a:rPr lang="en-US" sz="1200" kern="1200" baseline="0" dirty="0" smtClean="0">
                <a:solidFill>
                  <a:schemeClr val="tx1"/>
                </a:solidFill>
                <a:latin typeface="+mn-lt"/>
                <a:ea typeface="ＭＳ Ｐゴシック" pitchFamily="-106" charset="-128"/>
                <a:cs typeface="ＭＳ Ｐゴシック" pitchFamily="-106" charset="-128"/>
              </a:rPr>
              <a:t> S</a:t>
            </a:r>
            <a:r>
              <a:rPr lang="en-US" sz="1200" kern="1200" dirty="0" smtClean="0">
                <a:solidFill>
                  <a:schemeClr val="tx1"/>
                </a:solidFill>
                <a:latin typeface="+mn-lt"/>
                <a:ea typeface="ＭＳ Ｐゴシック" pitchFamily="-106" charset="-128"/>
                <a:cs typeface="ＭＳ Ｐゴシック" pitchFamily="-106" charset="-128"/>
              </a:rPr>
              <a:t>tudent commented that he’s starting to see a “recurring theme” in asking about Stokes’ Theorem and integral forms of differential equations.</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One student asked me what the units of µ_0 are. I am not sure what he was trying to accomplish by getting the units of µ_0, but he seemed confident about what he was thinking. In addition, one student said that he knew it had to be a line integral on the right side, but I never heard anyone talk about the right side of the equation. I didn't see anyone actually write anything out, and I suspected that they would probably make some mistakes doing it in their heads.</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At first,</a:t>
            </a:r>
            <a:r>
              <a:rPr lang="en-US" sz="1200" b="0" kern="1200" baseline="0" dirty="0" smtClean="0">
                <a:solidFill>
                  <a:schemeClr val="tx1"/>
                </a:solidFill>
                <a:latin typeface="+mn-lt"/>
                <a:ea typeface="ＭＳ Ｐゴシック" pitchFamily="-106" charset="-128"/>
                <a:cs typeface="ＭＳ Ｐゴシック" pitchFamily="-106" charset="-128"/>
              </a:rPr>
              <a:t> a few </a:t>
            </a:r>
            <a:r>
              <a:rPr lang="en-US" sz="1200" b="0" kern="1200" dirty="0" smtClean="0">
                <a:solidFill>
                  <a:schemeClr val="tx1"/>
                </a:solidFill>
                <a:latin typeface="+mn-lt"/>
                <a:ea typeface="ＭＳ Ｐゴシック" pitchFamily="-106" charset="-128"/>
                <a:cs typeface="ＭＳ Ｐゴシック" pitchFamily="-106" charset="-128"/>
              </a:rPr>
              <a:t>students seemed a bit clueless.  One student said he applied Stokes’ Law but in his explanation, skipped the step of integrating both sides and then applying Stokes.  Others ended up agreeing with him from “half intuition, half guts.”</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 from: ERK Fall 2009</a:t>
            </a:r>
          </a:p>
          <a:p>
            <a:pPr eaLnBrk="1" hangingPunct="1"/>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Class:</a:t>
            </a:r>
            <a:r>
              <a:rPr lang="en-US" baseline="0" dirty="0" smtClean="0">
                <a:ea typeface="ヒラギノ角ゴ Pro W3" charset="-128"/>
                <a:cs typeface="ヒラギノ角ゴ Pro W3" charset="-128"/>
              </a:rPr>
              <a:t>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ヒラギノ角ゴ Pro W3" charset="-128"/>
                <a:cs typeface="ヒラギノ角ゴ Pro W3" charset="-128"/>
              </a:rPr>
              <a:t>Correct Answer: A</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ヒラギノ角ゴ Pro W3" charset="-128"/>
                <a:cs typeface="ヒラギノ角ゴ Pro W3" charset="-128"/>
              </a:rPr>
              <a:t>____________________________________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smtClean="0">
                <a:ea typeface="ヒラギノ角ゴ Pro W3" charset="-128"/>
                <a:cs typeface="ヒラギノ角ゴ Pro W3" charset="-128"/>
              </a:rPr>
              <a:t>Phys</a:t>
            </a:r>
            <a:r>
              <a:rPr lang="en-US" dirty="0" smtClean="0">
                <a:ea typeface="ヒラギノ角ゴ Pro W3" charset="-128"/>
                <a:cs typeface="ヒラギノ角ゴ Pro W3" charset="-128"/>
              </a:rPr>
              <a:t> 3320, Fa11 </a:t>
            </a:r>
            <a:r>
              <a:rPr lang="en-US" dirty="0">
                <a:ea typeface="ヒラギノ角ゴ Pro W3" charset="-128"/>
                <a:cs typeface="ヒラギノ角ゴ Pro W3" charset="-128"/>
              </a:rPr>
              <a:t>(SJP) Lecture #5</a:t>
            </a:r>
          </a:p>
          <a:p>
            <a:r>
              <a:rPr lang="en-US" dirty="0"/>
              <a:t>[[65],</a:t>
            </a:r>
            <a:r>
              <a:rPr lang="en-US" baseline="0" dirty="0"/>
              <a:t> 15, </a:t>
            </a:r>
            <a:r>
              <a:rPr lang="en-US" baseline="0" dirty="0" smtClean="0"/>
              <a:t>19,0</a:t>
            </a:r>
          </a:p>
          <a:p>
            <a:r>
              <a:rPr lang="en-US" baseline="0" dirty="0" smtClean="0"/>
              <a:t>_______\_____________________________</a:t>
            </a:r>
          </a:p>
          <a:p>
            <a:r>
              <a:rPr lang="en-US" b="1" baseline="0" dirty="0" smtClean="0"/>
              <a:t>Fall 2011 Comments</a:t>
            </a:r>
            <a:endParaRPr lang="en-US" b="1" baseline="0" dirty="0"/>
          </a:p>
          <a:p>
            <a:r>
              <a:rPr lang="en-US" baseline="0" dirty="0"/>
              <a:t>Ended class with this, a little rushed. I talked them through it, one student explained that if it wasn’t</a:t>
            </a:r>
            <a:r>
              <a:rPr lang="en-US" baseline="0" dirty="0" smtClean="0"/>
              <a:t> [A] </a:t>
            </a:r>
            <a:r>
              <a:rPr lang="en-US" baseline="0" dirty="0"/>
              <a:t>then charge </a:t>
            </a:r>
            <a:r>
              <a:rPr lang="en-US" baseline="0" dirty="0" smtClean="0"/>
              <a:t>density on </a:t>
            </a:r>
            <a:r>
              <a:rPr lang="en-US" baseline="0" dirty="0"/>
              <a:t>surface would be changing with time. I agree – either that, or (if </a:t>
            </a:r>
            <a:r>
              <a:rPr lang="en-US" baseline="0" dirty="0" err="1"/>
              <a:t>drho/dt</a:t>
            </a:r>
            <a:r>
              <a:rPr lang="en-US" baseline="0" dirty="0"/>
              <a:t>=0 in steady state) then</a:t>
            </a:r>
            <a:r>
              <a:rPr lang="en-US" baseline="0" dirty="0" smtClean="0"/>
              <a:t> current </a:t>
            </a:r>
            <a:r>
              <a:rPr lang="en-US" baseline="0" dirty="0"/>
              <a:t>would be “leaking” out into empty space, and you wouldn’t have I(in) = I(out) </a:t>
            </a:r>
            <a:endParaRPr lang="en-US" baseline="0" dirty="0" smtClean="0"/>
          </a:p>
          <a:p>
            <a:endParaRPr lang="en-US" baseline="0" dirty="0" smtClean="0"/>
          </a:p>
          <a:p>
            <a:r>
              <a:rPr lang="en-US" baseline="0" dirty="0" smtClean="0"/>
              <a:t>CB Notes:</a:t>
            </a:r>
          </a:p>
          <a:p>
            <a:r>
              <a:rPr lang="en-US" sz="1200" kern="1200" dirty="0" smtClean="0">
                <a:solidFill>
                  <a:schemeClr val="tx1"/>
                </a:solidFill>
                <a:latin typeface="+mn-lt"/>
                <a:ea typeface="ＭＳ Ｐゴシック" pitchFamily="-106" charset="-128"/>
                <a:cs typeface="ＭＳ Ｐゴシック" pitchFamily="-106" charset="-128"/>
              </a:rPr>
              <a:t>Think it would be useful to explicitly resolve this issue of instantaneous charge buildup versus </a:t>
            </a:r>
            <a:r>
              <a:rPr lang="en-US" sz="1200" kern="1200" dirty="0" err="1" smtClean="0">
                <a:solidFill>
                  <a:schemeClr val="tx1"/>
                </a:solidFill>
                <a:latin typeface="+mn-lt"/>
                <a:ea typeface="ＭＳ Ｐゴシック" pitchFamily="-106" charset="-128"/>
                <a:cs typeface="ＭＳ Ｐゴシック" pitchFamily="-106" charset="-128"/>
              </a:rPr>
              <a:t>d(rho)/dt</a:t>
            </a:r>
            <a:r>
              <a:rPr lang="en-US" sz="1200" kern="1200" dirty="0" smtClean="0">
                <a:solidFill>
                  <a:schemeClr val="tx1"/>
                </a:solidFill>
                <a:latin typeface="+mn-lt"/>
                <a:ea typeface="ＭＳ Ｐゴシック" pitchFamily="-106" charset="-128"/>
                <a:cs typeface="ＭＳ Ｐゴシック" pitchFamily="-106" charset="-128"/>
              </a:rPr>
              <a:t> being zero in steady-state.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baseline="0" dirty="0" smtClean="0"/>
              <a:t>____________________________________</a:t>
            </a:r>
          </a:p>
          <a:p>
            <a:r>
              <a:rPr lang="en-US" b="1" baseline="0" dirty="0" smtClean="0"/>
              <a:t>Spring 2012 Comments</a:t>
            </a:r>
          </a:p>
          <a:p>
            <a:r>
              <a:rPr lang="en-US" baseline="0" dirty="0" smtClean="0"/>
              <a:t>This question is the first page to the “Ohm’s Law” tutorial (#02).  Could therefore be used in conjunction with the class activity, first introducing with this concept test, then having student complete the remaining tasks.</a:t>
            </a:r>
          </a:p>
          <a:p>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A</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a:t>
            </a:r>
            <a:r>
              <a:rPr lang="en-US" baseline="0" dirty="0" smtClean="0"/>
              <a:t> 3320, Fa11 (SJP) Lecture #15</a:t>
            </a:r>
          </a:p>
          <a:p>
            <a:pPr eaLnBrk="1" hangingPunct="1"/>
            <a:r>
              <a:rPr lang="en-US" dirty="0" smtClean="0">
                <a:ea typeface="ＭＳ Ｐゴシック" charset="-128"/>
                <a:cs typeface="ＭＳ Ｐゴシック" charset="-128"/>
              </a:rPr>
              <a:t>[[81]] 0, 4, 11,</a:t>
            </a:r>
            <a:r>
              <a:rPr lang="en-US" baseline="0" dirty="0" smtClean="0">
                <a:ea typeface="ＭＳ Ｐゴシック" charset="-128"/>
                <a:cs typeface="ＭＳ Ｐゴシック" charset="-128"/>
              </a:rPr>
              <a:t> 4</a:t>
            </a:r>
          </a:p>
          <a:p>
            <a:r>
              <a:rPr lang="en-US" dirty="0" smtClean="0"/>
              <a:t>_______________________________</a:t>
            </a:r>
          </a:p>
          <a:p>
            <a:r>
              <a:rPr lang="en-US" b="1" dirty="0" smtClean="0"/>
              <a:t>Fall</a:t>
            </a:r>
            <a:r>
              <a:rPr lang="en-US" b="1" baseline="0" dirty="0" smtClean="0"/>
              <a:t> 2011 Comments</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thought it would be quick, but they really wanted to keep talking about this one. Lots of healthy discussion! Although they converged on the right answer, here again they were not getting it immediately and there was good argument. (</a:t>
            </a:r>
            <a:r>
              <a:rPr lang="en-US" baseline="0" dirty="0" err="1" smtClean="0">
                <a:ea typeface="ＭＳ Ｐゴシック" charset="-128"/>
                <a:cs typeface="ＭＳ Ｐゴシック" charset="-128"/>
              </a:rPr>
              <a:t>E.g</a:t>
            </a:r>
            <a:r>
              <a:rPr lang="en-US" baseline="0" dirty="0" smtClean="0">
                <a:ea typeface="ＭＳ Ｐゴシック" charset="-128"/>
                <a:cs typeface="ＭＳ Ｐゴシック" charset="-128"/>
              </a:rPr>
              <a:t>, “B” was getting some votes at first, before the peer conversations picked up, and ended getting nothing)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In the full-class follow up, we talked about the sign (is it plus or minus?) With the conventions as shown in this picture, it is NOT ambiguous, the answer is “positive phi-hat”, exactly the same as outside the capacitor.  (We discussed the “Right handed cylindrical system”, to decide which way +phi must be)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LA Notes: </a:t>
            </a:r>
            <a:r>
              <a:rPr lang="en-US" sz="1200" kern="1200" dirty="0" smtClean="0">
                <a:solidFill>
                  <a:schemeClr val="tx1"/>
                </a:solidFill>
                <a:latin typeface="+mn-lt"/>
                <a:ea typeface="ＭＳ Ｐゴシック" pitchFamily="-106" charset="-128"/>
                <a:cs typeface="ＭＳ Ｐゴシック" pitchFamily="-106" charset="-128"/>
              </a:rPr>
              <a:t>Students near me were reasoning in terms of how the charge was building up, which way the changing electric field points, and then applying the right-hand rule, but the easy way of arriving at the answer is that it points in the same way as if the current-carrying wire were continuous.  Students near me saw that it pointed out of the board, but couldn’t decide if that was positive or negative phi-hat, they couldn’t say right away whether s-hat crossed into z-hat was positive or negative.</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a:t>
            </a:r>
            <a:r>
              <a:rPr lang="en-US" baseline="0" dirty="0" smtClean="0">
                <a:ea typeface="ＭＳ Ｐゴシック" charset="-128"/>
                <a:cs typeface="ＭＳ Ｐゴシック" charset="-128"/>
              </a:rPr>
              <a:t> from: </a:t>
            </a:r>
            <a:r>
              <a:rPr lang="en-US" dirty="0" smtClean="0">
                <a:ea typeface="ＭＳ Ｐゴシック" charset="-128"/>
                <a:cs typeface="ＭＳ Ｐゴシック" charset="-128"/>
              </a:rPr>
              <a:t>ERK Fall 2009</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B</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a:t>
            </a:r>
            <a:r>
              <a:rPr lang="en-US" baseline="0" dirty="0" smtClean="0"/>
              <a:t> 3320, Fa11 (SJP) Lecture #15</a:t>
            </a:r>
            <a:endParaRPr lang="en-US" dirty="0" smtClean="0"/>
          </a:p>
          <a:p>
            <a:r>
              <a:rPr lang="en-US" dirty="0" smtClean="0"/>
              <a:t>_______________________________</a:t>
            </a:r>
          </a:p>
          <a:p>
            <a:r>
              <a:rPr lang="en-US" b="1" dirty="0" smtClean="0"/>
              <a:t>Fall</a:t>
            </a:r>
            <a:r>
              <a:rPr lang="en-US" b="1" baseline="0" dirty="0" smtClean="0"/>
              <a:t> 2011 Comments</a:t>
            </a:r>
            <a:endParaRPr lang="en-US" dirty="0" smtClean="0"/>
          </a:p>
          <a:p>
            <a:pPr eaLnBrk="1" hangingPunct="1"/>
            <a:r>
              <a:rPr lang="en-US" dirty="0" smtClean="0">
                <a:ea typeface="ＭＳ Ｐゴシック" charset="-128"/>
                <a:cs typeface="ＭＳ Ｐゴシック" charset="-128"/>
              </a:rPr>
              <a:t>I animated</a:t>
            </a:r>
            <a:r>
              <a:rPr lang="en-US" baseline="0" dirty="0" smtClean="0">
                <a:ea typeface="ＭＳ Ｐゴシック" charset="-128"/>
                <a:cs typeface="ＭＳ Ｐゴシック" charset="-128"/>
              </a:rPr>
              <a:t> this – did not bother clicking, but had people should out their ideas. One student said it shouldn’t MATTER, you could use a square loop if you want, so we had a nice discussion of the “truth” of Ampere’s law </a:t>
            </a:r>
            <a:r>
              <a:rPr lang="en-US" baseline="0" dirty="0" err="1" smtClean="0">
                <a:ea typeface="ＭＳ Ｐゴシック" charset="-128"/>
                <a:cs typeface="ＭＳ Ｐゴシック" charset="-128"/>
              </a:rPr>
              <a:t>vs</a:t>
            </a:r>
            <a:r>
              <a:rPr lang="en-US" baseline="0" dirty="0" smtClean="0">
                <a:ea typeface="ＭＳ Ｐゴシック" charset="-128"/>
                <a:cs typeface="ＭＳ Ｐゴシック" charset="-128"/>
              </a:rPr>
              <a:t> the “usefulness” in integral form, to extract B.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So after this question, we had discussed the logic of Ampere’s law, knew the direction and symmetry of B, knew what </a:t>
            </a:r>
            <a:r>
              <a:rPr lang="en-US" baseline="0" dirty="0" err="1" smtClean="0">
                <a:ea typeface="ＭＳ Ｐゴシック" charset="-128"/>
                <a:cs typeface="ＭＳ Ｐゴシック" charset="-128"/>
              </a:rPr>
              <a:t>amperian</a:t>
            </a:r>
            <a:r>
              <a:rPr lang="en-US" baseline="0" dirty="0" smtClean="0">
                <a:ea typeface="ＭＳ Ｐゴシック" charset="-128"/>
                <a:cs typeface="ＭＳ Ｐゴシック" charset="-128"/>
              </a:rPr>
              <a:t> loop we would choose, and then I set them free to DO it. Gave them ~5 minutes (See next slide – 7.72) </a:t>
            </a: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Originally from: </a:t>
            </a:r>
            <a:r>
              <a:rPr lang="en-US" dirty="0" smtClean="0">
                <a:ea typeface="ＭＳ Ｐゴシック" charset="-128"/>
                <a:cs typeface="ＭＳ Ｐゴシック" charset="-128"/>
              </a:rPr>
              <a:t>ERK Fall 2009</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 Answer:</a:t>
            </a:r>
            <a:r>
              <a:rPr lang="en-US" baseline="0" dirty="0" smtClean="0"/>
              <a:t> E</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a:t>
            </a:r>
            <a:r>
              <a:rPr lang="en-US" baseline="0" dirty="0" smtClean="0"/>
              <a:t> 3320, Fa11 (SJP) Lecture #15</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36, 28, 8, 12, [[16]]</a:t>
            </a:r>
          </a:p>
          <a:p>
            <a:r>
              <a:rPr lang="en-US" dirty="0" smtClean="0"/>
              <a:t>_______________________________</a:t>
            </a:r>
          </a:p>
          <a:p>
            <a:r>
              <a:rPr lang="en-US" b="1" dirty="0" smtClean="0"/>
              <a:t>Fall</a:t>
            </a:r>
            <a:r>
              <a:rPr lang="en-US" b="1" baseline="0" dirty="0" smtClean="0"/>
              <a:t> 2011 Comments</a:t>
            </a:r>
            <a:endParaRPr lang="en-US" b="1"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Slide is animated, so they have to work it out before seeing answer. </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Note that in class before this, I had already shown them that E = Q/(A epsilon0) (uniform, neglecting fringe fields)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r>
              <a:rPr lang="en-US" dirty="0" smtClean="0">
                <a:ea typeface="ＭＳ Ｐゴシック" charset="-128"/>
                <a:cs typeface="ＭＳ Ｐゴシック" charset="-128"/>
              </a:rPr>
              <a:t>This</a:t>
            </a:r>
            <a:r>
              <a:rPr lang="en-US" baseline="0" dirty="0" smtClean="0">
                <a:ea typeface="ＭＳ Ｐゴシック" charset="-128"/>
                <a:cs typeface="ＭＳ Ｐゴシック" charset="-128"/>
              </a:rPr>
              <a:t> question was done as an “activity” (I animated the slide so the answers didn’t show up for about 5 minutes, and even then they took another ~3 minutes). I then the answers up so people could click to indicate that/when they were done. Interestingly, given the ~8 minutes for this activity, the could not come up with it correctly.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went through it at the board (see below). Point #1 which caught many was that the </a:t>
            </a:r>
            <a:r>
              <a:rPr lang="en-US" baseline="0" dirty="0" err="1" smtClean="0">
                <a:ea typeface="ＭＳ Ｐゴシック" charset="-128"/>
                <a:cs typeface="ＭＳ Ｐゴシック" charset="-128"/>
              </a:rPr>
              <a:t>amperian</a:t>
            </a:r>
            <a:r>
              <a:rPr lang="en-US" baseline="0" dirty="0" smtClean="0">
                <a:ea typeface="ＭＳ Ｐゴシック" charset="-128"/>
                <a:cs typeface="ＭＳ Ｐゴシック" charset="-128"/>
              </a:rPr>
              <a:t> loop has radius r, not a, so the left side of Ampere’s law is B * 2pi r, not B*2pi a.  </a:t>
            </a:r>
          </a:p>
          <a:p>
            <a:pPr eaLnBrk="1" hangingPunct="1"/>
            <a:r>
              <a:rPr lang="en-US" baseline="0" dirty="0" smtClean="0">
                <a:ea typeface="ＭＳ Ｐゴシック" charset="-128"/>
                <a:cs typeface="ＭＳ Ｐゴシック" charset="-128"/>
              </a:rPr>
              <a:t>Next, we discussed that “mu0 I = 0”. This seemed ok</a:t>
            </a:r>
          </a:p>
          <a:p>
            <a:pPr eaLnBrk="1" hangingPunct="1"/>
            <a:r>
              <a:rPr lang="en-US" baseline="0" dirty="0" smtClean="0">
                <a:ea typeface="ＭＳ Ｐゴシック" charset="-128"/>
                <a:cs typeface="ＭＳ Ｐゴシック" charset="-128"/>
              </a:rPr>
              <a:t>Next, we started working on the double integral of E dot </a:t>
            </a:r>
            <a:r>
              <a:rPr lang="en-US" baseline="0" dirty="0" err="1" smtClean="0">
                <a:ea typeface="ＭＳ Ｐゴシック" charset="-128"/>
                <a:cs typeface="ＭＳ Ｐゴシック" charset="-128"/>
              </a:rPr>
              <a:t>dArea</a:t>
            </a:r>
            <a:r>
              <a:rPr lang="en-US" baseline="0" dirty="0" smtClean="0">
                <a:ea typeface="ＭＳ Ｐゴシック" charset="-128"/>
                <a:cs typeface="ＭＳ Ｐゴシック" charset="-128"/>
              </a:rPr>
              <a:t>. A LOT of students wanted it to be E * A = E* pi a^2. There were other interesting ideas shouted out, including ratios of r^2 to a^2.  Nobody seemed “fooled” by using d, and yet some clicked on answer B (which has right units, and right dependence on r, but wrong denominator in detail)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Some students said “But D would be correct if you swapped a for r, right” (which is correct). Another said “B would be correct if you swapped A for d^2, right?” (which is also correct).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pointed out that the “r” dependence is critical, if you go to r=0 and get a nonzero (azimuthal??) field, what would THAT mean?  </a:t>
            </a:r>
          </a:p>
          <a:p>
            <a:pPr eaLnBrk="1" hangingPunct="1"/>
            <a:r>
              <a:rPr lang="en-US" baseline="0" dirty="0" smtClean="0">
                <a:ea typeface="ＭＳ Ｐゴシック" charset="-128"/>
                <a:cs typeface="ＭＳ Ｐゴシック" charset="-128"/>
              </a:rPr>
              <a:t>Paul Beale pointed out that it’s also interesting that B is NOT the same inside the capacitor as it would be outside at the same radius, so you must reconsider your simplistic “</a:t>
            </a:r>
            <a:r>
              <a:rPr lang="en-US" baseline="0" dirty="0" err="1" smtClean="0">
                <a:ea typeface="ＭＳ Ｐゴシック" charset="-128"/>
                <a:cs typeface="ＭＳ Ｐゴシック" charset="-128"/>
              </a:rPr>
              <a:t>Biot-Savart</a:t>
            </a:r>
            <a:r>
              <a:rPr lang="en-US" baseline="0" dirty="0" smtClean="0">
                <a:ea typeface="ＭＳ Ｐゴシック" charset="-128"/>
                <a:cs typeface="ＭＳ Ｐゴシック" charset="-128"/>
              </a:rPr>
              <a:t>” argument, SOMETHING novel is going on here, you can’t totally ignore the capacitor plate elements.  </a:t>
            </a:r>
          </a:p>
          <a:p>
            <a:pPr eaLnBrk="1" hangingPunct="1"/>
            <a:endParaRPr lang="en-US" baseline="0"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LA Notes:</a:t>
            </a:r>
            <a:r>
              <a:rPr lang="en-US" baseline="0" dirty="0" smtClean="0">
                <a:ea typeface="ＭＳ Ｐゴシック" charset="-128"/>
                <a:cs typeface="ＭＳ Ｐゴシック" charset="-128"/>
              </a:rPr>
              <a:t> </a:t>
            </a:r>
            <a:r>
              <a:rPr lang="en-US" sz="1200" kern="1200" dirty="0" smtClean="0">
                <a:solidFill>
                  <a:schemeClr val="tx1"/>
                </a:solidFill>
                <a:latin typeface="+mn-lt"/>
                <a:ea typeface="ＭＳ Ｐゴシック" pitchFamily="-106" charset="-128"/>
                <a:cs typeface="ＭＳ Ｐゴシック" pitchFamily="-106" charset="-128"/>
              </a:rPr>
              <a:t>Students near me got confused on which area they were working with, the area of the capacitor plates (which appears in the formula for E), or the area from the flux integral (Amperian loop).  Might not have had this confusion if the formula for E had been given in terms of the surface charge density, so I think this is a good distractor – most popular choice (A – 36%) corresponded to making this error. 28% chose B, which at least had the correct radial dependence.</a:t>
            </a:r>
            <a:endParaRPr lang="en-US"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Originally 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Fall 2009</a:t>
            </a:r>
          </a:p>
          <a:p>
            <a:pPr eaLnBrk="1" hangingPunct="1"/>
            <a:r>
              <a:rPr lang="en-US" dirty="0" smtClean="0">
                <a:ea typeface="ＭＳ Ｐゴシック" charset="-128"/>
                <a:cs typeface="ＭＳ Ｐゴシック" charset="-128"/>
              </a:rPr>
              <a:t>Answer is E, none of these!  </a:t>
            </a:r>
            <a:endParaRPr lang="en-US" baseline="0" dirty="0" smtClean="0"/>
          </a:p>
          <a:p>
            <a:pPr eaLnBrk="1" hangingPunct="1"/>
            <a:r>
              <a:rPr lang="en-US" dirty="0" smtClean="0">
                <a:ea typeface="ＭＳ Ｐゴシック" charset="-128"/>
                <a:cs typeface="ＭＳ Ｐゴシック" charset="-128"/>
              </a:rPr>
              <a:t>Use E = Q/(epsilon0</a:t>
            </a:r>
            <a:r>
              <a:rPr lang="en-US" baseline="0" dirty="0" smtClean="0">
                <a:ea typeface="ＭＳ Ｐゴシック" charset="-128"/>
                <a:cs typeface="ＭＳ Ｐゴシック" charset="-128"/>
              </a:rPr>
              <a:t> * A) to get </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B</a:t>
            </a:r>
            <a:r>
              <a:rPr lang="en-US" baseline="0" dirty="0" smtClean="0">
                <a:ea typeface="ＭＳ Ｐゴシック" charset="-128"/>
                <a:cs typeface="ＭＳ Ｐゴシック" charset="-128"/>
              </a:rPr>
              <a:t> * 2pi r = mu0 </a:t>
            </a:r>
            <a:r>
              <a:rPr lang="en-US" baseline="0" dirty="0" err="1" smtClean="0">
                <a:ea typeface="ＭＳ Ｐゴシック" charset="-128"/>
                <a:cs typeface="ＭＳ Ｐゴシック" charset="-128"/>
              </a:rPr>
              <a:t>dQ</a:t>
            </a:r>
            <a:r>
              <a:rPr lang="en-US" baseline="0" dirty="0" smtClean="0">
                <a:ea typeface="ＭＳ Ｐゴシック" charset="-128"/>
                <a:cs typeface="ＭＳ Ｐゴシック" charset="-128"/>
              </a:rPr>
              <a:t>/</a:t>
            </a:r>
            <a:r>
              <a:rPr lang="en-US" baseline="0" dirty="0" err="1" smtClean="0">
                <a:ea typeface="ＭＳ Ｐゴシック" charset="-128"/>
                <a:cs typeface="ＭＳ Ｐゴシック" charset="-128"/>
              </a:rPr>
              <a:t>dt</a:t>
            </a:r>
            <a:r>
              <a:rPr lang="en-US" baseline="0" dirty="0" smtClean="0">
                <a:ea typeface="ＭＳ Ｐゴシック" charset="-128"/>
                <a:cs typeface="ＭＳ Ｐゴシック" charset="-128"/>
              </a:rPr>
              <a:t> pi r^2  / A</a:t>
            </a:r>
          </a:p>
          <a:p>
            <a:pPr eaLnBrk="1" hangingPunct="1"/>
            <a:r>
              <a:rPr lang="en-US" baseline="0" dirty="0" smtClean="0">
                <a:ea typeface="ＭＳ Ｐゴシック" charset="-128"/>
                <a:cs typeface="ＭＳ Ｐゴシック" charset="-128"/>
              </a:rPr>
              <a:t>Thus, </a:t>
            </a:r>
          </a:p>
          <a:p>
            <a:pPr eaLnBrk="1" hangingPunct="1"/>
            <a:r>
              <a:rPr lang="en-US" baseline="0" dirty="0" smtClean="0">
                <a:ea typeface="ＭＳ Ｐゴシック" charset="-128"/>
                <a:cs typeface="ＭＳ Ｐゴシック" charset="-128"/>
              </a:rPr>
              <a:t>B = mu0 beta r/(2*area of plates) = mu0 beta r/(2*pi*a^2) </a:t>
            </a:r>
            <a:endParaRPr lang="en-US" dirty="0" smtClean="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MATH/PHYSICS</a:t>
            </a:r>
          </a:p>
          <a:p>
            <a:pPr eaLnBrk="1" hangingPunct="1"/>
            <a:r>
              <a:rPr lang="en-US" dirty="0" smtClean="0">
                <a:ea typeface="ＭＳ Ｐゴシック" charset="-128"/>
                <a:cs typeface="ＭＳ Ｐゴシック" charset="-128"/>
              </a:rPr>
              <a:t>Correct Answer: A</a:t>
            </a:r>
          </a:p>
          <a:p>
            <a:pPr eaLnBrk="1" hangingPunct="1"/>
            <a:r>
              <a:rPr lang="en-US" dirty="0" smtClean="0">
                <a:ea typeface="ＭＳ Ｐゴシック" charset="-128"/>
                <a:cs typeface="ＭＳ Ｐゴシック" charset="-128"/>
              </a:rPr>
              <a:t>_____________________________</a:t>
            </a:r>
          </a:p>
          <a:p>
            <a:pPr eaLnBrk="1" hangingPunct="1"/>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SJP) Lecture 16</a:t>
            </a:r>
          </a:p>
          <a:p>
            <a:pPr eaLnBrk="1" hangingPunct="1"/>
            <a:r>
              <a:rPr lang="en-US" dirty="0" smtClean="0">
                <a:ea typeface="ＭＳ Ｐゴシック" charset="-128"/>
                <a:cs typeface="ＭＳ Ｐゴシック" charset="-128"/>
              </a:rPr>
              <a:t>[[84]],</a:t>
            </a:r>
            <a:r>
              <a:rPr lang="en-US" baseline="0" dirty="0" smtClean="0">
                <a:ea typeface="ＭＳ Ｐゴシック" charset="-128"/>
                <a:cs typeface="ＭＳ Ｐゴシック" charset="-128"/>
              </a:rPr>
              <a:t> 5, 0,11, 0 </a:t>
            </a:r>
          </a:p>
          <a:p>
            <a:r>
              <a:rPr lang="en-US" dirty="0" smtClean="0"/>
              <a:t>_______________________________</a:t>
            </a:r>
          </a:p>
          <a:p>
            <a:r>
              <a:rPr lang="en-US" b="1" dirty="0" smtClean="0"/>
              <a:t>Fall</a:t>
            </a:r>
            <a:r>
              <a:rPr lang="en-US" b="1" baseline="0" dirty="0" smtClean="0"/>
              <a:t> 2011 Comments</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This was our pre-class question. I wanted to make the following points: This semester is about “time dependence”, or *dynamics*. Motion and acceleration are now “fair game”, as they MUST be for this to be useful once we leave statics.  These equations are also true in matter (that’s the topic of today’s lecture), we will rewrite/reorganize them to make them easier to solve, but the physics is not changed.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also took this opportunity to review “conservation of charge” (asked them how that’s “buried” in these equations, only one student after ~30 seconds of wait time came up with the trick of taking div(Ampere’s law). So we reviewed that. I emphasized that although even if we added that term to conserve charge, you COULD take the philosophical stance that THESE are the empirical laws consistent with experiments, and thus that conservation of law is a *consequence* of this set of equations.</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also pointed out (at Charlie’s prompting)  that we will discover that special relativity (and the invariance of c) comes out of these equations too. </a:t>
            </a:r>
          </a:p>
          <a:p>
            <a:pPr eaLnBrk="1" hangingPunct="1"/>
            <a:r>
              <a:rPr lang="en-US" baseline="0" dirty="0" smtClean="0">
                <a:ea typeface="ＭＳ Ｐゴシック" charset="-128"/>
                <a:cs typeface="ＭＳ Ｐゴシック" charset="-128"/>
              </a:rPr>
              <a:t>So, they rock </a:t>
            </a:r>
            <a:r>
              <a:rPr lang="en-US" baseline="0" dirty="0" err="1" smtClean="0">
                <a:ea typeface="ＭＳ Ｐゴシック" charset="-128"/>
                <a:cs typeface="ＭＳ Ｐゴシック" charset="-128"/>
                <a:sym typeface="Wingdings"/>
              </a:rPr>
              <a:t></a:t>
            </a:r>
            <a:r>
              <a:rPr lang="en-US" baseline="0" dirty="0" smtClean="0">
                <a:ea typeface="ＭＳ Ｐゴシック" charset="-128"/>
                <a:cs typeface="ＭＳ Ｐゴシック" charset="-128"/>
                <a:sym typeface="Wingdings"/>
              </a:rPr>
              <a:t> </a:t>
            </a:r>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Answer is A (except, perhaps, in the quantum limit, since it’s a classical field theory) </a:t>
            </a: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Adapted</a:t>
            </a:r>
            <a:r>
              <a:rPr lang="en-US" baseline="0" dirty="0" smtClean="0">
                <a:ea typeface="ＭＳ Ｐゴシック" charset="-128"/>
                <a:cs typeface="ＭＳ Ｐゴシック" charset="-128"/>
              </a:rPr>
              <a:t> from </a:t>
            </a:r>
            <a:r>
              <a:rPr lang="en-US" dirty="0" smtClean="0">
                <a:ea typeface="ＭＳ Ｐゴシック" charset="-128"/>
                <a:cs typeface="ＭＳ Ｐゴシック" charset="-128"/>
              </a:rPr>
              <a:t>ERK Fall 2009</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MATH/PHYSICS</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16</a:t>
            </a:r>
          </a:p>
          <a:p>
            <a:pPr eaLnBrk="1" hangingPunct="1"/>
            <a:r>
              <a:rPr lang="en-US" dirty="0" smtClean="0">
                <a:ea typeface="ヒラギノ角ゴ Pro W3" charset="-128"/>
                <a:cs typeface="ヒラギノ角ゴ Pro W3" charset="-128"/>
              </a:rPr>
              <a:t>Silent vote was roughly 5, [50],</a:t>
            </a:r>
            <a:r>
              <a:rPr lang="en-US" baseline="0" dirty="0" smtClean="0">
                <a:ea typeface="ヒラギノ角ゴ Pro W3" charset="-128"/>
                <a:cs typeface="ヒラギノ角ゴ Pro W3" charset="-128"/>
              </a:rPr>
              <a:t> 0, 40, 5, i.e. still rather split. Then I told them to converse, and it suddenly flipped to</a:t>
            </a:r>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0, [[90]],</a:t>
            </a:r>
            <a:r>
              <a:rPr lang="en-US" baseline="0" dirty="0" smtClean="0">
                <a:ea typeface="ヒラギノ角ゴ Pro W3" charset="-128"/>
                <a:cs typeface="ヒラギノ角ゴ Pro W3" charset="-128"/>
              </a:rPr>
              <a:t> 0, 10, 0</a:t>
            </a:r>
            <a:endParaRPr lang="en-US" dirty="0" smtClean="0"/>
          </a:p>
          <a:p>
            <a:r>
              <a:rPr lang="en-US" dirty="0" smtClean="0"/>
              <a:t>_______________________________</a:t>
            </a:r>
          </a:p>
          <a:p>
            <a:r>
              <a:rPr lang="en-US" b="1" dirty="0" smtClean="0"/>
              <a:t>Fall</a:t>
            </a:r>
            <a:r>
              <a:rPr lang="en-US" b="1" baseline="0" dirty="0" smtClean="0"/>
              <a:t> 2011 Comments</a:t>
            </a:r>
            <a:endParaRPr lang="en-US" b="1" dirty="0" smtClean="0"/>
          </a:p>
          <a:p>
            <a:pPr eaLnBrk="1" hangingPunct="1"/>
            <a:r>
              <a:rPr lang="en-US" baseline="0" dirty="0" smtClean="0">
                <a:ea typeface="ヒラギノ角ゴ Pro W3" charset="-128"/>
                <a:cs typeface="ヒラギノ角ゴ Pro W3" charset="-128"/>
              </a:rPr>
              <a:t>Correct answer is B. On the board I had already defined P = p/volume. See comments below, it’s simple but seems worthwhile. </a:t>
            </a:r>
            <a:endParaRPr lang="en-US" dirty="0" smtClean="0">
              <a:ea typeface="ヒラギノ角ゴ Pro W3" charset="-128"/>
              <a:cs typeface="ヒラギノ角ゴ Pro W3" charset="-128"/>
            </a:endParaRPr>
          </a:p>
          <a:p>
            <a:pPr eaLnBrk="1" hangingPunct="1"/>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LA Notes:</a:t>
            </a:r>
            <a:r>
              <a:rPr lang="en-US" baseline="0" dirty="0" smtClean="0">
                <a:ea typeface="ヒラギノ角ゴ Pro W3" charset="-128"/>
                <a:cs typeface="ヒラギノ角ゴ Pro W3" charset="-128"/>
              </a:rPr>
              <a:t> </a:t>
            </a:r>
            <a:r>
              <a:rPr lang="en-US" sz="1200" b="0" kern="1200" dirty="0" smtClean="0">
                <a:solidFill>
                  <a:schemeClr val="tx1"/>
                </a:solidFill>
                <a:latin typeface="+mn-lt"/>
                <a:ea typeface="ＭＳ Ｐゴシック" pitchFamily="-106" charset="-128"/>
                <a:cs typeface="ＭＳ Ｐゴシック" pitchFamily="-106" charset="-128"/>
              </a:rPr>
              <a:t>For the dipole moment of the cube, the students initially though a*P, then I asked what the units of P were and they realized the answer was P*a^3</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ヒラギノ角ゴ Pro W3" charset="-128"/>
                <a:cs typeface="ヒラギノ角ゴ Pro W3" charset="-128"/>
              </a:rPr>
              <a:t>Used in 3310: </a:t>
            </a:r>
          </a:p>
          <a:p>
            <a:pPr eaLnBrk="1" hangingPunct="1"/>
            <a:r>
              <a:rPr lang="en-US" dirty="0" smtClean="0">
                <a:ea typeface="ヒラギノ角ゴ Pro W3" charset="-128"/>
                <a:cs typeface="ヒラギノ角ゴ Pro W3" charset="-128"/>
              </a:rPr>
              <a:t>0</a:t>
            </a:r>
            <a:r>
              <a:rPr lang="en-US" dirty="0">
                <a:ea typeface="ヒラギノ角ゴ Pro W3" charset="-128"/>
                <a:cs typeface="ヒラギノ角ゴ Pro W3" charset="-128"/>
              </a:rPr>
              <a:t>% </a:t>
            </a:r>
            <a:r>
              <a:rPr lang="en-US" b="1" dirty="0">
                <a:ea typeface="ヒラギノ角ゴ Pro W3" charset="-128"/>
                <a:cs typeface="ヒラギノ角ゴ Pro W3" charset="-128"/>
              </a:rPr>
              <a:t>[[92%]] </a:t>
            </a:r>
            <a:r>
              <a:rPr lang="en-US" dirty="0">
                <a:ea typeface="ヒラギノ角ゴ Pro W3" charset="-128"/>
                <a:cs typeface="ヒラギノ角ゴ Pro W3" charset="-128"/>
              </a:rPr>
              <a:t>2% 6% 0% (FALL 2008) </a:t>
            </a:r>
          </a:p>
          <a:p>
            <a:pPr eaLnBrk="1" hangingPunct="1"/>
            <a:r>
              <a:rPr lang="en-US" dirty="0" smtClean="0">
                <a:ea typeface="ヒラギノ角ゴ Pro W3" charset="-128"/>
                <a:cs typeface="ヒラギノ角ゴ Pro W3" charset="-128"/>
              </a:rPr>
              <a:t>6</a:t>
            </a:r>
            <a:r>
              <a:rPr lang="en-US" dirty="0">
                <a:ea typeface="ヒラギノ角ゴ Pro W3" charset="-128"/>
                <a:cs typeface="ヒラギノ角ゴ Pro W3" charset="-128"/>
              </a:rPr>
              <a:t>%  </a:t>
            </a:r>
            <a:r>
              <a:rPr lang="en-US" b="1" dirty="0">
                <a:ea typeface="ヒラギノ角ゴ Pro W3" charset="-128"/>
                <a:cs typeface="ヒラギノ角ゴ Pro W3" charset="-128"/>
              </a:rPr>
              <a:t>[[78%]] </a:t>
            </a:r>
            <a:r>
              <a:rPr lang="en-US" dirty="0">
                <a:ea typeface="ヒラギノ角ゴ Pro W3" charset="-128"/>
                <a:cs typeface="ヒラギノ角ゴ Pro W3" charset="-128"/>
              </a:rPr>
              <a:t>6% 11% 0%  (SPRING 2008)</a:t>
            </a:r>
          </a:p>
          <a:p>
            <a:pPr eaLnBrk="1" hangingPunct="1"/>
            <a:r>
              <a:rPr lang="en-US" b="1" dirty="0">
                <a:ea typeface="ヒラギノ角ゴ Pro W3" charset="-128"/>
                <a:cs typeface="ヒラギノ角ゴ Pro W3" charset="-128"/>
              </a:rPr>
              <a:t>INSTRUCTOR NOTES: </a:t>
            </a:r>
            <a:r>
              <a:rPr lang="en-US" dirty="0">
                <a:ea typeface="ヒラギノ角ゴ Pro W3" charset="-128"/>
                <a:cs typeface="ヒラギノ角ゴ Pro W3" charset="-128"/>
              </a:rPr>
              <a:t> Started class with this. Asked it silently (78%) then collaborating (90%, and the mistakes were accompanied by moans of “I meant to multiply” when I said the answer) Super simple, but I think it was helpful as a pre-class question just to emphasize units and the IDEA of “P * </a:t>
            </a:r>
            <a:r>
              <a:rPr lang="en-US" dirty="0" err="1">
                <a:ea typeface="ヒラギノ角ゴ Pro W3" charset="-128"/>
                <a:cs typeface="ヒラギノ角ゴ Pro W3" charset="-128"/>
              </a:rPr>
              <a:t>dt</a:t>
            </a:r>
            <a:r>
              <a:rPr lang="en-US" dirty="0">
                <a:ea typeface="ヒラギノ角ゴ Pro W3" charset="-128"/>
                <a:cs typeface="ヒラギノ角ゴ Pro W3" charset="-128"/>
              </a:rPr>
              <a:t> = dipole moment” that we will use in class today.  -SJP</a:t>
            </a:r>
          </a:p>
          <a:p>
            <a:pPr eaLnBrk="1" hangingPunct="1"/>
            <a:r>
              <a:rPr lang="en-US" dirty="0" err="1">
                <a:ea typeface="ヒラギノ角ゴ Pro W3" charset="-128"/>
                <a:cs typeface="ヒラギノ角ゴ Pro W3" charset="-128"/>
              </a:rPr>
              <a:t>Dubson</a:t>
            </a:r>
            <a:r>
              <a:rPr lang="en-US" dirty="0">
                <a:ea typeface="ヒラギノ角ゴ Pro W3" charset="-128"/>
                <a:cs typeface="ヒラギノ角ゴ Pro W3" charset="-128"/>
              </a:rPr>
              <a:t>:  </a:t>
            </a:r>
            <a:r>
              <a:rPr lang="en-US" dirty="0">
                <a:latin typeface="Times New Roman" charset="0"/>
                <a:ea typeface="ヒラギノ角ゴ Pro W3" charset="-128"/>
                <a:cs typeface="ヒラギノ角ゴ Pro W3" charset="-128"/>
              </a:rPr>
              <a:t> Good question for establishing terminology.</a:t>
            </a:r>
            <a:endParaRPr lang="en-US" dirty="0">
              <a:ea typeface="ヒラギノ角ゴ Pro W3" charset="-128"/>
              <a:cs typeface="ヒラギノ角ゴ Pro W3" charset="-128"/>
            </a:endParaRPr>
          </a:p>
          <a:p>
            <a:pPr eaLnBrk="1" hangingPunct="1"/>
            <a:r>
              <a:rPr lang="en-US" dirty="0">
                <a:ea typeface="ヒラギノ角ゴ Pro W3" charset="-128"/>
                <a:cs typeface="ヒラギノ角ゴ Pro W3" charset="-128"/>
              </a:rPr>
              <a:t>WRITTEN BY: Steven Pollock (CU-Boulder)</a:t>
            </a:r>
          </a:p>
          <a:p>
            <a:pPr eaLnBrk="1" hangingPunct="1"/>
            <a:endParaRPr lang="en-US" dirty="0">
              <a:ea typeface="ヒラギノ角ゴ Pro W3" charset="-128"/>
              <a:cs typeface="ヒラギノ角ゴ Pro W3" charset="-128"/>
            </a:endParaRPr>
          </a:p>
          <a:p>
            <a:pPr eaLnBrk="1" hangingPunct="1"/>
            <a:endParaRPr lang="en-US" b="1" dirty="0">
              <a:ea typeface="ヒラギノ角ゴ Pro W3" charset="-128"/>
              <a:cs typeface="ヒラギノ角ゴ Pro W3" charset="-128"/>
            </a:endParaRPr>
          </a:p>
          <a:p>
            <a:endParaRPr lang="en-US" dirty="0">
              <a:ea typeface="ヒラギノ角ゴ Pro W3" charset="-128"/>
              <a:cs typeface="ヒラギノ角ゴ Pro W3"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5843" name="Notes Placeholder 2"/>
          <p:cNvSpPr>
            <a:spLocks noGrp="1"/>
          </p:cNvSpPr>
          <p:nvPr>
            <p:ph type="body" idx="1"/>
          </p:nvPr>
        </p:nvSpPr>
        <p:spPr bwMode="auto">
          <a:noFill/>
          <a:ln>
            <a:solidFill>
              <a:srgbClr val="000000"/>
            </a:solidFill>
            <a:miter lim="800000"/>
            <a:headEnd/>
            <a:tailEnd/>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16</a:t>
            </a:r>
          </a:p>
          <a:p>
            <a:pPr eaLnBrk="1" hangingPunct="1"/>
            <a:r>
              <a:rPr lang="en-US" dirty="0" smtClean="0">
                <a:ea typeface="ヒラギノ角ゴ Pro W3" charset="-128"/>
                <a:cs typeface="ヒラギノ角ゴ Pro W3" charset="-128"/>
              </a:rPr>
              <a:t>10, [[86]], 0,5,0</a:t>
            </a:r>
          </a:p>
          <a:p>
            <a:r>
              <a:rPr lang="en-US" dirty="0" smtClean="0"/>
              <a:t>_______________________________</a:t>
            </a:r>
          </a:p>
          <a:p>
            <a:r>
              <a:rPr lang="en-US" b="1" dirty="0" smtClean="0"/>
              <a:t>Fall</a:t>
            </a:r>
            <a:r>
              <a:rPr lang="en-US" b="1" baseline="0" dirty="0" smtClean="0"/>
              <a:t> 2011 Comments</a:t>
            </a:r>
            <a:endParaRPr lang="en-US" dirty="0" smtClean="0">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128"/>
                <a:cs typeface="ヒラギノ角ゴ Pro W3" charset="-128"/>
              </a:rPr>
              <a:t>Note: On the board I already had written and discussed sigma = P dot </a:t>
            </a:r>
            <a:r>
              <a:rPr lang="en-US" dirty="0" err="1" smtClean="0">
                <a:ea typeface="ヒラギノ角ゴ Pro W3" charset="-128"/>
                <a:cs typeface="ヒラギノ角ゴ Pro W3" charset="-128"/>
              </a:rPr>
              <a:t>nhat</a:t>
            </a:r>
            <a:r>
              <a:rPr lang="en-US" dirty="0" smtClean="0">
                <a:ea typeface="ヒラギノ角ゴ Pro W3" charset="-128"/>
                <a:cs typeface="ヒラギノ角ゴ Pro W3" charset="-128"/>
              </a:rPr>
              <a:t>, and rho = -div(P) </a:t>
            </a:r>
          </a:p>
          <a:p>
            <a:pPr eaLnBrk="1" hangingPunct="1"/>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Answer</a:t>
            </a:r>
            <a:r>
              <a:rPr lang="en-US" baseline="0" dirty="0" smtClean="0">
                <a:ea typeface="ヒラギノ角ゴ Pro W3" charset="-128"/>
                <a:cs typeface="ヒラギノ角ゴ Pro W3" charset="-128"/>
              </a:rPr>
              <a:t> is B. (There is clearly a + sigma on the top, a (small) – sigma on the bottom, and positive div(P) throughout. Looks like positive div(P), and thus negative rho, which is consistent with there being excess + on the outside. )</a:t>
            </a:r>
            <a:endParaRPr lang="en-US" dirty="0" smtClean="0">
              <a:ea typeface="ヒラギノ角ゴ Pro W3" charset="-128"/>
              <a:cs typeface="ヒラギノ角ゴ Pro W3" charset="-128"/>
            </a:endParaRPr>
          </a:p>
          <a:p>
            <a:pPr eaLnBrk="1" hangingPunct="1"/>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This went quickly, no big problems. Some students were curious</a:t>
            </a:r>
            <a:r>
              <a:rPr lang="en-US" baseline="0" dirty="0" smtClean="0">
                <a:ea typeface="ヒラギノ角ゴ Pro W3" charset="-128"/>
                <a:cs typeface="ヒラギノ角ゴ Pro W3" charset="-128"/>
              </a:rPr>
              <a:t> about e.g. the sign of rho (so I pointed out that in this CT, the top surface is very +, but the bottom is only a little -, so the volume should have “net –” to conserve total charge, consistent with the minus sign in –</a:t>
            </a:r>
            <a:r>
              <a:rPr lang="en-US" baseline="0" dirty="0" err="1" smtClean="0">
                <a:ea typeface="ヒラギノ角ゴ Pro W3" charset="-128"/>
                <a:cs typeface="ヒラギノ角ゴ Pro W3" charset="-128"/>
              </a:rPr>
              <a:t>Div</a:t>
            </a:r>
            <a:r>
              <a:rPr lang="en-US" baseline="0" dirty="0" smtClean="0">
                <a:ea typeface="ヒラギノ角ゴ Pro W3" charset="-128"/>
                <a:cs typeface="ヒラギノ角ゴ Pro W3" charset="-128"/>
              </a:rPr>
              <a:t>(P) </a:t>
            </a:r>
          </a:p>
          <a:p>
            <a:pPr eaLnBrk="1" hangingPunct="1"/>
            <a:endParaRPr lang="en-US" baseline="0" dirty="0" smtClean="0">
              <a:ea typeface="ヒラギノ角ゴ Pro W3" charset="-128"/>
              <a:cs typeface="ヒラギノ角ゴ Pro W3" charset="-128"/>
            </a:endParaRPr>
          </a:p>
          <a:p>
            <a:pPr eaLnBrk="1" hangingPunct="1"/>
            <a:r>
              <a:rPr lang="en-US" baseline="0" dirty="0" smtClean="0">
                <a:ea typeface="ヒラギノ角ゴ Pro W3" charset="-128"/>
                <a:cs typeface="ヒラギノ角ゴ Pro W3" charset="-128"/>
              </a:rPr>
              <a:t>One student wanted to know if you could EVER have a situation with rho NOT zero, but sigma = 0. (Like “d”) I puzzled a bit, then pointed out that by the divergence theorem, if div(P) is nonzero, then the volume integral of it is nonzero, thus the SURFACE integral of P dot </a:t>
            </a:r>
            <a:r>
              <a:rPr lang="en-US" baseline="0" dirty="0" err="1" smtClean="0">
                <a:ea typeface="ヒラギノ角ゴ Pro W3" charset="-128"/>
                <a:cs typeface="ヒラギノ角ゴ Pro W3" charset="-128"/>
              </a:rPr>
              <a:t>dA</a:t>
            </a:r>
            <a:r>
              <a:rPr lang="en-US" baseline="0" dirty="0" smtClean="0">
                <a:ea typeface="ヒラギノ角ゴ Pro W3" charset="-128"/>
                <a:cs typeface="ヒラギノ角ゴ Pro W3" charset="-128"/>
              </a:rPr>
              <a:t> is nonzero, and thus you would HAVE to have a nonzero sigma (to conserve charge, basically). (But then I hemmed, if you had SOME regions with + div(P) and others with –div(P), then the total integral would vanish, and I cannot say for sure what happens on the surface. ) Anyway, seemed like a good question, could even turn it around on students in the future, make THEM come up with an answer! </a:t>
            </a:r>
          </a:p>
          <a:p>
            <a:pPr eaLnBrk="1" hangingPunct="1"/>
            <a:endParaRPr lang="en-US" baseline="0" dirty="0" smtClean="0">
              <a:ea typeface="ヒラギノ角ゴ Pro W3" charset="-128"/>
              <a:cs typeface="ヒラギノ角ゴ Pro W3" charset="-128"/>
            </a:endParaRPr>
          </a:p>
          <a:p>
            <a:pPr eaLnBrk="1" hangingPunct="1"/>
            <a:r>
              <a:rPr lang="en-US" baseline="0" dirty="0" smtClean="0">
                <a:ea typeface="ヒラギノ角ゴ Pro W3" charset="-128"/>
                <a:cs typeface="ヒラギノ角ゴ Pro W3" charset="-128"/>
              </a:rPr>
              <a:t>Notes</a:t>
            </a:r>
          </a:p>
          <a:p>
            <a:r>
              <a:rPr lang="en-US" b="1" baseline="0" dirty="0" smtClean="0">
                <a:ea typeface="ヒラギノ角ゴ Pro W3" charset="-128"/>
                <a:cs typeface="ヒラギノ角ゴ Pro W3" charset="-128"/>
              </a:rPr>
              <a:t>Baily</a:t>
            </a:r>
            <a:r>
              <a:rPr lang="en-US" baseline="0" dirty="0" smtClean="0">
                <a:ea typeface="ヒラギノ角ゴ Pro W3" charset="-128"/>
                <a:cs typeface="ヒラギノ角ゴ Pro W3" charset="-128"/>
              </a:rPr>
              <a:t>: </a:t>
            </a:r>
            <a:r>
              <a:rPr lang="en-US" sz="1200" kern="1200" dirty="0" smtClean="0">
                <a:solidFill>
                  <a:schemeClr val="tx1"/>
                </a:solidFill>
                <a:latin typeface="+mn-lt"/>
                <a:ea typeface="ＭＳ Ｐゴシック" pitchFamily="-106" charset="-128"/>
                <a:cs typeface="ＭＳ Ｐゴシック" pitchFamily="-106" charset="-128"/>
              </a:rPr>
              <a:t>Think it might be worth</a:t>
            </a:r>
            <a:r>
              <a:rPr lang="en-US" sz="1200" kern="1200" baseline="0" dirty="0" smtClean="0">
                <a:solidFill>
                  <a:schemeClr val="tx1"/>
                </a:solidFill>
                <a:latin typeface="+mn-lt"/>
                <a:ea typeface="ＭＳ Ｐゴシック" pitchFamily="-106" charset="-128"/>
                <a:cs typeface="ＭＳ Ｐゴシック" pitchFamily="-106" charset="-128"/>
              </a:rPr>
              <a:t> emphasizing</a:t>
            </a:r>
            <a:r>
              <a:rPr lang="en-US" sz="1200" kern="1200" dirty="0" smtClean="0">
                <a:solidFill>
                  <a:schemeClr val="tx1"/>
                </a:solidFill>
                <a:latin typeface="+mn-lt"/>
                <a:ea typeface="ＭＳ Ｐゴシック" pitchFamily="-106" charset="-128"/>
                <a:cs typeface="ＭＳ Ｐゴシック" pitchFamily="-106" charset="-128"/>
              </a:rPr>
              <a:t> how the “free” charge is not necessarily mobile (can be painted on, for example) – bound charge is specifically due to the response of the material to an applied field, and the free charge is anything else, which is controlled by the experimenter.</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Dipoles with a divergence: the students weren’t sure about </a:t>
            </a:r>
            <a:r>
              <a:rPr lang="en-US" sz="1200" b="0" kern="1200" dirty="0" err="1" smtClean="0">
                <a:solidFill>
                  <a:schemeClr val="tx1"/>
                </a:solidFill>
                <a:latin typeface="+mn-lt"/>
                <a:ea typeface="ＭＳ Ｐゴシック" pitchFamily="-106" charset="-128"/>
                <a:cs typeface="ＭＳ Ｐゴシック" pitchFamily="-106" charset="-128"/>
              </a:rPr>
              <a:t>rho_b</a:t>
            </a:r>
            <a:r>
              <a:rPr lang="en-US" sz="1200" b="0" kern="1200" dirty="0" smtClean="0">
                <a:solidFill>
                  <a:schemeClr val="tx1"/>
                </a:solidFill>
                <a:latin typeface="+mn-lt"/>
                <a:ea typeface="ＭＳ Ｐゴシック" pitchFamily="-106" charset="-128"/>
                <a:cs typeface="ＭＳ Ｐゴシック" pitchFamily="-106" charset="-128"/>
              </a:rPr>
              <a:t>, one argued it should be zero because the material was neutral.  Another argued that P clearly had a divergence.  Both agreed there had to be some surface charge.</a:t>
            </a:r>
            <a:endParaRPr lang="en-US" baseline="0" dirty="0" smtClean="0">
              <a:ea typeface="ヒラギノ角ゴ Pro W3" charset="-128"/>
              <a:cs typeface="ヒラギノ角ゴ Pro W3"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ヒラギノ角ゴ Pro W3" charset="-128"/>
                <a:cs typeface="ヒラギノ角ゴ Pro W3" charset="-128"/>
              </a:rPr>
              <a:t>In 3310, the response rates were</a:t>
            </a:r>
          </a:p>
          <a:p>
            <a:pPr eaLnBrk="1" hangingPunct="1"/>
            <a:r>
              <a:rPr lang="en-US" dirty="0" smtClean="0">
                <a:ea typeface="ヒラギノ角ゴ Pro W3" charset="-128"/>
                <a:cs typeface="ヒラギノ角ゴ Pro W3" charset="-128"/>
              </a:rPr>
              <a:t>10</a:t>
            </a:r>
            <a:r>
              <a:rPr lang="en-US" dirty="0">
                <a:ea typeface="ヒラギノ角ゴ Pro W3" charset="-128"/>
                <a:cs typeface="ヒラギノ角ゴ Pro W3" charset="-128"/>
              </a:rPr>
              <a:t>%  </a:t>
            </a:r>
            <a:r>
              <a:rPr lang="en-US" b="1" dirty="0">
                <a:ea typeface="ヒラギノ角ゴ Pro W3" charset="-128"/>
                <a:cs typeface="ヒラギノ角ゴ Pro W3" charset="-128"/>
              </a:rPr>
              <a:t>[[80%]] </a:t>
            </a:r>
            <a:r>
              <a:rPr lang="en-US" dirty="0">
                <a:ea typeface="ヒラギノ角ゴ Pro W3" charset="-128"/>
                <a:cs typeface="ヒラギノ角ゴ Pro W3" charset="-128"/>
              </a:rPr>
              <a:t>5% 5% 0% </a:t>
            </a:r>
          </a:p>
          <a:p>
            <a:pPr eaLnBrk="1" hangingPunct="1"/>
            <a:r>
              <a:rPr lang="en-US" b="1" dirty="0">
                <a:ea typeface="ヒラギノ角ゴ Pro W3" charset="-128"/>
                <a:cs typeface="ヒラギノ角ゴ Pro W3" charset="-128"/>
              </a:rPr>
              <a:t>INSTRUCTOR NOTES: </a:t>
            </a:r>
            <a:r>
              <a:rPr lang="en-US" dirty="0">
                <a:ea typeface="ヒラギノ角ゴ Pro W3" charset="-128"/>
                <a:cs typeface="ヒラギノ角ゴ Pro W3" charset="-128"/>
              </a:rPr>
              <a:t>: 80% correct.  Not sure why it wasn’t 100%, didn’t get good arguments from the class. Some were confused about “where the negative bound volume charge density actually comes from”. Seems like a pretty good example to talk through. </a:t>
            </a:r>
          </a:p>
          <a:p>
            <a:pPr eaLnBrk="1" hangingPunct="1"/>
            <a:r>
              <a:rPr lang="en-US" dirty="0">
                <a:ea typeface="ヒラギノ角ゴ Pro W3" charset="-128"/>
                <a:cs typeface="ヒラギノ角ゴ Pro W3" charset="-128"/>
              </a:rPr>
              <a:t>(SJP - Note that I redrew the physical dipoles - the original picture is “hidden” behind , they did not look neutral. If the “---” is supposed to represent more spread out electrons, then this looks like a SMALLER dipole moment to me... but ok, the picture on the right works) </a:t>
            </a:r>
          </a:p>
          <a:p>
            <a:pPr eaLnBrk="1" hangingPunct="1"/>
            <a:r>
              <a:rPr lang="en-US" dirty="0">
                <a:ea typeface="ヒラギノ角ゴ Pro W3" charset="-128"/>
                <a:cs typeface="ヒラギノ角ゴ Pro W3" charset="-128"/>
              </a:rPr>
              <a:t>Note that bound surface charge is less than zero on the bottom and greater than zero on the top  -SJP </a:t>
            </a:r>
          </a:p>
          <a:p>
            <a:pPr eaLnBrk="1" hangingPunct="1"/>
            <a:r>
              <a:rPr lang="en-US" dirty="0" err="1">
                <a:ea typeface="ヒラギノ角ゴ Pro W3" charset="-128"/>
                <a:cs typeface="ヒラギノ角ゴ Pro W3" charset="-128"/>
              </a:rPr>
              <a:t>Dubson</a:t>
            </a:r>
            <a:r>
              <a:rPr lang="en-US" dirty="0">
                <a:ea typeface="ヒラギノ角ゴ Pro W3" charset="-128"/>
                <a:cs typeface="ヒラギノ角ゴ Pro W3" charset="-128"/>
              </a:rPr>
              <a:t>:  </a:t>
            </a:r>
            <a:r>
              <a:rPr lang="en-US" dirty="0">
                <a:latin typeface="Times New Roman" charset="0"/>
                <a:ea typeface="ヒラギノ角ゴ Pro W3" charset="-128"/>
                <a:cs typeface="ヒラギノ角ゴ Pro W3" charset="-128"/>
              </a:rPr>
              <a:t>I hear a lot of people looking at just the physical dipole picture and not the idealized dipole picture.  Doing physical counting instead of looking at formulas.  But most people got it right in the end.</a:t>
            </a:r>
            <a:endParaRPr lang="en-US" b="1" dirty="0">
              <a:ea typeface="ヒラギノ角ゴ Pro W3" charset="-128"/>
              <a:cs typeface="ヒラギノ角ゴ Pro W3" charset="-128"/>
            </a:endParaRPr>
          </a:p>
          <a:p>
            <a:pPr eaLnBrk="1" hangingPunct="1"/>
            <a:r>
              <a:rPr lang="en-US" dirty="0">
                <a:ea typeface="ヒラギノ角ゴ Pro W3" charset="-128"/>
                <a:cs typeface="ヒラギノ角ゴ Pro W3" charset="-128"/>
              </a:rPr>
              <a:t>WRITTEN BY: Steven Pollock (CU-Boulder)</a:t>
            </a:r>
          </a:p>
          <a:p>
            <a:pPr eaLnBrk="1" hangingPunct="1"/>
            <a:endParaRPr lang="en-US" dirty="0">
              <a:ea typeface="ヒラギノ角ゴ Pro W3" charset="-128"/>
              <a:cs typeface="ヒラギノ角ゴ Pro W3" charset="-128"/>
            </a:endParaRPr>
          </a:p>
        </p:txBody>
      </p:sp>
      <p:sp>
        <p:nvSpPr>
          <p:cNvPr id="3584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F92298B-F75A-C740-968E-1DB0AA53444E}" type="slidenum">
              <a:rPr lang="en-US" sz="1200"/>
              <a:pPr algn="r"/>
              <a:t>75</a:t>
            </a:fld>
            <a:endParaRPr 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 Answer: D</a:t>
            </a:r>
          </a:p>
          <a:p>
            <a:pPr eaLnBrk="1" hangingPunct="1"/>
            <a:r>
              <a:rPr lang="en-US" dirty="0" smtClean="0">
                <a:ea typeface="ＭＳ Ｐゴシック" charset="-128"/>
                <a:cs typeface="ＭＳ Ｐゴシック" charset="-128"/>
              </a:rPr>
              <a:t>______________________________</a:t>
            </a:r>
          </a:p>
          <a:p>
            <a:pPr eaLnBrk="1" hangingPunct="1"/>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 (SJP)</a:t>
            </a:r>
            <a:r>
              <a:rPr lang="en-US" baseline="0" dirty="0" smtClean="0">
                <a:ea typeface="ＭＳ Ｐゴシック" charset="-128"/>
                <a:cs typeface="ＭＳ Ｐゴシック" charset="-128"/>
              </a:rPr>
              <a:t> Lecture #17</a:t>
            </a:r>
          </a:p>
          <a:p>
            <a:pPr eaLnBrk="1" hangingPunct="1"/>
            <a:r>
              <a:rPr lang="en-US" baseline="0" dirty="0" smtClean="0">
                <a:ea typeface="ＭＳ Ｐゴシック" charset="-128"/>
                <a:cs typeface="ＭＳ Ｐゴシック" charset="-128"/>
              </a:rPr>
              <a:t>On the board I had written Maxwell’s equations in matter, along with equations including </a:t>
            </a:r>
            <a:r>
              <a:rPr lang="en-US" baseline="0" dirty="0" err="1" smtClean="0">
                <a:ea typeface="ＭＳ Ｐゴシック" charset="-128"/>
                <a:cs typeface="ＭＳ Ｐゴシック" charset="-128"/>
              </a:rPr>
              <a:t>K_bound</a:t>
            </a:r>
            <a:r>
              <a:rPr lang="en-US" baseline="0" dirty="0" smtClean="0">
                <a:ea typeface="ＭＳ Ｐゴシック" charset="-128"/>
                <a:cs typeface="ＭＳ Ｐゴシック" charset="-128"/>
              </a:rPr>
              <a:t> = </a:t>
            </a:r>
            <a:r>
              <a:rPr lang="en-US" baseline="0" dirty="0" err="1" smtClean="0">
                <a:ea typeface="ＭＳ Ｐゴシック" charset="-128"/>
                <a:cs typeface="ＭＳ Ｐゴシック" charset="-128"/>
              </a:rPr>
              <a:t>Mxnhat</a:t>
            </a:r>
            <a:r>
              <a:rPr lang="en-US" baseline="0" dirty="0" smtClean="0">
                <a:ea typeface="ＭＳ Ｐゴシック" charset="-128"/>
                <a:cs typeface="ＭＳ Ｐゴシック" charset="-128"/>
              </a:rPr>
              <a:t>  and </a:t>
            </a:r>
            <a:r>
              <a:rPr lang="en-US" baseline="0" dirty="0" err="1" smtClean="0">
                <a:ea typeface="ＭＳ Ｐゴシック" charset="-128"/>
                <a:cs typeface="ＭＳ Ｐゴシック" charset="-128"/>
              </a:rPr>
              <a:t>J_bound</a:t>
            </a:r>
            <a:r>
              <a:rPr lang="en-US" baseline="0" dirty="0" smtClean="0">
                <a:ea typeface="ＭＳ Ｐゴシック" charset="-128"/>
                <a:cs typeface="ＭＳ Ｐゴシック" charset="-128"/>
              </a:rPr>
              <a:t> = Curl(M)</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18, 18, 14, [[41]], 9  - silent</a:t>
            </a:r>
            <a:r>
              <a:rPr lang="en-US" baseline="0" dirty="0" smtClean="0">
                <a:ea typeface="ＭＳ Ｐゴシック" charset="-128"/>
                <a:cs typeface="ＭＳ Ｐゴシック" charset="-128"/>
              </a:rPr>
              <a:t> (pre class)</a:t>
            </a:r>
          </a:p>
          <a:p>
            <a:pPr eaLnBrk="1" hangingPunct="1"/>
            <a:r>
              <a:rPr lang="en-US" dirty="0" smtClean="0">
                <a:ea typeface="ＭＳ Ｐゴシック" charset="-128"/>
                <a:cs typeface="ＭＳ Ｐゴシック" charset="-128"/>
              </a:rPr>
              <a:t>  5,   9,   0, [[86]], 0  - after 2 minutes of peer discussion</a:t>
            </a:r>
          </a:p>
          <a:p>
            <a:r>
              <a:rPr lang="en-US" dirty="0" smtClean="0"/>
              <a:t>_______________________________</a:t>
            </a:r>
          </a:p>
          <a:p>
            <a:r>
              <a:rPr lang="en-US" b="1" dirty="0" smtClean="0"/>
              <a:t>Fall</a:t>
            </a:r>
            <a:r>
              <a:rPr lang="en-US" b="1" baseline="0" dirty="0" smtClean="0"/>
              <a:t> 2011 Comments</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Seemed like a useful and necessary review. </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eaLnBrk="1" hangingPunct="1"/>
            <a:r>
              <a:rPr lang="en-US" b="1" dirty="0" smtClean="0">
                <a:ea typeface="ＭＳ Ｐゴシック" charset="-128"/>
                <a:cs typeface="ＭＳ Ｐゴシック" charset="-128"/>
              </a:rPr>
              <a:t>Baily</a:t>
            </a:r>
            <a:r>
              <a:rPr lang="en-US" dirty="0" smtClean="0">
                <a:ea typeface="ＭＳ Ｐゴシック" charset="-128"/>
                <a:cs typeface="ＭＳ Ｐゴシック" charset="-128"/>
              </a:rPr>
              <a:t>: </a:t>
            </a:r>
            <a:r>
              <a:rPr lang="en-US" sz="1200" kern="1200" dirty="0" smtClean="0">
                <a:solidFill>
                  <a:schemeClr val="tx1"/>
                </a:solidFill>
                <a:latin typeface="+mn-lt"/>
                <a:ea typeface="ＭＳ Ｐゴシック" pitchFamily="-106" charset="-128"/>
                <a:cs typeface="ＭＳ Ｐゴシック" pitchFamily="-106" charset="-128"/>
              </a:rPr>
              <a:t>During discussion, students nearby seemed uncertain on the volume bound current, and I called their attention to the curl of M equation, which led them quickly to it being zero.  Same argument when Steve asks for input from class, a math answer but not a physical explanation.</a:t>
            </a:r>
            <a:endParaRPr lang="en-US" sz="1200" kern="1200" dirty="0" smtClean="0">
              <a:solidFill>
                <a:schemeClr val="tx1"/>
              </a:solidFill>
              <a:latin typeface="+mn-lt"/>
              <a:ea typeface="ＭＳ Ｐゴシック" charset="-128"/>
              <a:cs typeface="ＭＳ Ｐゴシック" charset="-128"/>
            </a:endParaRPr>
          </a:p>
          <a:p>
            <a:pPr eaLnBrk="1" hangingPunct="1"/>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latin typeface="+mn-lt"/>
                <a:ea typeface="ＭＳ Ｐゴシック" charset="-128"/>
                <a:cs typeface="ＭＳ Ｐゴシック" charset="-128"/>
              </a:rPr>
              <a:t>Ragole</a:t>
            </a:r>
            <a:r>
              <a:rPr lang="en-US" sz="1200" kern="1200" dirty="0" smtClean="0">
                <a:solidFill>
                  <a:schemeClr val="tx1"/>
                </a:solidFill>
                <a:latin typeface="+mn-lt"/>
                <a:ea typeface="ＭＳ Ｐゴシック" charset="-128"/>
                <a:cs typeface="ＭＳ Ｐゴシック" charset="-128"/>
              </a:rPr>
              <a:t>:</a:t>
            </a:r>
            <a:r>
              <a:rPr lang="en-US" sz="1200" kern="1200" baseline="0" dirty="0" smtClean="0">
                <a:solidFill>
                  <a:schemeClr val="tx1"/>
                </a:solidFill>
                <a:latin typeface="+mn-lt"/>
                <a:ea typeface="ＭＳ Ｐゴシック" charset="-128"/>
                <a:cs typeface="ＭＳ Ｐゴシック" charset="-128"/>
              </a:rPr>
              <a:t> </a:t>
            </a:r>
            <a:r>
              <a:rPr lang="en-US" sz="1200" kern="1200" baseline="0" dirty="0" smtClean="0">
                <a:solidFill>
                  <a:schemeClr val="tx1"/>
                </a:solidFill>
                <a:latin typeface="+mn-lt"/>
                <a:ea typeface="ＭＳ Ｐゴシック" pitchFamily="-106" charset="-128"/>
                <a:cs typeface="ＭＳ Ｐゴシック" pitchFamily="-106" charset="-128"/>
              </a:rPr>
              <a:t>S</a:t>
            </a:r>
            <a:r>
              <a:rPr lang="en-US" sz="1200" kern="1200" dirty="0" smtClean="0">
                <a:solidFill>
                  <a:schemeClr val="tx1"/>
                </a:solidFill>
                <a:latin typeface="+mn-lt"/>
                <a:ea typeface="ＭＳ Ｐゴシック" pitchFamily="-106" charset="-128"/>
                <a:cs typeface="ＭＳ Ｐゴシック" pitchFamily="-106" charset="-128"/>
              </a:rPr>
              <a:t>tudents near me were initially focused on the volume current and argued it was zero.  When they were reminded of the surface bound currents, they all quickly voted for the correct answer, current around the cylinder wall.</a:t>
            </a:r>
          </a:p>
          <a:p>
            <a:pPr eaLnBrk="1" hangingPunct="1"/>
            <a:endParaRPr lang="en-US" dirty="0" smtClean="0">
              <a:ea typeface="ＭＳ Ｐゴシック" charset="-128"/>
              <a:cs typeface="ＭＳ Ｐゴシック" charset="-128"/>
            </a:endParaRPr>
          </a:p>
          <a:p>
            <a:pPr eaLnBrk="1" hangingPunct="1"/>
            <a:r>
              <a:rPr lang="en-US" b="1" dirty="0" smtClean="0">
                <a:ea typeface="ＭＳ Ｐゴシック" charset="-128"/>
                <a:cs typeface="ＭＳ Ｐゴシック" charset="-128"/>
              </a:rPr>
              <a:t>Rehn</a:t>
            </a:r>
            <a:r>
              <a:rPr lang="en-US" dirty="0" smtClean="0">
                <a:ea typeface="ＭＳ Ｐゴシック" charset="-128"/>
                <a:cs typeface="ＭＳ Ｐゴシック" charset="-128"/>
              </a:rPr>
              <a:t>:</a:t>
            </a:r>
            <a:r>
              <a:rPr lang="en-US" baseline="0" dirty="0" smtClean="0">
                <a:ea typeface="ＭＳ Ｐゴシック" charset="-128"/>
                <a:cs typeface="ＭＳ Ｐゴシック" charset="-128"/>
              </a:rPr>
              <a:t> Two </a:t>
            </a:r>
            <a:r>
              <a:rPr lang="en-US" sz="1200" kern="1200" dirty="0" smtClean="0">
                <a:solidFill>
                  <a:schemeClr val="tx1"/>
                </a:solidFill>
                <a:latin typeface="+mn-lt"/>
                <a:ea typeface="ＭＳ Ｐゴシック" pitchFamily="-106" charset="-128"/>
                <a:cs typeface="ＭＳ Ｐゴシック" pitchFamily="-106" charset="-128"/>
              </a:rPr>
              <a:t>students were discussing the question and trying to relate the formula J_B = del x M on the board to the problem. They weren't sure exactly what to do to figure it out.</a:t>
            </a:r>
            <a:r>
              <a:rPr lang="en-US" sz="1200" kern="1200" baseline="0" dirty="0" smtClean="0">
                <a:solidFill>
                  <a:schemeClr val="tx1"/>
                </a:solidFill>
                <a:latin typeface="+mn-lt"/>
                <a:ea typeface="ＭＳ Ｐゴシック" pitchFamily="-106" charset="-128"/>
                <a:cs typeface="ＭＳ Ｐゴシック" pitchFamily="-106" charset="-128"/>
              </a:rPr>
              <a:t> After this, there was time for discussion, and one of the students </a:t>
            </a:r>
            <a:r>
              <a:rPr lang="en-US" sz="1200" kern="1200" dirty="0" smtClean="0">
                <a:solidFill>
                  <a:schemeClr val="tx1"/>
                </a:solidFill>
                <a:latin typeface="+mn-lt"/>
                <a:ea typeface="ＭＳ Ｐゴシック" pitchFamily="-106" charset="-128"/>
                <a:cs typeface="ＭＳ Ｐゴシック" pitchFamily="-106" charset="-128"/>
              </a:rPr>
              <a:t>decided on D, saying that the current residing on the surface was ``simplest," and therefore that had to be the correct answer. I asked why there couldn't be a current throughout the volume. They responded that since there is uniform M, this must bear some similarity to a solenoid, where the current flows in phi-hat direction on the ``surface" to produce uniform B.</a:t>
            </a:r>
            <a:endParaRPr lang="en-US"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CORRECT </a:t>
            </a:r>
            <a:r>
              <a:rPr lang="en-US" dirty="0">
                <a:ea typeface="ＭＳ Ｐゴシック" charset="-128"/>
                <a:cs typeface="ＭＳ Ｐゴシック" charset="-128"/>
              </a:rPr>
              <a:t>ANSWER:  </a:t>
            </a:r>
            <a:r>
              <a:rPr lang="en-US" dirty="0" smtClean="0">
                <a:ea typeface="ＭＳ Ｐゴシック" charset="-128"/>
                <a:cs typeface="ＭＳ Ｐゴシック" charset="-128"/>
              </a:rPr>
              <a:t>D.   M cross </a:t>
            </a:r>
            <a:r>
              <a:rPr lang="en-US" dirty="0" err="1" smtClean="0">
                <a:ea typeface="ＭＳ Ｐゴシック" charset="-128"/>
                <a:cs typeface="ＭＳ Ｐゴシック" charset="-128"/>
              </a:rPr>
              <a:t>nhat</a:t>
            </a:r>
            <a:r>
              <a:rPr lang="en-US" dirty="0" smtClean="0">
                <a:ea typeface="ＭＳ Ｐゴシック" charset="-128"/>
                <a:cs typeface="ＭＳ Ｐゴシック" charset="-128"/>
              </a:rPr>
              <a:t> is only nonzero</a:t>
            </a:r>
            <a:r>
              <a:rPr lang="en-US" baseline="0" dirty="0" smtClean="0">
                <a:ea typeface="ＭＳ Ｐゴシック" charset="-128"/>
                <a:cs typeface="ＭＳ Ｐゴシック" charset="-128"/>
              </a:rPr>
              <a:t> on the curved outer surface (where it runs AROUND the cylinder, like a </a:t>
            </a:r>
            <a:r>
              <a:rPr lang="en-US" baseline="0" dirty="0" err="1" smtClean="0">
                <a:ea typeface="ＭＳ Ｐゴシック" charset="-128"/>
                <a:cs typeface="ＭＳ Ｐゴシック" charset="-128"/>
              </a:rPr>
              <a:t>solenoidal</a:t>
            </a:r>
            <a:r>
              <a:rPr lang="en-US" baseline="0" dirty="0" smtClean="0">
                <a:ea typeface="ＭＳ Ｐゴシック" charset="-128"/>
                <a:cs typeface="ＭＳ Ｐゴシック" charset="-128"/>
              </a:rPr>
              <a:t> current). Curl(M)=0 inside, so there is no bulk volume current density in there. I drew the “end on” picture, with a bunch of atoms all lined up, to make the argument that there’s no current in the middle, but there IS an unbalanced surface current running around the outside. Talked about/reminded that surface currents are real, that electrons aren’t running “all the way around” but nevertheless the current is physical and causes B fields inside…</a:t>
            </a:r>
            <a:endParaRPr lang="en-US" dirty="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In 3310</a:t>
            </a:r>
            <a:r>
              <a:rPr lang="en-US" baseline="0" dirty="0" smtClean="0">
                <a:ea typeface="ＭＳ Ｐゴシック" charset="-128"/>
                <a:cs typeface="ＭＳ Ｐゴシック" charset="-128"/>
              </a:rPr>
              <a:t> it was ~88% correct</a:t>
            </a:r>
            <a:endParaRPr lang="en-US" dirty="0" smtClean="0">
              <a:ea typeface="ＭＳ Ｐゴシック" charset="-128"/>
              <a:cs typeface="ＭＳ Ｐゴシック" charset="-128"/>
            </a:endParaRPr>
          </a:p>
          <a:p>
            <a:r>
              <a:rPr lang="en-US" dirty="0" smtClean="0">
                <a:ea typeface="ヒラギノ角ゴ Pro W3" charset="-128"/>
                <a:cs typeface="ヒラギノ角ゴ Pro W3" charset="-128"/>
              </a:rPr>
              <a:t>WRITTEN </a:t>
            </a:r>
            <a:r>
              <a:rPr lang="en-US" dirty="0">
                <a:ea typeface="ヒラギノ角ゴ Pro W3" charset="-128"/>
                <a:cs typeface="ヒラギノ角ゴ Pro W3" charset="-128"/>
              </a:rPr>
              <a:t>BY: Steven Pollock (CU-Boulder)</a:t>
            </a:r>
            <a:endParaRPr lang="en-US" dirty="0">
              <a:ea typeface="ＭＳ Ｐゴシック" charset="-128"/>
              <a:cs typeface="ＭＳ Ｐゴシック" charset="-128"/>
            </a:endParaRPr>
          </a:p>
          <a:p>
            <a:pPr eaLnBrk="1" hangingPunct="1"/>
            <a:endParaRPr lang="en-US" b="1" dirty="0">
              <a:ea typeface="ＭＳ Ｐゴシック" charset="-128"/>
              <a:cs typeface="ＭＳ Ｐゴシック" charset="-128"/>
            </a:endParaRPr>
          </a:p>
          <a:p>
            <a:endParaRPr lang="en-US" dirty="0">
              <a:ea typeface="ＭＳ Ｐゴシック" charset="-128"/>
              <a:cs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solidFill>
            <a:srgbClr val="FFFFFF"/>
          </a:solidFill>
          <a:ln/>
        </p:spPr>
      </p:sp>
      <p:sp>
        <p:nvSpPr>
          <p:cNvPr id="79875" name="Notes Placeholder 2"/>
          <p:cNvSpPr>
            <a:spLocks noGrp="1"/>
          </p:cNvSpPr>
          <p:nvPr>
            <p:ph type="body" idx="1"/>
          </p:nvPr>
        </p:nvSpPr>
        <p:spPr>
          <a:solidFill>
            <a:srgbClr val="FFFFFF"/>
          </a:solidFill>
          <a:ln>
            <a:solidFill>
              <a:srgbClr val="000000"/>
            </a:solid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MATH/PHYSICS</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Correct Answer: C</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ea typeface="ＭＳ Ｐゴシック" charset="-128"/>
                <a:cs typeface="ＭＳ Ｐゴシック" charset="-128"/>
              </a:rPr>
              <a:t>Phys</a:t>
            </a:r>
            <a:r>
              <a:rPr lang="en-US" dirty="0" smtClean="0">
                <a:ea typeface="ＭＳ Ｐゴシック" charset="-128"/>
                <a:cs typeface="ＭＳ Ｐゴシック" charset="-128"/>
              </a:rPr>
              <a:t> 3320, Fa11 (SJP)</a:t>
            </a:r>
            <a:r>
              <a:rPr lang="en-US" baseline="0" dirty="0" smtClean="0">
                <a:ea typeface="ＭＳ Ｐゴシック" charset="-128"/>
                <a:cs typeface="ＭＳ Ｐゴシック" charset="-128"/>
              </a:rPr>
              <a:t> Lecture #17</a:t>
            </a:r>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8,0, [[58]],</a:t>
            </a:r>
            <a:r>
              <a:rPr lang="en-US" baseline="0" dirty="0" smtClean="0">
                <a:ea typeface="ヒラギノ角ゴ Pro W3" charset="-128"/>
                <a:cs typeface="ヒラギノ角ゴ Pro W3" charset="-128"/>
              </a:rPr>
              <a:t> 29, 4</a:t>
            </a:r>
          </a:p>
          <a:p>
            <a:r>
              <a:rPr lang="en-US" dirty="0" smtClean="0"/>
              <a:t>_______________________________</a:t>
            </a:r>
          </a:p>
          <a:p>
            <a:r>
              <a:rPr lang="en-US" b="0" dirty="0" smtClean="0"/>
              <a:t>Many of the issues that came up while</a:t>
            </a:r>
            <a:r>
              <a:rPr lang="en-US" b="0" baseline="0" dirty="0" smtClean="0"/>
              <a:t> students were discussing</a:t>
            </a:r>
            <a:r>
              <a:rPr lang="en-US" b="0" dirty="0" smtClean="0"/>
              <a:t> this</a:t>
            </a:r>
            <a:r>
              <a:rPr lang="en-US" b="0" baseline="0" dirty="0" smtClean="0"/>
              <a:t> in FA11 are addressed in the “Boundary Conditions” tutorial (#07)</a:t>
            </a:r>
            <a:endParaRPr lang="en-US" b="0" dirty="0" smtClean="0"/>
          </a:p>
          <a:p>
            <a:endParaRPr lang="en-US" b="1" dirty="0" smtClean="0"/>
          </a:p>
          <a:p>
            <a:r>
              <a:rPr lang="en-US" b="1" dirty="0" smtClean="0"/>
              <a:t>Fall</a:t>
            </a:r>
            <a:r>
              <a:rPr lang="en-US" b="1" baseline="0" dirty="0" smtClean="0"/>
              <a:t> 2011 Comments</a:t>
            </a:r>
            <a:endParaRPr lang="en-US" b="1" dirty="0" smtClean="0"/>
          </a:p>
          <a:p>
            <a:pPr eaLnBrk="1" hangingPunct="1"/>
            <a:r>
              <a:rPr lang="en-US" baseline="0" dirty="0" smtClean="0">
                <a:ea typeface="ヒラギノ角ゴ Pro W3" charset="-128"/>
                <a:cs typeface="ヒラギノ角ゴ Pro W3" charset="-128"/>
              </a:rPr>
              <a:t>I gave this AFTER I had gone through a parallel blackboard example that started from Gauss’ law, used Divergence theorem, to find the formula for </a:t>
            </a:r>
            <a:r>
              <a:rPr lang="en-US" baseline="0" dirty="0" err="1" smtClean="0">
                <a:ea typeface="ヒラギノ角ゴ Pro W3" charset="-128"/>
                <a:cs typeface="ヒラギノ角ゴ Pro W3" charset="-128"/>
              </a:rPr>
              <a:t>Eperp</a:t>
            </a:r>
            <a:r>
              <a:rPr lang="en-US" baseline="0" dirty="0" smtClean="0">
                <a:ea typeface="ヒラギノ角ゴ Pro W3" charset="-128"/>
                <a:cs typeface="ヒラギノ角ゴ Pro W3" charset="-128"/>
              </a:rPr>
              <a:t> (that </a:t>
            </a:r>
            <a:r>
              <a:rPr lang="en-US" baseline="0" dirty="0" err="1" smtClean="0">
                <a:ea typeface="ヒラギノ角ゴ Pro W3" charset="-128"/>
                <a:cs typeface="ヒラギノ角ゴ Pro W3" charset="-128"/>
              </a:rPr>
              <a:t>Eperp</a:t>
            </a:r>
            <a:r>
              <a:rPr lang="en-US" baseline="0" dirty="0" smtClean="0">
                <a:ea typeface="ヒラギノ角ゴ Pro W3" charset="-128"/>
                <a:cs typeface="ヒラギノ角ゴ Pro W3" charset="-128"/>
              </a:rPr>
              <a:t> “jumps” if and only if you have a nonzero surface charge.)  Discussed issues of the “shape” of the surface we’re using, and the limit where some side is vanishing fast.  </a:t>
            </a:r>
          </a:p>
          <a:p>
            <a:pPr eaLnBrk="1" hangingPunct="1"/>
            <a:endParaRPr lang="en-US" baseline="0" dirty="0" smtClean="0">
              <a:ea typeface="ヒラギノ角ゴ Pro W3" charset="-128"/>
              <a:cs typeface="ヒラギノ角ゴ Pro W3" charset="-128"/>
            </a:endParaRPr>
          </a:p>
          <a:p>
            <a:pPr eaLnBrk="1" hangingPunct="1"/>
            <a:r>
              <a:rPr lang="en-US" baseline="0" dirty="0" smtClean="0">
                <a:ea typeface="ヒラギノ角ゴ Pro W3" charset="-128"/>
                <a:cs typeface="ヒラギノ角ゴ Pro W3" charset="-128"/>
              </a:rPr>
              <a:t>Everyone seems to realize that (I) follows (good!) A little confusion about whether this equation tells us about </a:t>
            </a:r>
            <a:r>
              <a:rPr lang="en-US" baseline="0" dirty="0" err="1" smtClean="0">
                <a:ea typeface="ヒラギノ角ゴ Pro W3" charset="-128"/>
                <a:cs typeface="ヒラギノ角ゴ Pro W3" charset="-128"/>
              </a:rPr>
              <a:t>Eparallel</a:t>
            </a:r>
            <a:r>
              <a:rPr lang="en-US" baseline="0" dirty="0" smtClean="0">
                <a:ea typeface="ヒラギノ角ゴ Pro W3" charset="-128"/>
                <a:cs typeface="ヒラギノ角ゴ Pro W3" charset="-128"/>
              </a:rPr>
              <a:t> or </a:t>
            </a:r>
            <a:r>
              <a:rPr lang="en-US" baseline="0" dirty="0" err="1" smtClean="0">
                <a:ea typeface="ヒラギノ角ゴ Pro W3" charset="-128"/>
                <a:cs typeface="ヒラギノ角ゴ Pro W3" charset="-128"/>
              </a:rPr>
              <a:t>Eperp</a:t>
            </a:r>
            <a:r>
              <a:rPr lang="en-US" baseline="0" dirty="0" smtClean="0">
                <a:ea typeface="ヒラギノ角ゴ Pro W3" charset="-128"/>
                <a:cs typeface="ヒラギノ角ゴ Pro W3" charset="-128"/>
              </a:rPr>
              <a:t>, (i.e. they’re not coming up with Stokes’ theorem and the appropriate line integral to draw)  but also a lot of students were confused (though it’s not showing up in the clicker distribution) about WHY the dB/</a:t>
            </a:r>
            <a:r>
              <a:rPr lang="en-US" baseline="0" dirty="0" err="1" smtClean="0">
                <a:ea typeface="ヒラギノ角ゴ Pro W3" charset="-128"/>
                <a:cs typeface="ヒラギノ角ゴ Pro W3" charset="-128"/>
              </a:rPr>
              <a:t>dt</a:t>
            </a:r>
            <a:r>
              <a:rPr lang="en-US" baseline="0" dirty="0" smtClean="0">
                <a:ea typeface="ヒラギノ角ゴ Pro W3" charset="-128"/>
                <a:cs typeface="ヒラギノ角ゴ Pro W3" charset="-128"/>
              </a:rPr>
              <a:t> aspect is not mucking up this boundary condition. [Note: This issue is addressed explicitly in the “Boundary Conditions” tutorial (#07)]</a:t>
            </a:r>
          </a:p>
          <a:p>
            <a:pPr eaLnBrk="1" hangingPunct="1"/>
            <a:endParaRPr lang="en-US" baseline="0" dirty="0" smtClean="0">
              <a:ea typeface="ヒラギノ角ゴ Pro W3" charset="-128"/>
              <a:cs typeface="ヒラギノ角ゴ Pro W3" charset="-128"/>
            </a:endParaRPr>
          </a:p>
          <a:p>
            <a:pPr eaLnBrk="1" hangingPunct="1"/>
            <a:r>
              <a:rPr lang="en-US" baseline="0" dirty="0" smtClean="0">
                <a:ea typeface="ヒラギノ角ゴ Pro W3" charset="-128"/>
                <a:cs typeface="ヒラギノ角ゴ Pro W3" charset="-128"/>
              </a:rPr>
              <a:t>Spent some class time talking about how ( for my divergence case involving an integral of rho on the right side), the volume integral gives ZERO for charge enclosed in  my “tiny box”, unless rho is itself infinite. And that infinite rho CAN effectively happen if you have a sigma (surface charge), it’s a delta function, like squeezing finite charge into an infinitely flat “box”. In THIS problem, however, our dB/</a:t>
            </a:r>
            <a:r>
              <a:rPr lang="en-US" baseline="0" dirty="0" err="1" smtClean="0">
                <a:ea typeface="ヒラギノ角ゴ Pro W3" charset="-128"/>
                <a:cs typeface="ヒラギノ角ゴ Pro W3" charset="-128"/>
              </a:rPr>
              <a:t>dt</a:t>
            </a:r>
            <a:r>
              <a:rPr lang="en-US" baseline="0" dirty="0" smtClean="0">
                <a:ea typeface="ヒラギノ角ゴ Pro W3" charset="-128"/>
                <a:cs typeface="ヒラギノ角ゴ Pro W3" charset="-128"/>
              </a:rPr>
              <a:t> is presumably NOT going to blow up in any way, there’s no infinitely thin B field in any physics problem, so now the “flux” of the B field through our little Faraday loop is VANISHING, giving us the zero on the right hand side. So, whether or not you have a dB/</a:t>
            </a:r>
            <a:r>
              <a:rPr lang="en-US" baseline="0" dirty="0" err="1" smtClean="0">
                <a:ea typeface="ヒラギノ角ゴ Pro W3" charset="-128"/>
                <a:cs typeface="ヒラギノ角ゴ Pro W3" charset="-128"/>
              </a:rPr>
              <a:t>dt</a:t>
            </a:r>
            <a:r>
              <a:rPr lang="en-US" baseline="0" dirty="0" smtClean="0">
                <a:ea typeface="ヒラギノ角ゴ Pro W3" charset="-128"/>
                <a:cs typeface="ヒラギノ角ゴ Pro W3" charset="-128"/>
              </a:rPr>
              <a:t> on the right side, we STILL get that E(parallel) is continuous.  </a:t>
            </a:r>
          </a:p>
          <a:p>
            <a:pPr eaLnBrk="1" hangingPunct="1"/>
            <a:r>
              <a:rPr lang="en-US" baseline="0" dirty="0" smtClean="0">
                <a:ea typeface="ヒラギノ角ゴ Pro W3" charset="-128"/>
                <a:cs typeface="ヒラギノ角ゴ Pro W3" charset="-128"/>
              </a:rPr>
              <a:t> </a:t>
            </a:r>
          </a:p>
          <a:p>
            <a:pPr eaLnBrk="1" hangingPunct="1"/>
            <a:r>
              <a:rPr lang="en-US" baseline="0" dirty="0" smtClean="0">
                <a:ea typeface="ヒラギノ角ゴ Pro W3" charset="-128"/>
                <a:cs typeface="ヒラギノ角ゴ Pro W3" charset="-128"/>
              </a:rPr>
              <a:t>Notes</a:t>
            </a:r>
          </a:p>
          <a:p>
            <a:pPr eaLnBrk="1" hangingPunct="1"/>
            <a:r>
              <a:rPr lang="en-US" b="1" baseline="0" dirty="0" smtClean="0">
                <a:ea typeface="ヒラギノ角ゴ Pro W3" charset="-128"/>
                <a:cs typeface="ヒラギノ角ゴ Pro W3" charset="-128"/>
              </a:rPr>
              <a:t>Baily</a:t>
            </a:r>
            <a:r>
              <a:rPr lang="en-US" baseline="0" dirty="0" smtClean="0">
                <a:ea typeface="ヒラギノ角ゴ Pro W3" charset="-128"/>
                <a:cs typeface="ヒラギノ角ゴ Pro W3" charset="-128"/>
              </a:rPr>
              <a:t>: </a:t>
            </a:r>
            <a:r>
              <a:rPr lang="en-US" sz="1200" kern="1200" dirty="0" smtClean="0">
                <a:solidFill>
                  <a:schemeClr val="tx1"/>
                </a:solidFill>
                <a:latin typeface="+mn-lt"/>
                <a:ea typeface="ＭＳ Ｐゴシック" pitchFamily="-106" charset="-128"/>
                <a:cs typeface="ＭＳ Ｐゴシック" pitchFamily="-106" charset="-128"/>
              </a:rPr>
              <a:t>Steve closed the discussion down because people seemed stuck, suggested that people guess if they don’t know, so not clear what proportion of that result is guessing, versus what they were actually thinking.</a:t>
            </a:r>
            <a:endParaRPr lang="en-US" dirty="0" smtClean="0">
              <a:ea typeface="ヒラギノ角ゴ Pro W3" charset="-128"/>
              <a:cs typeface="ヒラギノ角ゴ Pro W3" charset="-128"/>
            </a:endParaRPr>
          </a:p>
          <a:p>
            <a:pPr eaLnBrk="1" hangingPunct="1"/>
            <a:endParaRPr lang="en-US" dirty="0" smtClean="0">
              <a:ea typeface="ヒラギノ角ゴ Pro W3" charset="-128"/>
              <a:cs typeface="ヒラギノ角ゴ Pro W3" charset="-128"/>
            </a:endParaRPr>
          </a:p>
          <a:p>
            <a:pPr eaLnBrk="1" hangingPunct="1"/>
            <a:r>
              <a:rPr lang="en-US" b="1" dirty="0" smtClean="0">
                <a:ea typeface="ヒラギノ角ゴ Pro W3" charset="-128"/>
                <a:cs typeface="ヒラギノ角ゴ Pro W3" charset="-128"/>
              </a:rPr>
              <a:t>Ragole</a:t>
            </a:r>
            <a:r>
              <a:rPr lang="en-US" dirty="0" smtClean="0">
                <a:ea typeface="ヒラギノ角ゴ Pro W3" charset="-128"/>
                <a:cs typeface="ヒラギノ角ゴ Pro W3" charset="-128"/>
              </a:rPr>
              <a:t>: T</a:t>
            </a:r>
            <a:r>
              <a:rPr lang="en-US" sz="1200" kern="1200" dirty="0" smtClean="0">
                <a:solidFill>
                  <a:schemeClr val="tx1"/>
                </a:solidFill>
                <a:latin typeface="+mn-lt"/>
                <a:ea typeface="ＭＳ Ｐゴシック" pitchFamily="-106" charset="-128"/>
                <a:cs typeface="ＭＳ Ｐゴシック" pitchFamily="-106" charset="-128"/>
              </a:rPr>
              <a:t>he student nearest me drew the correct </a:t>
            </a:r>
            <a:r>
              <a:rPr lang="en-US" sz="1200" kern="1200" dirty="0" err="1" smtClean="0">
                <a:solidFill>
                  <a:schemeClr val="tx1"/>
                </a:solidFill>
                <a:latin typeface="+mn-lt"/>
                <a:ea typeface="ＭＳ Ｐゴシック" pitchFamily="-106" charset="-128"/>
                <a:cs typeface="ＭＳ Ｐゴシック" pitchFamily="-106" charset="-128"/>
              </a:rPr>
              <a:t>amperian</a:t>
            </a:r>
            <a:r>
              <a:rPr lang="en-US" sz="1200" kern="1200" dirty="0" smtClean="0">
                <a:solidFill>
                  <a:schemeClr val="tx1"/>
                </a:solidFill>
                <a:latin typeface="+mn-lt"/>
                <a:ea typeface="ＭＳ Ｐゴシック" pitchFamily="-106" charset="-128"/>
                <a:cs typeface="ＭＳ Ｐゴシック" pitchFamily="-106" charset="-128"/>
              </a:rPr>
              <a:t> loop, made the arguments that da-&gt;0 so the right hand side is zero, but the parallel components of E are still around; he concluded that </a:t>
            </a:r>
            <a:r>
              <a:rPr lang="en-US" sz="1200" kern="1200" dirty="0" err="1" smtClean="0">
                <a:solidFill>
                  <a:schemeClr val="tx1"/>
                </a:solidFill>
                <a:latin typeface="+mn-lt"/>
                <a:ea typeface="ＭＳ Ｐゴシック" pitchFamily="-106" charset="-128"/>
                <a:cs typeface="ＭＳ Ｐゴシック" pitchFamily="-106" charset="-128"/>
              </a:rPr>
              <a:t>Eparallel</a:t>
            </a:r>
            <a:r>
              <a:rPr lang="en-US" sz="1200" kern="1200" dirty="0" smtClean="0">
                <a:solidFill>
                  <a:schemeClr val="tx1"/>
                </a:solidFill>
                <a:latin typeface="+mn-lt"/>
                <a:ea typeface="ＭＳ Ｐゴシック" pitchFamily="-106" charset="-128"/>
                <a:cs typeface="ＭＳ Ｐゴシック" pitchFamily="-106" charset="-128"/>
              </a:rPr>
              <a:t> was continuous.  I asked about the contributions from the side and he used the argument previously used that the sides vanish fasters than the top and bottom</a:t>
            </a:r>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b="1" dirty="0" smtClean="0">
                <a:ea typeface="ヒラギノ角ゴ Pro W3" charset="-128"/>
                <a:cs typeface="ヒラギノ角ゴ Pro W3" charset="-128"/>
              </a:rPr>
              <a:t>INSTRUCTOR </a:t>
            </a:r>
            <a:r>
              <a:rPr lang="en-US" b="1" dirty="0">
                <a:ea typeface="ヒラギノ角ゴ Pro W3" charset="-128"/>
                <a:cs typeface="ヒラギノ角ゴ Pro W3" charset="-128"/>
              </a:rPr>
              <a:t>NOTES: </a:t>
            </a:r>
            <a:r>
              <a:rPr lang="en-US" dirty="0" smtClean="0">
                <a:ea typeface="ヒラギノ角ゴ Pro W3" charset="-128"/>
                <a:cs typeface="ヒラギノ角ゴ Pro W3" charset="-128"/>
              </a:rPr>
              <a:t>Adapted from a related question by </a:t>
            </a:r>
            <a:r>
              <a:rPr lang="en-US" dirty="0" err="1">
                <a:latin typeface="Helvetica" charset="0"/>
                <a:ea typeface="ヒラギノ角ゴ Pro W3" charset="-128"/>
                <a:cs typeface="ヒラギノ角ゴ Pro W3" charset="-128"/>
              </a:rPr>
              <a:t>Chandralekha</a:t>
            </a:r>
            <a:r>
              <a:rPr lang="en-US" dirty="0">
                <a:latin typeface="Helvetica" charset="0"/>
                <a:ea typeface="ヒラギノ角ゴ Pro W3" charset="-128"/>
                <a:cs typeface="ヒラギノ角ゴ Pro W3" charset="-128"/>
              </a:rPr>
              <a:t> Singh. </a:t>
            </a:r>
            <a:r>
              <a:rPr lang="en-US" dirty="0">
                <a:solidFill>
                  <a:srgbClr val="2350AB"/>
                </a:solidFill>
                <a:latin typeface="Helvetica" charset="0"/>
                <a:ea typeface="ヒラギノ角ゴ Pro W3" charset="-128"/>
                <a:cs typeface="ヒラギノ角ゴ Pro W3" charset="-128"/>
              </a:rPr>
              <a:t>Improving students' understanding of magnetism, C. Singh</a:t>
            </a:r>
            <a:r>
              <a:rPr lang="en-US" dirty="0" smtClean="0">
                <a:solidFill>
                  <a:srgbClr val="2350AB"/>
                </a:solidFill>
                <a:latin typeface="Helvetica" charset="0"/>
                <a:ea typeface="ヒラギノ角ゴ Pro W3" charset="-128"/>
                <a:cs typeface="ヒラギノ角ゴ Pro W3" charset="-128"/>
              </a:rPr>
              <a:t>, Proceedings </a:t>
            </a:r>
            <a:r>
              <a:rPr lang="en-US" dirty="0">
                <a:solidFill>
                  <a:srgbClr val="2350AB"/>
                </a:solidFill>
                <a:latin typeface="Helvetica" charset="0"/>
                <a:ea typeface="ヒラギノ角ゴ Pro W3" charset="-128"/>
                <a:cs typeface="ヒラギノ角ゴ Pro W3" charset="-128"/>
              </a:rPr>
              <a:t>of the Annual Conference of the American Society </a:t>
            </a:r>
            <a:r>
              <a:rPr lang="en-US" dirty="0" smtClean="0">
                <a:solidFill>
                  <a:srgbClr val="2350AB"/>
                </a:solidFill>
                <a:latin typeface="Helvetica" charset="0"/>
                <a:ea typeface="ヒラギノ角ゴ Pro W3" charset="-128"/>
                <a:cs typeface="ヒラギノ角ゴ Pro W3" charset="-128"/>
              </a:rPr>
              <a:t>for Engineering </a:t>
            </a:r>
            <a:r>
              <a:rPr lang="en-US" dirty="0">
                <a:solidFill>
                  <a:srgbClr val="2350AB"/>
                </a:solidFill>
                <a:latin typeface="Helvetica" charset="0"/>
                <a:ea typeface="ヒラギノ角ゴ Pro W3" charset="-128"/>
                <a:cs typeface="ヒラギノ角ゴ Pro W3" charset="-128"/>
              </a:rPr>
              <a:t>Education (ASEE), AC 2008-90, 1-16, (2008):  </a:t>
            </a:r>
            <a:r>
              <a:rPr lang="en-US" u="sng" dirty="0">
                <a:solidFill>
                  <a:srgbClr val="2350AB"/>
                </a:solidFill>
                <a:latin typeface="Helvetica" charset="0"/>
                <a:ea typeface="ヒラギノ角ゴ Pro W3" charset="-128"/>
                <a:cs typeface="ヒラギノ角ゴ Pro W3" charset="-128"/>
                <a:hlinkClick r:id="rId3"/>
              </a:rPr>
              <a:t>http://www.asee.org/conferences/v2Search.cfm</a:t>
            </a:r>
            <a:endParaRPr lang="en-US" dirty="0">
              <a:ea typeface="ヒラギノ角ゴ Pro W3" charset="-128"/>
              <a:cs typeface="ヒラギノ角ゴ Pro W3" charset="-128"/>
            </a:endParaRPr>
          </a:p>
          <a:p>
            <a:pPr eaLnBrk="1" hangingPunct="1"/>
            <a:endParaRPr lang="en-US" dirty="0">
              <a:ea typeface="ヒラギノ角ゴ Pro W3" charset="-128"/>
              <a:cs typeface="ヒラギノ角ゴ Pro W3" charset="-128"/>
            </a:endParaRPr>
          </a:p>
        </p:txBody>
      </p:sp>
      <p:sp>
        <p:nvSpPr>
          <p:cNvPr id="798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1276822-75F1-3648-9675-8D6611EF1882}" type="slidenum">
              <a:rPr lang="en-US" sz="1200" b="0"/>
              <a:pPr algn="r"/>
              <a:t>77</a:t>
            </a:fld>
            <a:endParaRPr lang="en-US" sz="1200" b="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solidFill>
            <a:srgbClr val="FFFFFF"/>
          </a:solidFill>
          <a:ln/>
        </p:spPr>
      </p:sp>
      <p:sp>
        <p:nvSpPr>
          <p:cNvPr id="79875" name="Notes Placeholder 2"/>
          <p:cNvSpPr>
            <a:spLocks noGrp="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128"/>
                <a:cs typeface="ヒラギノ角ゴ Pro W3" charset="-128"/>
              </a:rPr>
              <a:t>Class: MATH/PHYSICS</a:t>
            </a:r>
          </a:p>
          <a:p>
            <a:pPr eaLnBrk="1" hangingPunct="1"/>
            <a:r>
              <a:rPr lang="en-US" dirty="0" smtClean="0">
                <a:ea typeface="ヒラギノ角ゴ Pro W3" charset="-128"/>
                <a:cs typeface="ヒラギノ角ゴ Pro W3" charset="-128"/>
              </a:rPr>
              <a:t>Correct</a:t>
            </a:r>
            <a:r>
              <a:rPr lang="en-US" baseline="0" dirty="0" smtClean="0">
                <a:ea typeface="ヒラギノ角ゴ Pro W3" charset="-128"/>
                <a:cs typeface="ヒラギノ角ゴ Pro W3" charset="-128"/>
              </a:rPr>
              <a:t> Answer: D</a:t>
            </a:r>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This is also explicitly</a:t>
            </a:r>
            <a:r>
              <a:rPr lang="en-US" b="0" baseline="0" dirty="0" smtClean="0"/>
              <a:t> addressed in the “Boundary Conditions” tutorial (#07)</a:t>
            </a:r>
            <a:endParaRPr lang="en-US" dirty="0" smtClean="0">
              <a:ea typeface="ヒラギノ角ゴ Pro W3" charset="-128"/>
              <a:cs typeface="ヒラギノ角ゴ Pro W3" charset="-128"/>
            </a:endParaRPr>
          </a:p>
          <a:p>
            <a:pPr eaLnBrk="1" hangingPunct="1"/>
            <a:endParaRPr lang="en-US" dirty="0" smtClean="0">
              <a:ea typeface="ヒラギノ角ゴ Pro W3" charset="-128"/>
              <a:cs typeface="ヒラギノ角ゴ Pro W3" charset="-128"/>
            </a:endParaRPr>
          </a:p>
          <a:p>
            <a:pPr eaLnBrk="1" hangingPunct="1"/>
            <a:r>
              <a:rPr lang="en-US" dirty="0" smtClean="0">
                <a:ea typeface="ヒラギノ角ゴ Pro W3" charset="-128"/>
                <a:cs typeface="ヒラギノ角ゴ Pro W3" charset="-128"/>
              </a:rPr>
              <a:t>Fall 2011: Didn’t use, this was Singh’s question</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ヒラギノ角ゴ Pro W3" charset="-128"/>
                <a:cs typeface="ヒラギノ角ゴ Pro W3" charset="-128"/>
              </a:rPr>
              <a:t>USED </a:t>
            </a:r>
            <a:r>
              <a:rPr lang="en-US" dirty="0">
                <a:ea typeface="ヒラギノ角ゴ Pro W3" charset="-128"/>
                <a:cs typeface="ヒラギノ角ゴ Pro W3" charset="-128"/>
              </a:rPr>
              <a:t>IN:  Spring 2008 (Pollock)</a:t>
            </a:r>
          </a:p>
          <a:p>
            <a:pPr eaLnBrk="1" hangingPunct="1"/>
            <a:r>
              <a:rPr lang="en-US" dirty="0">
                <a:ea typeface="ヒラギノ角ゴ Pro W3" charset="-128"/>
                <a:cs typeface="ヒラギノ角ゴ Pro W3" charset="-128"/>
              </a:rPr>
              <a:t>LECTURE NUMBER: 36</a:t>
            </a:r>
          </a:p>
          <a:p>
            <a:pPr eaLnBrk="1" hangingPunct="1"/>
            <a:r>
              <a:rPr lang="en-US" dirty="0">
                <a:ea typeface="ヒラギノ角ゴ Pro W3" charset="-128"/>
                <a:cs typeface="ヒラギノ角ゴ Pro W3" charset="-128"/>
              </a:rPr>
              <a:t>STUDENT RESPONSES:  11% 6% 39%  </a:t>
            </a:r>
            <a:r>
              <a:rPr lang="en-US" b="1" dirty="0">
                <a:ea typeface="ヒラギノ角ゴ Pro W3" charset="-128"/>
                <a:cs typeface="ヒラギノ角ゴ Pro W3" charset="-128"/>
              </a:rPr>
              <a:t>[[28%]] </a:t>
            </a:r>
            <a:r>
              <a:rPr lang="en-US" dirty="0">
                <a:ea typeface="ヒラギノ角ゴ Pro W3" charset="-128"/>
                <a:cs typeface="ヒラギノ角ゴ Pro W3" charset="-128"/>
              </a:rPr>
              <a:t>17%</a:t>
            </a:r>
          </a:p>
          <a:p>
            <a:pPr eaLnBrk="1" hangingPunct="1"/>
            <a:r>
              <a:rPr lang="en-US" b="1" dirty="0">
                <a:ea typeface="ヒラギノ角ゴ Pro W3" charset="-128"/>
                <a:cs typeface="ヒラギノ角ゴ Pro W3" charset="-128"/>
              </a:rPr>
              <a:t>INSTRUCTOR NOTES: </a:t>
            </a:r>
            <a:r>
              <a:rPr lang="en-US" dirty="0">
                <a:ea typeface="ヒラギノ角ゴ Pro W3" charset="-128"/>
                <a:cs typeface="ヒラギノ角ゴ Pro W3" charset="-128"/>
              </a:rPr>
              <a:t>Start of class with this. I did it silently first, and they were all over the map. (Correct answer D had 28%). Then I let them talk to their neighbors, D moved to 50% (and C and E were equally represented). I'm vote for I and also III, which gives D. -SJP</a:t>
            </a:r>
            <a:endParaRPr lang="en-US" b="1" dirty="0">
              <a:ea typeface="ヒラギノ角ゴ Pro W3" charset="-128"/>
              <a:cs typeface="ヒラギノ角ゴ Pro W3" charset="-128"/>
            </a:endParaRPr>
          </a:p>
          <a:p>
            <a:pPr eaLnBrk="1" hangingPunct="1"/>
            <a:r>
              <a:rPr lang="en-US" dirty="0">
                <a:ea typeface="ヒラギノ角ゴ Pro W3" charset="-128"/>
                <a:cs typeface="ヒラギノ角ゴ Pro W3" charset="-128"/>
              </a:rPr>
              <a:t>WRITTEN BY: </a:t>
            </a:r>
            <a:r>
              <a:rPr lang="en-US" dirty="0" err="1">
                <a:latin typeface="Helvetica" charset="0"/>
                <a:ea typeface="ヒラギノ角ゴ Pro W3" charset="-128"/>
                <a:cs typeface="ヒラギノ角ゴ Pro W3" charset="-128"/>
              </a:rPr>
              <a:t>Chandralekha</a:t>
            </a:r>
            <a:r>
              <a:rPr lang="en-US" dirty="0">
                <a:latin typeface="Helvetica" charset="0"/>
                <a:ea typeface="ヒラギノ角ゴ Pro W3" charset="-128"/>
                <a:cs typeface="ヒラギノ角ゴ Pro W3" charset="-128"/>
              </a:rPr>
              <a:t> Singh. </a:t>
            </a:r>
            <a:r>
              <a:rPr lang="en-US" dirty="0">
                <a:solidFill>
                  <a:srgbClr val="2350AB"/>
                </a:solidFill>
                <a:latin typeface="Helvetica" charset="0"/>
                <a:ea typeface="ヒラギノ角ゴ Pro W3" charset="-128"/>
                <a:cs typeface="ヒラギノ角ゴ Pro W3" charset="-128"/>
              </a:rPr>
              <a:t>Improving students' understanding of magnetism, C. Singh</a:t>
            </a:r>
            <a:r>
              <a:rPr lang="en-US" dirty="0" smtClean="0">
                <a:solidFill>
                  <a:srgbClr val="2350AB"/>
                </a:solidFill>
                <a:latin typeface="Helvetica" charset="0"/>
                <a:ea typeface="ヒラギノ角ゴ Pro W3" charset="-128"/>
                <a:cs typeface="ヒラギノ角ゴ Pro W3" charset="-128"/>
              </a:rPr>
              <a:t>, Proceedings </a:t>
            </a:r>
            <a:r>
              <a:rPr lang="en-US" dirty="0">
                <a:solidFill>
                  <a:srgbClr val="2350AB"/>
                </a:solidFill>
                <a:latin typeface="Helvetica" charset="0"/>
                <a:ea typeface="ヒラギノ角ゴ Pro W3" charset="-128"/>
                <a:cs typeface="ヒラギノ角ゴ Pro W3" charset="-128"/>
              </a:rPr>
              <a:t>of the Annual Conference of the American Society </a:t>
            </a:r>
            <a:r>
              <a:rPr lang="en-US" dirty="0" smtClean="0">
                <a:solidFill>
                  <a:srgbClr val="2350AB"/>
                </a:solidFill>
                <a:latin typeface="Helvetica" charset="0"/>
                <a:ea typeface="ヒラギノ角ゴ Pro W3" charset="-128"/>
                <a:cs typeface="ヒラギノ角ゴ Pro W3" charset="-128"/>
              </a:rPr>
              <a:t>for Engineering </a:t>
            </a:r>
            <a:r>
              <a:rPr lang="en-US" dirty="0">
                <a:solidFill>
                  <a:srgbClr val="2350AB"/>
                </a:solidFill>
                <a:latin typeface="Helvetica" charset="0"/>
                <a:ea typeface="ヒラギノ角ゴ Pro W3" charset="-128"/>
                <a:cs typeface="ヒラギノ角ゴ Pro W3" charset="-128"/>
              </a:rPr>
              <a:t>Education (ASEE), AC 2008-90, 1-16, (2008):  </a:t>
            </a:r>
            <a:r>
              <a:rPr lang="en-US" u="sng" dirty="0">
                <a:solidFill>
                  <a:srgbClr val="2350AB"/>
                </a:solidFill>
                <a:latin typeface="Helvetica" charset="0"/>
                <a:ea typeface="ヒラギノ角ゴ Pro W3" charset="-128"/>
                <a:cs typeface="ヒラギノ角ゴ Pro W3" charset="-128"/>
                <a:hlinkClick r:id="rId3"/>
              </a:rPr>
              <a:t>http://www.asee.org/conferences/v2Search.cfm</a:t>
            </a:r>
            <a:endParaRPr lang="en-US" dirty="0">
              <a:ea typeface="ヒラギノ角ゴ Pro W3" charset="-128"/>
              <a:cs typeface="ヒラギノ角ゴ Pro W3" charset="-128"/>
            </a:endParaRPr>
          </a:p>
          <a:p>
            <a:pPr eaLnBrk="1" hangingPunct="1"/>
            <a:endParaRPr lang="en-US" dirty="0">
              <a:ea typeface="ヒラギノ角ゴ Pro W3" charset="-128"/>
              <a:cs typeface="ヒラギノ角ゴ Pro W3" charset="-128"/>
            </a:endParaRPr>
          </a:p>
        </p:txBody>
      </p:sp>
      <p:sp>
        <p:nvSpPr>
          <p:cNvPr id="798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1276822-75F1-3648-9675-8D6611EF1882}" type="slidenum">
              <a:rPr lang="en-US" sz="1200" b="0"/>
              <a:pPr algn="r"/>
              <a:t>78</a:t>
            </a:fld>
            <a:endParaRPr 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dirty="0" smtClean="0">
                <a:ea typeface="ヒラギノ角ゴ Pro W3" charset="-128"/>
                <a:cs typeface="ヒラギノ角ゴ Pro W3" charset="-128"/>
              </a:rPr>
              <a:t>Class: CONCEPTUAL</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Correct Answer:</a:t>
            </a:r>
            <a:r>
              <a:rPr lang="en-US" b="0" baseline="0" dirty="0" smtClean="0"/>
              <a:t> </a:t>
            </a:r>
            <a:r>
              <a:rPr lang="en-US" b="0" dirty="0" smtClean="0"/>
              <a:t>A </a:t>
            </a:r>
          </a:p>
          <a:p>
            <a:pPr eaLnBrk="1" hangingPunct="1"/>
            <a:r>
              <a:rPr lang="en-US" dirty="0" smtClean="0">
                <a:ea typeface="ヒラギノ角ゴ Pro W3" charset="-128"/>
                <a:cs typeface="ヒラギノ角ゴ Pro W3" charset="-128"/>
              </a:rPr>
              <a:t>___________________________________</a:t>
            </a:r>
          </a:p>
          <a:p>
            <a:pPr eaLnBrk="1" hangingPunct="1"/>
            <a:r>
              <a:rPr lang="en-US" dirty="0" err="1" smtClean="0">
                <a:ea typeface="ヒラギノ角ゴ Pro W3" charset="-128"/>
                <a:cs typeface="ヒラギノ角ゴ Pro W3" charset="-128"/>
              </a:rPr>
              <a:t>Phys</a:t>
            </a:r>
            <a:r>
              <a:rPr lang="en-US" dirty="0" smtClean="0">
                <a:ea typeface="ヒラギノ角ゴ Pro W3" charset="-128"/>
                <a:cs typeface="ヒラギノ角ゴ Pro W3" charset="-128"/>
              </a:rPr>
              <a:t> </a:t>
            </a:r>
            <a:r>
              <a:rPr lang="en-US" dirty="0">
                <a:ea typeface="ヒラギノ角ゴ Pro W3" charset="-128"/>
                <a:cs typeface="ヒラギノ角ゴ Pro W3" charset="-128"/>
              </a:rPr>
              <a:t>3320, Fa11 </a:t>
            </a:r>
            <a:r>
              <a:rPr lang="en-US" dirty="0" smtClean="0">
                <a:ea typeface="ヒラギノ角ゴ Pro W3" charset="-128"/>
                <a:cs typeface="ヒラギノ角ゴ Pro W3" charset="-128"/>
              </a:rPr>
              <a:t>(SJP</a:t>
            </a:r>
            <a:r>
              <a:rPr lang="en-US" dirty="0">
                <a:ea typeface="ヒラギノ角ゴ Pro W3" charset="-128"/>
                <a:cs typeface="ヒラギノ角ゴ Pro W3" charset="-128"/>
              </a:rPr>
              <a:t>)</a:t>
            </a:r>
            <a:r>
              <a:rPr lang="en-US" dirty="0" smtClean="0">
                <a:ea typeface="ヒラギノ角ゴ Pro W3" charset="-128"/>
                <a:cs typeface="ヒラギノ角ゴ Pro W3" charset="-128"/>
              </a:rPr>
              <a:t> Lecture </a:t>
            </a:r>
            <a:r>
              <a:rPr lang="en-US" dirty="0">
                <a:ea typeface="ヒラギノ角ゴ Pro W3" charset="-128"/>
                <a:cs typeface="ヒラギノ角ゴ Pro W3" charset="-128"/>
              </a:rPr>
              <a:t>#7</a:t>
            </a:r>
          </a:p>
          <a:p>
            <a:r>
              <a:rPr lang="en-US" b="1" dirty="0" smtClean="0"/>
              <a:t>[</a:t>
            </a:r>
            <a:r>
              <a:rPr lang="en-US" b="1" dirty="0"/>
              <a:t>[52]], </a:t>
            </a:r>
            <a:r>
              <a:rPr lang="en-US" b="0" dirty="0"/>
              <a:t>48</a:t>
            </a:r>
          </a:p>
          <a:p>
            <a:r>
              <a:rPr lang="en-US" b="0" dirty="0" smtClean="0"/>
              <a:t>___________________________________</a:t>
            </a:r>
          </a:p>
          <a:p>
            <a:r>
              <a:rPr lang="en-US" b="1" dirty="0" smtClean="0"/>
              <a:t>Fall 2011 Comments</a:t>
            </a:r>
            <a:endParaRPr lang="en-US" b="1" dirty="0"/>
          </a:p>
          <a:p>
            <a:r>
              <a:rPr lang="en-US" b="0" dirty="0" smtClean="0"/>
              <a:t>An </a:t>
            </a:r>
            <a:r>
              <a:rPr lang="en-US" b="0" dirty="0"/>
              <a:t>excellent</a:t>
            </a:r>
            <a:r>
              <a:rPr lang="en-US" b="0" baseline="0" dirty="0"/>
              <a:t> split vote! This is a tough one – if there were no conductor, and you were building up E field in a realistic</a:t>
            </a:r>
            <a:r>
              <a:rPr lang="en-US" b="0" baseline="0" dirty="0" smtClean="0"/>
              <a:t> plate </a:t>
            </a:r>
            <a:r>
              <a:rPr lang="en-US" b="0" baseline="0" dirty="0"/>
              <a:t>capacitor, there WOULD be fringe effects. But with the conductor there, J must be parallel to the edges, and thus E is too, and (as we then show in class), the uniqueness theorem will tell us that the field here is uniform E (it satisfies the boundary conditions on voltage, including </a:t>
            </a:r>
            <a:r>
              <a:rPr lang="en-US" b="0" baseline="0" dirty="0" err="1"/>
              <a:t>dV</a:t>
            </a:r>
            <a:r>
              <a:rPr lang="en-US" b="0" baseline="0" dirty="0"/>
              <a:t>/</a:t>
            </a:r>
            <a:r>
              <a:rPr lang="en-US" b="0" baseline="0" dirty="0" err="1"/>
              <a:t>dn</a:t>
            </a:r>
            <a:r>
              <a:rPr lang="en-US" b="0" baseline="0" dirty="0"/>
              <a:t>=0 on edges, so it must be the solution) </a:t>
            </a:r>
          </a:p>
          <a:p>
            <a:endParaRPr lang="en-US" b="0" baseline="0" dirty="0"/>
          </a:p>
          <a:p>
            <a:r>
              <a:rPr lang="en-US" b="0" baseline="0" dirty="0"/>
              <a:t>The fact that the field is uniform is a bit surprising, it tells us that there MUST be some excess charges on the surface of the resistor (there’s nowhere else they can go!) that “shape” the E field this way. Those surface charges are real, and present in real circuits. Also, that has consequences for E outside, which we haven’t been talking about. E can’t be zero out there (E parallel is continuous!) and it can’t ALSO be parallel to the edge everywhere (because </a:t>
            </a:r>
            <a:r>
              <a:rPr lang="en-US" b="0" baseline="0" dirty="0" err="1"/>
              <a:t>E_perp</a:t>
            </a:r>
            <a:r>
              <a:rPr lang="en-US" b="0" baseline="0" dirty="0"/>
              <a:t> jumps where there are surface charges, and we just argued there MUST be at least some surface charges to shape the field inside!) </a:t>
            </a:r>
          </a:p>
          <a:p>
            <a:endParaRPr lang="en-US" b="0" baseline="0" dirty="0"/>
          </a:p>
          <a:p>
            <a:r>
              <a:rPr lang="en-US" b="0" baseline="0" dirty="0" smtClean="0"/>
              <a:t>LA Notes:</a:t>
            </a:r>
          </a:p>
          <a:p>
            <a:r>
              <a:rPr lang="en-US" sz="1200" kern="1200" dirty="0" smtClean="0">
                <a:solidFill>
                  <a:schemeClr val="tx1"/>
                </a:solidFill>
                <a:latin typeface="+mn-lt"/>
                <a:ea typeface="ＭＳ Ｐゴシック" pitchFamily="-106" charset="-128"/>
                <a:cs typeface="ＭＳ Ｐゴシック" pitchFamily="-106" charset="-128"/>
              </a:rPr>
              <a:t>One student wanted (the answer) to be A (constant, uniform E) because everything was nicer, but couldn’t defend it.  After the discussion, another student indicated his dislike of the Uniqueness Theorem.</a:t>
            </a:r>
            <a:endParaRPr lang="en-US" b="1" dirty="0" smtClean="0"/>
          </a:p>
          <a:p>
            <a:r>
              <a:rPr lang="en-US" b="0" dirty="0" smtClean="0"/>
              <a:t>___________________________________</a:t>
            </a:r>
          </a:p>
          <a:p>
            <a:r>
              <a:rPr lang="en-US" b="1" dirty="0" smtClean="0"/>
              <a:t>Spring 2012 Comments</a:t>
            </a:r>
          </a:p>
          <a:p>
            <a:pPr eaLnBrk="1" hangingPunct="1"/>
            <a:r>
              <a:rPr lang="en-US" baseline="0" dirty="0" smtClean="0">
                <a:ea typeface="ＭＳ Ｐゴシック" charset="-128"/>
                <a:cs typeface="ＭＳ Ｐゴシック" charset="-128"/>
              </a:rPr>
              <a:t>Similar questions addressed in “Ohm’s Law” tutorial (#01), but with the case of a cone-shaped resistor instead of cylinder.</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b="1"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 CONCEPTUAL</a:t>
            </a:r>
          </a:p>
          <a:p>
            <a:r>
              <a:rPr lang="en-US" dirty="0" smtClean="0"/>
              <a:t>Correct Answer: A</a:t>
            </a:r>
          </a:p>
          <a:p>
            <a:r>
              <a:rPr lang="en-US" dirty="0" smtClean="0"/>
              <a:t>______________________________</a:t>
            </a:r>
          </a:p>
          <a:p>
            <a:r>
              <a:rPr lang="en-US" b="1" dirty="0" smtClean="0"/>
              <a:t>Fall 2011 Comments</a:t>
            </a:r>
            <a:endParaRPr lang="en-US" b="1" dirty="0"/>
          </a:p>
          <a:p>
            <a:r>
              <a:rPr lang="en-US" dirty="0" smtClean="0"/>
              <a:t>PowerPoint screw-up </a:t>
            </a:r>
            <a:r>
              <a:rPr lang="en-US" dirty="0"/>
              <a:t>– I didn’t have this available during class, but we discussed it without clicking. It’s a good question</a:t>
            </a:r>
          </a:p>
          <a:p>
            <a:endParaRPr lang="en-US" dirty="0"/>
          </a:p>
          <a:p>
            <a:r>
              <a:rPr lang="en-US" dirty="0"/>
              <a:t>Answer is A)</a:t>
            </a:r>
            <a:r>
              <a:rPr lang="en-US" dirty="0" smtClean="0"/>
              <a:t> </a:t>
            </a:r>
            <a:r>
              <a:rPr lang="en-US" baseline="0" dirty="0" err="1" smtClean="0"/>
              <a:t>Div.J</a:t>
            </a:r>
            <a:r>
              <a:rPr lang="en-US" baseline="0" dirty="0"/>
              <a:t>= -</a:t>
            </a:r>
            <a:r>
              <a:rPr lang="en-US" baseline="0" dirty="0" err="1"/>
              <a:t>drho/dt</a:t>
            </a:r>
            <a:r>
              <a:rPr lang="en-US" baseline="0" dirty="0"/>
              <a:t>, and in steady state, this will be zero. So</a:t>
            </a:r>
            <a:r>
              <a:rPr lang="en-US" baseline="0" dirty="0" smtClean="0"/>
              <a:t> </a:t>
            </a:r>
            <a:r>
              <a:rPr lang="en-US" baseline="0" dirty="0" err="1" smtClean="0"/>
              <a:t>Div.E</a:t>
            </a:r>
            <a:r>
              <a:rPr lang="en-US" baseline="0" dirty="0" smtClean="0"/>
              <a:t> </a:t>
            </a:r>
            <a:r>
              <a:rPr lang="en-US" baseline="0" dirty="0"/>
              <a:t>is also 0. There is no buildup of charge in the bulk in steady state. (There will be a small buildup on the walls, e.g. I expect + charges on the sharply tilted wall portion, to help “neck down” the E field) But, that’s not changing with time, and it’s on the surface, not in the bulk if we have uniform copper.</a:t>
            </a:r>
            <a:r>
              <a:rPr lang="en-US" baseline="0" dirty="0" smtClean="0"/>
              <a:t> </a:t>
            </a:r>
          </a:p>
          <a:p>
            <a:r>
              <a:rPr lang="en-US" dirty="0" smtClean="0"/>
              <a:t>______________________________</a:t>
            </a:r>
          </a:p>
          <a:p>
            <a:r>
              <a:rPr lang="en-US" b="1" dirty="0" smtClean="0"/>
              <a:t>Spring 2012 Comments</a:t>
            </a:r>
          </a:p>
          <a:p>
            <a:r>
              <a:rPr lang="en-US" dirty="0" smtClean="0"/>
              <a:t>Similar question addressed in “Ohm’s Law” tutorial (#01).</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endParaRPr lang="en-US" baseline="0" dirty="0" smtClean="0"/>
          </a:p>
        </p:txBody>
      </p:sp>
      <p:sp>
        <p:nvSpPr>
          <p:cNvPr id="4" name="Slide Number Placeholder 3"/>
          <p:cNvSpPr>
            <a:spLocks noGrp="1"/>
          </p:cNvSpPr>
          <p:nvPr>
            <p:ph type="sldNum" sz="quarter" idx="10"/>
          </p:nvPr>
        </p:nvSpPr>
        <p:spPr/>
        <p:txBody>
          <a:bodyPr/>
          <a:lstStyle/>
          <a:p>
            <a:fld id="{6BAB6A8F-DE4B-544A-9FBF-F1C74DC3582B}" type="slidenum">
              <a: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371521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267986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26948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87422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70276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02565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22264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219906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74799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122903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40939-6384-FB47-A430-D7FD3BDBCDB6}" type="datetimeFigureOut">
              <a:rPr lang="en-US" smtClean="0"/>
              <a:pPr/>
              <a:t>01/07/2013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F8CB3-AB2A-5149-9BC9-A1B62E842F63}" type="slidenum">
              <a:rPr lang="en-US" smtClean="0"/>
              <a:pPr/>
              <a:t>‹#›</a:t>
            </a:fld>
            <a:endParaRPr lang="en-US"/>
          </a:p>
        </p:txBody>
      </p:sp>
    </p:spTree>
    <p:extLst>
      <p:ext uri="{BB962C8B-B14F-4D97-AF65-F5344CB8AC3E}">
        <p14:creationId xmlns:p14="http://schemas.microsoft.com/office/powerpoint/2010/main" val="3314833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40939-6384-FB47-A430-D7FD3BDBCDB6}" type="datetimeFigureOut">
              <a:rPr lang="en-US" smtClean="0"/>
              <a:pPr/>
              <a:t>01/07/2013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F8CB3-AB2A-5149-9BC9-A1B62E842F63}" type="slidenum">
              <a:rPr lang="en-US" smtClean="0"/>
              <a:pPr/>
              <a:t>‹#›</a:t>
            </a:fld>
            <a:endParaRPr lang="en-US"/>
          </a:p>
        </p:txBody>
      </p:sp>
    </p:spTree>
    <p:extLst>
      <p:ext uri="{BB962C8B-B14F-4D97-AF65-F5344CB8AC3E}">
        <p14:creationId xmlns:p14="http://schemas.microsoft.com/office/powerpoint/2010/main" val="7032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7.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8.bin"/><Relationship Id="rId5"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9.bin"/><Relationship Id="rId5"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0.bin"/><Relationship Id="rId5"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1.bin"/><Relationship Id="rId5" Type="http://schemas.openxmlformats.org/officeDocument/2006/relationships/image" Target="../media/image9.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2.bin"/><Relationship Id="rId5" Type="http://schemas.openxmlformats.org/officeDocument/2006/relationships/image" Target="../media/image10.emf"/><Relationship Id="rId6" Type="http://schemas.openxmlformats.org/officeDocument/2006/relationships/oleObject" Target="../embeddings/oleObject13.bin"/><Relationship Id="rId7" Type="http://schemas.openxmlformats.org/officeDocument/2006/relationships/image" Target="../media/image11.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4.bin"/><Relationship Id="rId5" Type="http://schemas.openxmlformats.org/officeDocument/2006/relationships/image" Target="../media/image12.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5.bin"/><Relationship Id="rId5" Type="http://schemas.openxmlformats.org/officeDocument/2006/relationships/image" Target="../media/image13.w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6.bin"/><Relationship Id="rId5" Type="http://schemas.openxmlformats.org/officeDocument/2006/relationships/image" Target="../media/image14.emf"/><Relationship Id="rId6" Type="http://schemas.openxmlformats.org/officeDocument/2006/relationships/oleObject" Target="../embeddings/oleObject17.bin"/><Relationship Id="rId7" Type="http://schemas.openxmlformats.org/officeDocument/2006/relationships/image" Target="../media/image1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8.bin"/><Relationship Id="rId5" Type="http://schemas.openxmlformats.org/officeDocument/2006/relationships/image" Target="../media/image16.png"/><Relationship Id="rId6" Type="http://schemas.openxmlformats.org/officeDocument/2006/relationships/oleObject" Target="../embeddings/oleObject19.bin"/><Relationship Id="rId7" Type="http://schemas.openxmlformats.org/officeDocument/2006/relationships/image" Target="../media/image15.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20.bin"/><Relationship Id="rId5" Type="http://schemas.openxmlformats.org/officeDocument/2006/relationships/image" Target="../media/image17.emf"/><Relationship Id="rId6" Type="http://schemas.openxmlformats.org/officeDocument/2006/relationships/oleObject" Target="../embeddings/oleObject21.bin"/><Relationship Id="rId7" Type="http://schemas.openxmlformats.org/officeDocument/2006/relationships/image" Target="../media/image1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22.bin"/><Relationship Id="rId5" Type="http://schemas.openxmlformats.org/officeDocument/2006/relationships/image" Target="../media/image19.emf"/><Relationship Id="rId6" Type="http://schemas.openxmlformats.org/officeDocument/2006/relationships/oleObject" Target="../embeddings/oleObject23.bin"/><Relationship Id="rId7" Type="http://schemas.openxmlformats.org/officeDocument/2006/relationships/image" Target="../media/image20.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1" Type="http://schemas.openxmlformats.org/officeDocument/2006/relationships/image" Target="../media/image24.wmf"/><Relationship Id="rId12" Type="http://schemas.openxmlformats.org/officeDocument/2006/relationships/oleObject" Target="../embeddings/oleObject28.bin"/><Relationship Id="rId13" Type="http://schemas.openxmlformats.org/officeDocument/2006/relationships/image" Target="../media/image25.wmf"/><Relationship Id="rId1" Type="http://schemas.openxmlformats.org/officeDocument/2006/relationships/vmlDrawing" Target="../drawings/vmlDrawing15.vml"/><Relationship Id="rId2" Type="http://schemas.openxmlformats.org/officeDocument/2006/relationships/slideLayout" Target="../slideLayouts/slideLayout1.xml"/><Relationship Id="rId3" Type="http://schemas.openxmlformats.org/officeDocument/2006/relationships/notesSlide" Target="../notesSlides/notesSlide41.xml"/><Relationship Id="rId4" Type="http://schemas.openxmlformats.org/officeDocument/2006/relationships/oleObject" Target="../embeddings/oleObject24.bin"/><Relationship Id="rId5" Type="http://schemas.openxmlformats.org/officeDocument/2006/relationships/image" Target="../media/image21.emf"/><Relationship Id="rId6" Type="http://schemas.openxmlformats.org/officeDocument/2006/relationships/oleObject" Target="../embeddings/oleObject25.bin"/><Relationship Id="rId7" Type="http://schemas.openxmlformats.org/officeDocument/2006/relationships/image" Target="../media/image22.wmf"/><Relationship Id="rId8" Type="http://schemas.openxmlformats.org/officeDocument/2006/relationships/oleObject" Target="../embeddings/oleObject26.bin"/><Relationship Id="rId9" Type="http://schemas.openxmlformats.org/officeDocument/2006/relationships/image" Target="../media/image23.wmf"/><Relationship Id="rId10" Type="http://schemas.openxmlformats.org/officeDocument/2006/relationships/oleObject" Target="../embeddings/oleObject2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29.bin"/><Relationship Id="rId5" Type="http://schemas.openxmlformats.org/officeDocument/2006/relationships/image" Target="../media/image26.w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30.bin"/><Relationship Id="rId5" Type="http://schemas.openxmlformats.org/officeDocument/2006/relationships/image" Target="../media/image27.w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1" Type="http://schemas.openxmlformats.org/officeDocument/2006/relationships/image" Target="../media/image31.wmf"/><Relationship Id="rId12" Type="http://schemas.openxmlformats.org/officeDocument/2006/relationships/oleObject" Target="../embeddings/oleObject35.bin"/><Relationship Id="rId13" Type="http://schemas.openxmlformats.org/officeDocument/2006/relationships/image" Target="../media/image32.emf"/><Relationship Id="rId1" Type="http://schemas.openxmlformats.org/officeDocument/2006/relationships/vmlDrawing" Target="../drawings/vmlDrawing18.vml"/><Relationship Id="rId2" Type="http://schemas.openxmlformats.org/officeDocument/2006/relationships/slideLayout" Target="../slideLayouts/slideLayout1.xml"/><Relationship Id="rId3" Type="http://schemas.openxmlformats.org/officeDocument/2006/relationships/notesSlide" Target="../notesSlides/notesSlide49.xml"/><Relationship Id="rId4" Type="http://schemas.openxmlformats.org/officeDocument/2006/relationships/oleObject" Target="../embeddings/oleObject31.bin"/><Relationship Id="rId5" Type="http://schemas.openxmlformats.org/officeDocument/2006/relationships/image" Target="../media/image28.wmf"/><Relationship Id="rId6" Type="http://schemas.openxmlformats.org/officeDocument/2006/relationships/oleObject" Target="../embeddings/oleObject32.bin"/><Relationship Id="rId7" Type="http://schemas.openxmlformats.org/officeDocument/2006/relationships/image" Target="../media/image29.wmf"/><Relationship Id="rId8" Type="http://schemas.openxmlformats.org/officeDocument/2006/relationships/oleObject" Target="../embeddings/oleObject33.bin"/><Relationship Id="rId9" Type="http://schemas.openxmlformats.org/officeDocument/2006/relationships/image" Target="../media/image30.wmf"/><Relationship Id="rId10" Type="http://schemas.openxmlformats.org/officeDocument/2006/relationships/oleObject" Target="../embeddings/oleObject3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oleObject" Target="../embeddings/oleObject40.bin"/><Relationship Id="rId13" Type="http://schemas.openxmlformats.org/officeDocument/2006/relationships/image" Target="../media/image37.wmf"/><Relationship Id="rId1" Type="http://schemas.openxmlformats.org/officeDocument/2006/relationships/vmlDrawing" Target="../drawings/vmlDrawing19.vml"/><Relationship Id="rId2" Type="http://schemas.openxmlformats.org/officeDocument/2006/relationships/slideLayout" Target="../slideLayouts/slideLayout1.xml"/><Relationship Id="rId3" Type="http://schemas.openxmlformats.org/officeDocument/2006/relationships/notesSlide" Target="../notesSlides/notesSlide50.xml"/><Relationship Id="rId4" Type="http://schemas.openxmlformats.org/officeDocument/2006/relationships/oleObject" Target="../embeddings/oleObject36.bin"/><Relationship Id="rId5" Type="http://schemas.openxmlformats.org/officeDocument/2006/relationships/image" Target="../media/image33.wmf"/><Relationship Id="rId6" Type="http://schemas.openxmlformats.org/officeDocument/2006/relationships/oleObject" Target="../embeddings/oleObject37.bin"/><Relationship Id="rId7" Type="http://schemas.openxmlformats.org/officeDocument/2006/relationships/image" Target="../media/image34.wmf"/><Relationship Id="rId8" Type="http://schemas.openxmlformats.org/officeDocument/2006/relationships/oleObject" Target="../embeddings/oleObject38.bin"/><Relationship Id="rId9" Type="http://schemas.openxmlformats.org/officeDocument/2006/relationships/image" Target="../media/image35.wmf"/><Relationship Id="rId10"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41.bin"/><Relationship Id="rId5" Type="http://schemas.openxmlformats.org/officeDocument/2006/relationships/image" Target="../media/image38.e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42.bin"/><Relationship Id="rId5" Type="http://schemas.openxmlformats.org/officeDocument/2006/relationships/image" Target="../media/image32.emf"/><Relationship Id="rId1" Type="http://schemas.openxmlformats.org/officeDocument/2006/relationships/vmlDrawing" Target="../drawings/vmlDrawing21.v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43.bin"/><Relationship Id="rId5" Type="http://schemas.openxmlformats.org/officeDocument/2006/relationships/image" Target="../media/image39.emf"/><Relationship Id="rId6" Type="http://schemas.openxmlformats.org/officeDocument/2006/relationships/oleObject" Target="../embeddings/oleObject44.bin"/><Relationship Id="rId7" Type="http://schemas.openxmlformats.org/officeDocument/2006/relationships/image" Target="../media/image40.e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45.bin"/><Relationship Id="rId5" Type="http://schemas.openxmlformats.org/officeDocument/2006/relationships/image" Target="../media/image41.emf"/><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46.bin"/><Relationship Id="rId5" Type="http://schemas.openxmlformats.org/officeDocument/2006/relationships/image" Target="../media/image42.emf"/><Relationship Id="rId6" Type="http://schemas.openxmlformats.org/officeDocument/2006/relationships/oleObject" Target="../embeddings/oleObject47.bin"/><Relationship Id="rId7" Type="http://schemas.openxmlformats.org/officeDocument/2006/relationships/image" Target="../media/image43.emf"/><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48.bin"/><Relationship Id="rId5" Type="http://schemas.openxmlformats.org/officeDocument/2006/relationships/image" Target="../media/image32.emf"/><Relationship Id="rId1" Type="http://schemas.openxmlformats.org/officeDocument/2006/relationships/vmlDrawing" Target="../drawings/vmlDrawing25.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49.bin"/><Relationship Id="rId5" Type="http://schemas.openxmlformats.org/officeDocument/2006/relationships/image" Target="../media/image32.emf"/><Relationship Id="rId1" Type="http://schemas.openxmlformats.org/officeDocument/2006/relationships/vmlDrawing" Target="../drawings/vmlDrawing26.vml"/><Relationship Id="rId2"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50.bin"/><Relationship Id="rId5" Type="http://schemas.openxmlformats.org/officeDocument/2006/relationships/image" Target="../media/image44.emf"/><Relationship Id="rId6" Type="http://schemas.openxmlformats.org/officeDocument/2006/relationships/oleObject" Target="../embeddings/oleObject51.bin"/><Relationship Id="rId7" Type="http://schemas.openxmlformats.org/officeDocument/2006/relationships/image" Target="../media/image45.emf"/><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52.bin"/><Relationship Id="rId5" Type="http://schemas.openxmlformats.org/officeDocument/2006/relationships/image" Target="../media/image32.emf"/><Relationship Id="rId1" Type="http://schemas.openxmlformats.org/officeDocument/2006/relationships/vmlDrawing" Target="../drawings/vmlDrawing28.vml"/><Relationship Id="rId2"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53.bin"/><Relationship Id="rId5" Type="http://schemas.openxmlformats.org/officeDocument/2006/relationships/image" Target="../media/image32.emf"/><Relationship Id="rId1" Type="http://schemas.openxmlformats.org/officeDocument/2006/relationships/vmlDrawing" Target="../drawings/vmlDrawing29.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embeddings/oleObject54.bin"/><Relationship Id="rId5" Type="http://schemas.openxmlformats.org/officeDocument/2006/relationships/image" Target="../media/image32.emf"/><Relationship Id="rId1" Type="http://schemas.openxmlformats.org/officeDocument/2006/relationships/vmlDrawing" Target="../drawings/vmlDrawing30.vml"/><Relationship Id="rId2"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55.bin"/><Relationship Id="rId5" Type="http://schemas.openxmlformats.org/officeDocument/2006/relationships/image" Target="../media/image46.wmf"/><Relationship Id="rId6" Type="http://schemas.openxmlformats.org/officeDocument/2006/relationships/oleObject" Target="../embeddings/oleObject56.bin"/><Relationship Id="rId7" Type="http://schemas.openxmlformats.org/officeDocument/2006/relationships/image" Target="../media/image47.wmf"/><Relationship Id="rId8" Type="http://schemas.openxmlformats.org/officeDocument/2006/relationships/oleObject" Target="../embeddings/oleObject57.bin"/><Relationship Id="rId9" Type="http://schemas.openxmlformats.org/officeDocument/2006/relationships/image" Target="../media/image48.wmf"/><Relationship Id="rId10" Type="http://schemas.openxmlformats.org/officeDocument/2006/relationships/oleObject" Target="../embeddings/oleObject58.bin"/><Relationship Id="rId11" Type="http://schemas.openxmlformats.org/officeDocument/2006/relationships/image" Target="../media/image49.wmf"/><Relationship Id="rId1" Type="http://schemas.openxmlformats.org/officeDocument/2006/relationships/vmlDrawing" Target="../drawings/vmlDrawing31.vml"/><Relationship Id="rId2"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1" Type="http://schemas.openxmlformats.org/officeDocument/2006/relationships/image" Target="../media/image53.emf"/><Relationship Id="rId12" Type="http://schemas.openxmlformats.org/officeDocument/2006/relationships/oleObject" Target="../embeddings/oleObject63.bin"/><Relationship Id="rId13" Type="http://schemas.openxmlformats.org/officeDocument/2006/relationships/image" Target="../media/image54.emf"/><Relationship Id="rId1" Type="http://schemas.openxmlformats.org/officeDocument/2006/relationships/vmlDrawing" Target="../drawings/vmlDrawing32.vml"/><Relationship Id="rId2" Type="http://schemas.openxmlformats.org/officeDocument/2006/relationships/slideLayout" Target="../slideLayouts/slideLayout7.xml"/><Relationship Id="rId3" Type="http://schemas.openxmlformats.org/officeDocument/2006/relationships/notesSlide" Target="../notesSlides/notesSlide69.xml"/><Relationship Id="rId4" Type="http://schemas.openxmlformats.org/officeDocument/2006/relationships/oleObject" Target="../embeddings/oleObject59.bin"/><Relationship Id="rId5" Type="http://schemas.openxmlformats.org/officeDocument/2006/relationships/image" Target="../media/image50.emf"/><Relationship Id="rId6" Type="http://schemas.openxmlformats.org/officeDocument/2006/relationships/oleObject" Target="../embeddings/oleObject60.bin"/><Relationship Id="rId7" Type="http://schemas.openxmlformats.org/officeDocument/2006/relationships/image" Target="../media/image51.emf"/><Relationship Id="rId8" Type="http://schemas.openxmlformats.org/officeDocument/2006/relationships/oleObject" Target="../embeddings/oleObject61.bin"/><Relationship Id="rId9" Type="http://schemas.openxmlformats.org/officeDocument/2006/relationships/image" Target="../media/image52.emf"/><Relationship Id="rId10" Type="http://schemas.openxmlformats.org/officeDocument/2006/relationships/oleObject" Target="../embeddings/oleObject6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64.bin"/><Relationship Id="rId5" Type="http://schemas.openxmlformats.org/officeDocument/2006/relationships/image" Target="../media/image55.emf"/><Relationship Id="rId6" Type="http://schemas.openxmlformats.org/officeDocument/2006/relationships/oleObject" Target="../embeddings/oleObject65.bin"/><Relationship Id="rId7" Type="http://schemas.openxmlformats.org/officeDocument/2006/relationships/image" Target="../media/image56.emf"/><Relationship Id="rId8" Type="http://schemas.openxmlformats.org/officeDocument/2006/relationships/oleObject" Target="../embeddings/oleObject66.bin"/><Relationship Id="rId9" Type="http://schemas.openxmlformats.org/officeDocument/2006/relationships/image" Target="../media/image57.emf"/><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67.bin"/><Relationship Id="rId5" Type="http://schemas.openxmlformats.org/officeDocument/2006/relationships/image" Target="../media/image58.emf"/><Relationship Id="rId6" Type="http://schemas.openxmlformats.org/officeDocument/2006/relationships/oleObject" Target="../embeddings/oleObject68.bin"/><Relationship Id="rId7" Type="http://schemas.openxmlformats.org/officeDocument/2006/relationships/image" Target="../media/image59.emf"/><Relationship Id="rId8" Type="http://schemas.openxmlformats.org/officeDocument/2006/relationships/oleObject" Target="../embeddings/oleObject69.bin"/><Relationship Id="rId9" Type="http://schemas.openxmlformats.org/officeDocument/2006/relationships/image" Target="../media/image60.emf"/><Relationship Id="rId10" Type="http://schemas.openxmlformats.org/officeDocument/2006/relationships/oleObject" Target="../embeddings/oleObject70.bin"/><Relationship Id="rId11" Type="http://schemas.openxmlformats.org/officeDocument/2006/relationships/image" Target="../media/image61.emf"/><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oleObject71.bin"/><Relationship Id="rId5" Type="http://schemas.openxmlformats.org/officeDocument/2006/relationships/image" Target="../media/image62.emf"/><Relationship Id="rId1" Type="http://schemas.openxmlformats.org/officeDocument/2006/relationships/vmlDrawing" Target="../drawings/vmlDrawing35.vml"/><Relationship Id="rId2"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image" Target="../media/image64.png"/><Relationship Id="rId5" Type="http://schemas.openxmlformats.org/officeDocument/2006/relationships/oleObject" Target="../embeddings/oleObject72.bin"/><Relationship Id="rId6" Type="http://schemas.openxmlformats.org/officeDocument/2006/relationships/image" Target="../media/image63.png"/><Relationship Id="rId1" Type="http://schemas.openxmlformats.org/officeDocument/2006/relationships/vmlDrawing" Target="../drawings/vmlDrawing36.vml"/><Relationship Id="rId2"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oleObject73.bin"/><Relationship Id="rId5" Type="http://schemas.openxmlformats.org/officeDocument/2006/relationships/image" Target="../media/image65.png"/><Relationship Id="rId1" Type="http://schemas.openxmlformats.org/officeDocument/2006/relationships/vmlDrawing" Target="../drawings/vmlDrawing37.vml"/><Relationship Id="rId2"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1" Type="http://schemas.openxmlformats.org/officeDocument/2006/relationships/image" Target="../media/image69.emf"/><Relationship Id="rId12" Type="http://schemas.openxmlformats.org/officeDocument/2006/relationships/oleObject" Target="../embeddings/oleObject78.bin"/><Relationship Id="rId13" Type="http://schemas.openxmlformats.org/officeDocument/2006/relationships/image" Target="../media/image70.emf"/><Relationship Id="rId1" Type="http://schemas.openxmlformats.org/officeDocument/2006/relationships/vmlDrawing" Target="../drawings/vmlDrawing38.vml"/><Relationship Id="rId2" Type="http://schemas.openxmlformats.org/officeDocument/2006/relationships/slideLayout" Target="../slideLayouts/slideLayout7.xml"/><Relationship Id="rId3" Type="http://schemas.openxmlformats.org/officeDocument/2006/relationships/notesSlide" Target="../notesSlides/notesSlide77.xml"/><Relationship Id="rId4" Type="http://schemas.openxmlformats.org/officeDocument/2006/relationships/oleObject" Target="../embeddings/oleObject74.bin"/><Relationship Id="rId5" Type="http://schemas.openxmlformats.org/officeDocument/2006/relationships/image" Target="../media/image66.emf"/><Relationship Id="rId6" Type="http://schemas.openxmlformats.org/officeDocument/2006/relationships/oleObject" Target="../embeddings/oleObject75.bin"/><Relationship Id="rId7" Type="http://schemas.openxmlformats.org/officeDocument/2006/relationships/image" Target="../media/image67.emf"/><Relationship Id="rId8" Type="http://schemas.openxmlformats.org/officeDocument/2006/relationships/oleObject" Target="../embeddings/oleObject76.bin"/><Relationship Id="rId9" Type="http://schemas.openxmlformats.org/officeDocument/2006/relationships/image" Target="../media/image68.wmf"/><Relationship Id="rId10" Type="http://schemas.openxmlformats.org/officeDocument/2006/relationships/oleObject" Target="../embeddings/oleObject77.bin"/></Relationships>
</file>

<file path=ppt/slides/_rels/slide78.xml.rels><?xml version="1.0" encoding="UTF-8" standalone="yes"?>
<Relationships xmlns="http://schemas.openxmlformats.org/package/2006/relationships"><Relationship Id="rId11" Type="http://schemas.openxmlformats.org/officeDocument/2006/relationships/image" Target="../media/image73.wmf"/><Relationship Id="rId12" Type="http://schemas.openxmlformats.org/officeDocument/2006/relationships/oleObject" Target="../embeddings/oleObject83.bin"/><Relationship Id="rId13" Type="http://schemas.openxmlformats.org/officeDocument/2006/relationships/image" Target="../media/image74.wmf"/><Relationship Id="rId1" Type="http://schemas.openxmlformats.org/officeDocument/2006/relationships/vmlDrawing" Target="../drawings/vmlDrawing39.vml"/><Relationship Id="rId2" Type="http://schemas.openxmlformats.org/officeDocument/2006/relationships/slideLayout" Target="../slideLayouts/slideLayout7.xml"/><Relationship Id="rId3" Type="http://schemas.openxmlformats.org/officeDocument/2006/relationships/notesSlide" Target="../notesSlides/notesSlide78.xml"/><Relationship Id="rId4" Type="http://schemas.openxmlformats.org/officeDocument/2006/relationships/oleObject" Target="../embeddings/oleObject79.bin"/><Relationship Id="rId5" Type="http://schemas.openxmlformats.org/officeDocument/2006/relationships/image" Target="../media/image71.emf"/><Relationship Id="rId6" Type="http://schemas.openxmlformats.org/officeDocument/2006/relationships/oleObject" Target="../embeddings/oleObject80.bin"/><Relationship Id="rId7" Type="http://schemas.openxmlformats.org/officeDocument/2006/relationships/image" Target="../media/image72.wmf"/><Relationship Id="rId8" Type="http://schemas.openxmlformats.org/officeDocument/2006/relationships/oleObject" Target="../embeddings/oleObject81.bin"/><Relationship Id="rId9" Type="http://schemas.openxmlformats.org/officeDocument/2006/relationships/image" Target="../media/image68.wmf"/><Relationship Id="rId10" Type="http://schemas.openxmlformats.org/officeDocument/2006/relationships/oleObject" Target="../embeddings/oleObject8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bin"/><Relationship Id="rId5" Type="http://schemas.openxmlformats.org/officeDocument/2006/relationships/image" Target="../media/image3.emf"/><Relationship Id="rId6" Type="http://schemas.openxmlformats.org/officeDocument/2006/relationships/oleObject" Target="../embeddings/oleObject6.bin"/><Relationship Id="rId7"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21" y="660400"/>
            <a:ext cx="7772400" cy="1470025"/>
          </a:xfrm>
        </p:spPr>
        <p:txBody>
          <a:bodyPr/>
          <a:lstStyle/>
          <a:p>
            <a:r>
              <a:rPr lang="en-US" dirty="0" smtClean="0"/>
              <a:t>Electricity and Magnetism II</a:t>
            </a:r>
            <a:endParaRPr lang="en-US" dirty="0"/>
          </a:p>
        </p:txBody>
      </p:sp>
      <p:sp>
        <p:nvSpPr>
          <p:cNvPr id="3" name="Subtitle 2"/>
          <p:cNvSpPr>
            <a:spLocks noGrp="1"/>
          </p:cNvSpPr>
          <p:nvPr>
            <p:ph type="subTitle" idx="1"/>
          </p:nvPr>
        </p:nvSpPr>
        <p:spPr>
          <a:xfrm>
            <a:off x="1371600" y="2642937"/>
            <a:ext cx="6651812" cy="1752600"/>
          </a:xfrm>
        </p:spPr>
        <p:txBody>
          <a:bodyPr/>
          <a:lstStyle/>
          <a:p>
            <a:r>
              <a:rPr lang="en-US" dirty="0" smtClean="0"/>
              <a:t>Griffiths Chapter 7 Maxwell’s Equations</a:t>
            </a:r>
          </a:p>
          <a:p>
            <a:r>
              <a:rPr lang="en-US" dirty="0" smtClean="0"/>
              <a:t>Clicker Questions</a:t>
            </a:r>
            <a:endParaRPr lang="en-US" dirty="0"/>
          </a:p>
        </p:txBody>
      </p:sp>
      <p:sp>
        <p:nvSpPr>
          <p:cNvPr id="4"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7.1</a:t>
            </a:r>
            <a:endParaRPr lang="en-US" sz="800" dirty="0"/>
          </a:p>
        </p:txBody>
      </p:sp>
      <p:pic>
        <p:nvPicPr>
          <p:cNvPr id="5" name="Picture 4" descr="by-nc-sa.png"/>
          <p:cNvPicPr>
            <a:picLocks noChangeAspect="1"/>
          </p:cNvPicPr>
          <p:nvPr/>
        </p:nvPicPr>
        <p:blipFill>
          <a:blip r:embed="rId3"/>
          <a:stretch>
            <a:fillRect/>
          </a:stretch>
        </p:blipFill>
        <p:spPr>
          <a:xfrm>
            <a:off x="7772400" y="5992812"/>
            <a:ext cx="1228725" cy="428625"/>
          </a:xfrm>
          <a:prstGeom prst="rect">
            <a:avLst/>
          </a:prstGeom>
        </p:spPr>
      </p:pic>
    </p:spTree>
    <p:extLst>
      <p:ext uri="{BB962C8B-B14F-4D97-AF65-F5344CB8AC3E}">
        <p14:creationId xmlns:p14="http://schemas.microsoft.com/office/powerpoint/2010/main" val="31387848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32" y="3048000"/>
            <a:ext cx="8313903" cy="3174168"/>
          </a:xfrm>
        </p:spPr>
        <p:txBody>
          <a:bodyPr/>
          <a:lstStyle/>
          <a:p>
            <a:pPr>
              <a:buNone/>
            </a:pPr>
            <a:r>
              <a:rPr lang="en-US" sz="2800"/>
              <a:t>In steady state, do you expect there will be any surface charge accumulated anywhere on the walls of the conductor? </a:t>
            </a:r>
          </a:p>
          <a:p>
            <a:pPr>
              <a:buNone/>
            </a:pPr>
            <a:r>
              <a:rPr lang="en-US" sz="2800"/>
              <a:t>A) Yes</a:t>
            </a:r>
          </a:p>
          <a:p>
            <a:pPr>
              <a:buNone/>
            </a:pPr>
            <a:endParaRPr lang="en-US" sz="2800"/>
          </a:p>
          <a:p>
            <a:pPr>
              <a:buNone/>
            </a:pPr>
            <a:r>
              <a:rPr lang="en-US" sz="2800"/>
              <a:t>B) No  </a:t>
            </a:r>
          </a:p>
        </p:txBody>
      </p:sp>
      <p:sp>
        <p:nvSpPr>
          <p:cNvPr id="4" name="Text Box 5"/>
          <p:cNvSpPr txBox="1">
            <a:spLocks noChangeArrowheads="1"/>
          </p:cNvSpPr>
          <p:nvPr/>
        </p:nvSpPr>
        <p:spPr bwMode="auto">
          <a:xfrm>
            <a:off x="345336" y="152400"/>
            <a:ext cx="8458199" cy="900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US" sz="2800" kern="0">
                <a:latin typeface="+mn-lt"/>
                <a:ea typeface="+mn-ea"/>
                <a:cs typeface="+mn-cs"/>
              </a:rPr>
              <a:t>Recall the machined </a:t>
            </a:r>
            <a:r>
              <a:rPr kumimoji="0" lang="en-US" sz="2800" b="0" i="0" u="none" strike="noStrike" kern="0" cap="none" spc="0" normalizeH="0" baseline="0" noProof="0">
                <a:ln>
                  <a:noFill/>
                </a:ln>
                <a:solidFill>
                  <a:schemeClr val="tx1"/>
                </a:solidFill>
                <a:effectLst/>
                <a:uLnTx/>
                <a:uFillTx/>
                <a:latin typeface="+mn-lt"/>
                <a:ea typeface="+mn-ea"/>
                <a:cs typeface="+mn-cs"/>
              </a:rPr>
              <a:t>copper from last class, with steady current flowing left to right</a:t>
            </a:r>
            <a:r>
              <a:rPr kumimoji="0" lang="en-US" sz="2800" b="0" i="0" u="none" strike="noStrike" kern="0" cap="none" spc="0" normalizeH="0" noProof="0">
                <a:ln>
                  <a:noFill/>
                </a:ln>
                <a:solidFill>
                  <a:schemeClr val="tx1"/>
                </a:solidFill>
                <a:effectLst/>
                <a:uLnTx/>
                <a:uFillTx/>
                <a:latin typeface="+mn-lt"/>
                <a:ea typeface="+mn-ea"/>
                <a:cs typeface="+mn-cs"/>
              </a:rPr>
              <a:t> through it</a:t>
            </a:r>
            <a:r>
              <a:rPr kumimoji="0" lang="en-US" sz="2800" b="0" i="0" u="none" strike="noStrike" kern="0" cap="none" spc="0" normalizeH="0" baseline="0" noProof="0">
                <a:ln>
                  <a:noFill/>
                </a:ln>
                <a:solidFill>
                  <a:schemeClr val="tx1"/>
                </a:solidFill>
                <a:effectLst/>
                <a:uLnTx/>
                <a:uFillTx/>
                <a:latin typeface="+mn-lt"/>
                <a:ea typeface="+mn-ea"/>
                <a:cs typeface="+mn-cs"/>
              </a:rPr>
              <a:t> </a:t>
            </a:r>
            <a:endParaRPr kumimoji="0" lang="en-US" sz="2800" b="0" i="0" u="none" strike="noStrike" kern="0" cap="none" spc="0" normalizeH="0" baseline="0" noProof="0">
              <a:ln>
                <a:noFill/>
              </a:ln>
              <a:solidFill>
                <a:schemeClr val="tx1"/>
              </a:solidFill>
              <a:effectLst/>
              <a:uLnTx/>
              <a:uFillTx/>
              <a:latin typeface="Times New Roman" charset="0"/>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Char char="•"/>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600"/>
              </a:spcBef>
              <a:spcAft>
                <a:spcPct val="0"/>
              </a:spcAft>
              <a:buClrTx/>
              <a:buSzTx/>
              <a:buFontTx/>
              <a:buNone/>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p:txBody>
      </p:sp>
      <p:sp>
        <p:nvSpPr>
          <p:cNvPr id="13" name="TextBox 12"/>
          <p:cNvSpPr txBox="1"/>
          <p:nvPr/>
        </p:nvSpPr>
        <p:spPr>
          <a:xfrm>
            <a:off x="7420090" y="6596390"/>
            <a:ext cx="1723910" cy="215444"/>
          </a:xfrm>
          <a:prstGeom prst="rect">
            <a:avLst/>
          </a:prstGeom>
          <a:noFill/>
        </p:spPr>
        <p:txBody>
          <a:bodyPr wrap="square" rtlCol="0">
            <a:spAutoFit/>
          </a:bodyPr>
          <a:lstStyle/>
          <a:p>
            <a:r>
              <a:rPr lang="en-US" sz="800"/>
              <a:t>© University of Colorado, 2011</a:t>
            </a:r>
          </a:p>
        </p:txBody>
      </p:sp>
      <p:cxnSp>
        <p:nvCxnSpPr>
          <p:cNvPr id="20" name="Straight Connector 19"/>
          <p:cNvCxnSpPr/>
          <p:nvPr/>
        </p:nvCxnSpPr>
        <p:spPr>
          <a:xfrm>
            <a:off x="3757765" y="273966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61632" y="238732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4809901" y="248793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757765" y="188207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061632" y="223441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4809901" y="198268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flipH="1">
            <a:off x="6172200" y="2209800"/>
            <a:ext cx="45719" cy="1836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a:p>
            <a:pPr algn="ctr"/>
            <a:endParaRPr lang="en-US"/>
          </a:p>
          <a:p>
            <a:pPr algn="ctr"/>
            <a:endParaRPr lang="en-US"/>
          </a:p>
          <a:p>
            <a:pPr algn="ctr"/>
            <a:endParaRPr lang="en-US"/>
          </a:p>
        </p:txBody>
      </p:sp>
      <p:sp>
        <p:nvSpPr>
          <p:cNvPr id="27" name="Oval 26"/>
          <p:cNvSpPr/>
          <p:nvPr/>
        </p:nvSpPr>
        <p:spPr>
          <a:xfrm>
            <a:off x="3659043" y="1883353"/>
            <a:ext cx="214377" cy="857587"/>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Rectangle 27"/>
          <p:cNvSpPr/>
          <p:nvPr/>
        </p:nvSpPr>
        <p:spPr>
          <a:xfrm>
            <a:off x="3757765" y="1896949"/>
            <a:ext cx="237067" cy="8296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cxnSp>
        <p:nvCxnSpPr>
          <p:cNvPr id="35" name="Curved Connector 34"/>
          <p:cNvCxnSpPr/>
          <p:nvPr/>
        </p:nvCxnSpPr>
        <p:spPr bwMode="auto">
          <a:xfrm rot="5400000">
            <a:off x="4880452" y="1476580"/>
            <a:ext cx="710928" cy="65336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Connector 36"/>
          <p:cNvCxnSpPr/>
          <p:nvPr/>
        </p:nvCxnSpPr>
        <p:spPr bwMode="auto">
          <a:xfrm rot="10800000">
            <a:off x="20574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38" name="TextBox 37"/>
          <p:cNvSpPr txBox="1"/>
          <p:nvPr/>
        </p:nvSpPr>
        <p:spPr>
          <a:xfrm>
            <a:off x="2209800" y="1752600"/>
            <a:ext cx="248799" cy="369332"/>
          </a:xfrm>
          <a:prstGeom prst="rect">
            <a:avLst/>
          </a:prstGeom>
          <a:noFill/>
        </p:spPr>
        <p:txBody>
          <a:bodyPr wrap="none" rtlCol="0">
            <a:spAutoFit/>
          </a:bodyPr>
          <a:lstStyle/>
          <a:p>
            <a:r>
              <a:rPr lang="en-US"/>
              <a:t>I</a:t>
            </a:r>
          </a:p>
        </p:txBody>
      </p:sp>
      <p:cxnSp>
        <p:nvCxnSpPr>
          <p:cNvPr id="39" name="Straight Arrow Connector 38"/>
          <p:cNvCxnSpPr/>
          <p:nvPr/>
        </p:nvCxnSpPr>
        <p:spPr bwMode="auto">
          <a:xfrm>
            <a:off x="21335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cxnSp>
        <p:nvCxnSpPr>
          <p:cNvPr id="40" name="Straight Connector 39"/>
          <p:cNvCxnSpPr/>
          <p:nvPr/>
        </p:nvCxnSpPr>
        <p:spPr bwMode="auto">
          <a:xfrm rot="10800000">
            <a:off x="61722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41" name="TextBox 40"/>
          <p:cNvSpPr txBox="1"/>
          <p:nvPr/>
        </p:nvSpPr>
        <p:spPr>
          <a:xfrm>
            <a:off x="6324600" y="1752600"/>
            <a:ext cx="248799" cy="369332"/>
          </a:xfrm>
          <a:prstGeom prst="rect">
            <a:avLst/>
          </a:prstGeom>
          <a:noFill/>
        </p:spPr>
        <p:txBody>
          <a:bodyPr wrap="none" rtlCol="0">
            <a:spAutoFit/>
          </a:bodyPr>
          <a:lstStyle/>
          <a:p>
            <a:r>
              <a:rPr lang="en-US"/>
              <a:t>I</a:t>
            </a:r>
          </a:p>
        </p:txBody>
      </p:sp>
      <p:cxnSp>
        <p:nvCxnSpPr>
          <p:cNvPr id="42" name="Straight Arrow Connector 41"/>
          <p:cNvCxnSpPr/>
          <p:nvPr/>
        </p:nvCxnSpPr>
        <p:spPr bwMode="auto">
          <a:xfrm>
            <a:off x="62483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2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7.10</a:t>
            </a:r>
            <a:endParaRPr lang="en-US" sz="800" dirty="0"/>
          </a:p>
        </p:txBody>
      </p:sp>
    </p:spTree>
    <p:extLst>
      <p:ext uri="{BB962C8B-B14F-4D97-AF65-F5344CB8AC3E}">
        <p14:creationId xmlns:p14="http://schemas.microsoft.com/office/powerpoint/2010/main" val="613862304"/>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533400"/>
            <a:ext cx="7772400" cy="1066800"/>
          </a:xfrm>
        </p:spPr>
        <p:txBody>
          <a:bodyPr>
            <a:normAutofit fontScale="90000"/>
          </a:bodyPr>
          <a:lstStyle/>
          <a:p>
            <a:pPr algn="l"/>
            <a:r>
              <a:rPr lang="en-US" sz="4000">
                <a:latin typeface="Times New Roman" charset="0"/>
                <a:ea typeface="Times New Roman" charset="0"/>
                <a:cs typeface="Times New Roman" charset="0"/>
              </a:rPr>
              <a:t>The resistivity, </a:t>
            </a:r>
            <a:r>
              <a:rPr lang="en-US" sz="4000">
                <a:latin typeface="Symbol" charset="2"/>
                <a:ea typeface="Times New Roman" charset="0"/>
                <a:cs typeface="Symbol" charset="2"/>
              </a:rPr>
              <a:t>ρ</a:t>
            </a:r>
            <a:r>
              <a:rPr lang="en-US" sz="4000">
                <a:latin typeface="Symbol" charset="2"/>
              </a:rPr>
              <a:t>, </a:t>
            </a:r>
            <a:r>
              <a:rPr lang="en-US" sz="4000">
                <a:latin typeface="Times New Roman" charset="0"/>
                <a:ea typeface="Times New Roman" charset="0"/>
                <a:cs typeface="Times New Roman" charset="0"/>
              </a:rPr>
              <a:t>is the inverse of the conductivity, σ. The units of </a:t>
            </a:r>
            <a:r>
              <a:rPr lang="en-US" sz="4000">
                <a:latin typeface="Symbol" charset="2"/>
                <a:ea typeface="Times New Roman" charset="0"/>
                <a:cs typeface="Symbol" charset="2"/>
              </a:rPr>
              <a:t>ρ</a:t>
            </a:r>
            <a:r>
              <a:rPr lang="en-US" sz="4000">
                <a:latin typeface="Times New Roman" charset="0"/>
                <a:ea typeface="Times New Roman" charset="0"/>
                <a:cs typeface="Times New Roman" charset="0"/>
              </a:rPr>
              <a:t> are:</a:t>
            </a:r>
          </a:p>
        </p:txBody>
      </p:sp>
      <p:sp>
        <p:nvSpPr>
          <p:cNvPr id="3" name="Subtitle 2"/>
          <p:cNvSpPr>
            <a:spLocks noGrp="1"/>
          </p:cNvSpPr>
          <p:nvPr>
            <p:ph type="subTitle" idx="1"/>
          </p:nvPr>
        </p:nvSpPr>
        <p:spPr>
          <a:xfrm>
            <a:off x="1371600" y="2057400"/>
            <a:ext cx="6400800" cy="2971800"/>
          </a:xfrm>
        </p:spPr>
        <p:txBody>
          <a:bodyPr>
            <a:normAutofit/>
          </a:bodyPr>
          <a:lstStyle/>
          <a:p>
            <a:pPr marL="514350" indent="-514350" algn="l" eaLnBrk="1" hangingPunct="1">
              <a:lnSpc>
                <a:spcPct val="80000"/>
              </a:lnSpc>
              <a:buFont typeface="Arial" charset="0"/>
              <a:buAutoNum type="alphaUcParenR"/>
            </a:pPr>
            <a:r>
              <a:rPr lang="en-US" sz="3700">
                <a:solidFill>
                  <a:schemeClr val="tx1"/>
                </a:solidFill>
              </a:rPr>
              <a:t>Amps/volt</a:t>
            </a:r>
          </a:p>
          <a:p>
            <a:pPr marL="514350" indent="-514350" algn="l" eaLnBrk="1" hangingPunct="1">
              <a:lnSpc>
                <a:spcPct val="80000"/>
              </a:lnSpc>
              <a:buFont typeface="Arial" charset="0"/>
              <a:buAutoNum type="alphaUcParenR"/>
            </a:pPr>
            <a:r>
              <a:rPr lang="en-US" sz="3700">
                <a:solidFill>
                  <a:schemeClr val="tx1"/>
                </a:solidFill>
              </a:rPr>
              <a:t>V/m</a:t>
            </a:r>
          </a:p>
          <a:p>
            <a:pPr marL="514350" indent="-514350" algn="l" eaLnBrk="1" hangingPunct="1">
              <a:lnSpc>
                <a:spcPct val="80000"/>
              </a:lnSpc>
              <a:buFont typeface="Arial" charset="0"/>
              <a:buAutoNum type="alphaUcParenR"/>
            </a:pPr>
            <a:r>
              <a:rPr lang="en-US" sz="3700">
                <a:solidFill>
                  <a:schemeClr val="tx1"/>
                </a:solidFill>
              </a:rPr>
              <a:t>m/ohm</a:t>
            </a:r>
          </a:p>
          <a:p>
            <a:pPr marL="514350" indent="-514350" algn="l" eaLnBrk="1" hangingPunct="1">
              <a:lnSpc>
                <a:spcPct val="80000"/>
              </a:lnSpc>
              <a:buFont typeface="Arial" charset="0"/>
              <a:buAutoNum type="alphaUcParenR"/>
            </a:pPr>
            <a:r>
              <a:rPr lang="en-US" sz="3700">
                <a:solidFill>
                  <a:schemeClr val="tx1"/>
                </a:solidFill>
              </a:rPr>
              <a:t>ohm*m</a:t>
            </a:r>
          </a:p>
          <a:p>
            <a:pPr marL="514350" indent="-514350" algn="l" eaLnBrk="1" hangingPunct="1">
              <a:lnSpc>
                <a:spcPct val="80000"/>
              </a:lnSpc>
              <a:buFont typeface="Arial" charset="0"/>
              <a:buAutoNum type="alphaUcParenR"/>
            </a:pPr>
            <a:r>
              <a:rPr lang="en-US" sz="3700">
                <a:solidFill>
                  <a:schemeClr val="tx1"/>
                </a:solidFill>
              </a:rPr>
              <a:t>Joules/m</a:t>
            </a:r>
          </a:p>
          <a:p>
            <a:pPr marL="514350" indent="-514350" algn="l" eaLnBrk="1" hangingPunct="1">
              <a:lnSpc>
                <a:spcPct val="80000"/>
              </a:lnSpc>
              <a:buFont typeface="Arial" charset="0"/>
              <a:buAutoNum type="alphaUcParenR"/>
            </a:pPr>
            <a:endParaRPr lang="en-US" sz="3700">
              <a:solidFill>
                <a:schemeClr val="tx1"/>
              </a:solidFill>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7.11</a:t>
            </a:r>
            <a:endParaRPr lang="en-US" sz="800" dirty="0"/>
          </a:p>
        </p:txBody>
      </p:sp>
    </p:spTree>
    <p:extLst>
      <p:ext uri="{BB962C8B-B14F-4D97-AF65-F5344CB8AC3E}">
        <p14:creationId xmlns:p14="http://schemas.microsoft.com/office/powerpoint/2010/main" val="3615902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p:cNvSpPr>
            <a:spLocks noGrp="1"/>
          </p:cNvSpPr>
          <p:nvPr>
            <p:ph type="title" idx="4294967295"/>
          </p:nvPr>
        </p:nvSpPr>
        <p:spPr>
          <a:xfrm>
            <a:off x="407988" y="398463"/>
            <a:ext cx="8736012" cy="1422400"/>
          </a:xfrm>
        </p:spPr>
        <p:txBody>
          <a:bodyPr/>
          <a:lstStyle/>
          <a:p>
            <a:pPr algn="l"/>
            <a:r>
              <a:rPr lang="en-US" sz="2800" dirty="0" smtClean="0">
                <a:ea typeface="Arial" charset="0"/>
                <a:cs typeface="Arial" charset="0"/>
              </a:rPr>
              <a:t>A steady electric current </a:t>
            </a:r>
            <a:r>
              <a:rPr lang="en-US" sz="2800" i="1" dirty="0" smtClean="0">
                <a:ea typeface="Arial" charset="0"/>
                <a:cs typeface="Arial" charset="0"/>
              </a:rPr>
              <a:t>I</a:t>
            </a:r>
            <a:r>
              <a:rPr lang="en-US" sz="2800" dirty="0" smtClean="0">
                <a:ea typeface="Arial" charset="0"/>
                <a:cs typeface="Arial" charset="0"/>
              </a:rPr>
              <a:t> flows around a circuit containing a battery of voltage </a:t>
            </a:r>
            <a:r>
              <a:rPr lang="en-US" sz="2800" i="1" dirty="0" smtClean="0">
                <a:ea typeface="Arial" charset="0"/>
                <a:cs typeface="Arial" charset="0"/>
              </a:rPr>
              <a:t>V</a:t>
            </a:r>
            <a:r>
              <a:rPr lang="en-US" sz="2800" dirty="0" smtClean="0">
                <a:ea typeface="Arial" charset="0"/>
                <a:cs typeface="Arial" charset="0"/>
              </a:rPr>
              <a:t> and a resistor </a:t>
            </a:r>
            <a:r>
              <a:rPr lang="en-US" sz="2800" i="1" dirty="0" smtClean="0">
                <a:ea typeface="Arial" charset="0"/>
                <a:cs typeface="Arial" charset="0"/>
              </a:rPr>
              <a:t>R</a:t>
            </a:r>
            <a:r>
              <a:rPr lang="en-US" sz="2800" dirty="0" smtClean="0">
                <a:ea typeface="Arial" charset="0"/>
                <a:cs typeface="Arial" charset="0"/>
              </a:rPr>
              <a:t>. Which of the following statements about                 is true?</a:t>
            </a:r>
            <a:endParaRPr lang="en-US" sz="2800" i="1" dirty="0" smtClean="0">
              <a:ea typeface="Arial" charset="0"/>
              <a:cs typeface="Arial" charset="0"/>
            </a:endParaRPr>
          </a:p>
        </p:txBody>
      </p:sp>
      <p:sp>
        <p:nvSpPr>
          <p:cNvPr id="22532" name="TextBox 3"/>
          <p:cNvSpPr txBox="1">
            <a:spLocks noChangeArrowheads="1"/>
          </p:cNvSpPr>
          <p:nvPr/>
        </p:nvSpPr>
        <p:spPr bwMode="auto">
          <a:xfrm>
            <a:off x="1168400" y="2406650"/>
            <a:ext cx="6284913" cy="4154983"/>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It is zero around the circuit because it’s an electrostatic field</a:t>
            </a:r>
          </a:p>
          <a:p>
            <a:pPr marL="457200" indent="-457200">
              <a:buFontTx/>
              <a:buAutoNum type="alphaUcPeriod"/>
            </a:pPr>
            <a:r>
              <a:rPr lang="en-US" sz="2400" dirty="0"/>
              <a:t>It is non-zero around the circuit because it’s not an electrostatic field</a:t>
            </a:r>
          </a:p>
          <a:p>
            <a:pPr marL="457200" indent="-457200">
              <a:buFontTx/>
              <a:buAutoNum type="alphaUcPeriod"/>
            </a:pPr>
            <a:r>
              <a:rPr lang="en-US" sz="2400" dirty="0"/>
              <a:t>It is zero around the circuit because there is no electric field in the battery, only in the rest of the circuit</a:t>
            </a:r>
          </a:p>
          <a:p>
            <a:pPr marL="457200" indent="-457200">
              <a:buFontTx/>
              <a:buAutoNum type="alphaUcPeriod"/>
            </a:pPr>
            <a:r>
              <a:rPr lang="en-US" sz="2400" dirty="0"/>
              <a:t>It is non-zero around the circuit because there is no electric field in the battery, only in the rest of the circuit!</a:t>
            </a:r>
          </a:p>
          <a:p>
            <a:pPr marL="457200" indent="-457200">
              <a:buFontTx/>
              <a:buAutoNum type="alphaUcPeriod"/>
            </a:pPr>
            <a:r>
              <a:rPr lang="en-US" sz="2400" dirty="0"/>
              <a:t>None of the above</a:t>
            </a:r>
          </a:p>
        </p:txBody>
      </p:sp>
      <p:graphicFrame>
        <p:nvGraphicFramePr>
          <p:cNvPr id="22530" name="Object 2"/>
          <p:cNvGraphicFramePr>
            <a:graphicFrameLocks noChangeAspect="1"/>
          </p:cNvGraphicFramePr>
          <p:nvPr>
            <p:extLst>
              <p:ext uri="{D42A27DB-BD31-4B8C-83A1-F6EECF244321}">
                <p14:modId xmlns:p14="http://schemas.microsoft.com/office/powerpoint/2010/main" val="4132796453"/>
              </p:ext>
            </p:extLst>
          </p:nvPr>
        </p:nvGraphicFramePr>
        <p:xfrm>
          <a:off x="4572000" y="1258887"/>
          <a:ext cx="1233488" cy="700088"/>
        </p:xfrm>
        <a:graphic>
          <a:graphicData uri="http://schemas.openxmlformats.org/presentationml/2006/ole">
            <mc:AlternateContent xmlns:mc="http://schemas.openxmlformats.org/markup-compatibility/2006">
              <mc:Choice xmlns:v="urn:schemas-microsoft-com:vml" Requires="v">
                <p:oleObj spid="_x0000_s3108" name="Equation" r:id="rId4" imgW="469900" imgH="266700" progId="Equation.3">
                  <p:embed/>
                </p:oleObj>
              </mc:Choice>
              <mc:Fallback>
                <p:oleObj name="Equation" r:id="rId4" imgW="469900" imgH="26670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58887"/>
                        <a:ext cx="1233488"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7.12</a:t>
            </a:r>
            <a:endParaRPr lang="en-US" sz="800" dirty="0"/>
          </a:p>
        </p:txBody>
      </p:sp>
    </p:spTree>
    <p:extLst>
      <p:ext uri="{BB962C8B-B14F-4D97-AF65-F5344CB8AC3E}">
        <p14:creationId xmlns:p14="http://schemas.microsoft.com/office/powerpoint/2010/main" val="31997851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28600" y="914400"/>
            <a:ext cx="7772400" cy="1524000"/>
          </a:xfrm>
        </p:spPr>
        <p:txBody>
          <a:bodyPr>
            <a:normAutofit fontScale="90000"/>
          </a:bodyPr>
          <a:lstStyle/>
          <a:p>
            <a:pPr algn="l" eaLnBrk="1" hangingPunct="1"/>
            <a:r>
              <a:rPr lang="en-US" sz="4000">
                <a:latin typeface="Times New Roman" charset="0"/>
                <a:ea typeface="Times New Roman" charset="0"/>
                <a:cs typeface="Times New Roman" charset="0"/>
              </a:rPr>
              <a:t>EMF is the line integral of the total force per unit charge around a closed loop. </a:t>
            </a:r>
            <a:br>
              <a:rPr lang="en-US" sz="4000">
                <a:latin typeface="Times New Roman" charset="0"/>
                <a:ea typeface="Times New Roman" charset="0"/>
                <a:cs typeface="Times New Roman" charset="0"/>
              </a:rPr>
            </a:br>
            <a:r>
              <a:rPr lang="en-US" sz="4000">
                <a:latin typeface="Times New Roman" charset="0"/>
                <a:ea typeface="Times New Roman" charset="0"/>
                <a:cs typeface="Times New Roman" charset="0"/>
              </a:rPr>
              <a:t>The units of EMF are:   </a:t>
            </a:r>
          </a:p>
        </p:txBody>
      </p:sp>
      <p:sp>
        <p:nvSpPr>
          <p:cNvPr id="3" name="Subtitle 2"/>
          <p:cNvSpPr>
            <a:spLocks noGrp="1"/>
          </p:cNvSpPr>
          <p:nvPr>
            <p:ph type="subTitle" idx="1"/>
          </p:nvPr>
        </p:nvSpPr>
        <p:spPr>
          <a:xfrm>
            <a:off x="228600" y="2590800"/>
            <a:ext cx="7543800" cy="2971800"/>
          </a:xfrm>
        </p:spPr>
        <p:txBody>
          <a:bodyPr>
            <a:normAutofit/>
          </a:bodyPr>
          <a:lstStyle/>
          <a:p>
            <a:pPr marL="514350" indent="-514350" algn="l" eaLnBrk="1" hangingPunct="1">
              <a:lnSpc>
                <a:spcPct val="80000"/>
              </a:lnSpc>
              <a:buFont typeface="Arial" charset="0"/>
              <a:buAutoNum type="alphaUcParenR"/>
            </a:pPr>
            <a:r>
              <a:rPr lang="en-US" sz="3100">
                <a:solidFill>
                  <a:schemeClr val="tx1"/>
                </a:solidFill>
              </a:rPr>
              <a:t>Farads</a:t>
            </a:r>
          </a:p>
          <a:p>
            <a:pPr marL="514350" indent="-514350" algn="l" eaLnBrk="1" hangingPunct="1">
              <a:lnSpc>
                <a:spcPct val="80000"/>
              </a:lnSpc>
              <a:buFont typeface="Arial" charset="0"/>
              <a:buAutoNum type="alphaUcParenR"/>
            </a:pPr>
            <a:r>
              <a:rPr lang="en-US" sz="3100">
                <a:solidFill>
                  <a:schemeClr val="tx1"/>
                </a:solidFill>
              </a:rPr>
              <a:t>Joules.</a:t>
            </a:r>
          </a:p>
          <a:p>
            <a:pPr marL="514350" indent="-514350" algn="l" eaLnBrk="1" hangingPunct="1">
              <a:lnSpc>
                <a:spcPct val="80000"/>
              </a:lnSpc>
              <a:buFont typeface="Arial" charset="0"/>
              <a:buAutoNum type="alphaUcParenR"/>
            </a:pPr>
            <a:r>
              <a:rPr lang="en-US" sz="3100">
                <a:solidFill>
                  <a:schemeClr val="tx1"/>
                </a:solidFill>
              </a:rPr>
              <a:t>Amps, (that’s why current flows.)</a:t>
            </a:r>
          </a:p>
          <a:p>
            <a:pPr marL="514350" indent="-514350" algn="l" eaLnBrk="1" hangingPunct="1">
              <a:lnSpc>
                <a:spcPct val="80000"/>
              </a:lnSpc>
              <a:buFont typeface="Arial" charset="0"/>
              <a:buAutoNum type="alphaUcParenR"/>
            </a:pPr>
            <a:r>
              <a:rPr lang="en-US" sz="3100">
                <a:solidFill>
                  <a:schemeClr val="tx1"/>
                </a:solidFill>
              </a:rPr>
              <a:t>Newtons, (that’s why it’s called emf)</a:t>
            </a:r>
          </a:p>
          <a:p>
            <a:pPr marL="514350" indent="-514350" algn="l" eaLnBrk="1" hangingPunct="1">
              <a:lnSpc>
                <a:spcPct val="80000"/>
              </a:lnSpc>
              <a:buFont typeface="Arial" charset="0"/>
              <a:buAutoNum type="alphaUcParenR"/>
            </a:pPr>
            <a:r>
              <a:rPr lang="en-US" sz="3100">
                <a:solidFill>
                  <a:schemeClr val="tx1"/>
                </a:solidFill>
              </a:rPr>
              <a:t>Volts</a:t>
            </a:r>
          </a:p>
          <a:p>
            <a:pPr marL="514350" indent="-514350" algn="l" eaLnBrk="1" hangingPunct="1">
              <a:lnSpc>
                <a:spcPct val="80000"/>
              </a:lnSpc>
              <a:buFont typeface="Arial" charset="0"/>
              <a:buAutoNum type="alphaUcParenR"/>
            </a:pPr>
            <a:endParaRPr lang="en-US" sz="3100">
              <a:solidFill>
                <a:schemeClr val="tx1"/>
              </a:solidFill>
            </a:endParaRPr>
          </a:p>
        </p:txBody>
      </p:sp>
      <p:graphicFrame>
        <p:nvGraphicFramePr>
          <p:cNvPr id="2" name="Object 2"/>
          <p:cNvGraphicFramePr>
            <a:graphicFrameLocks noChangeAspect="1"/>
          </p:cNvGraphicFramePr>
          <p:nvPr/>
        </p:nvGraphicFramePr>
        <p:xfrm>
          <a:off x="2636838" y="95250"/>
          <a:ext cx="2925762" cy="819150"/>
        </p:xfrm>
        <a:graphic>
          <a:graphicData uri="http://schemas.openxmlformats.org/presentationml/2006/ole">
            <mc:AlternateContent xmlns:mc="http://schemas.openxmlformats.org/markup-compatibility/2006">
              <mc:Choice xmlns:v="urn:schemas-microsoft-com:vml" Requires="v">
                <p:oleObj spid="_x0000_s5155" name="Equation" r:id="rId4" imgW="952500" imgH="266700" progId="Equation.3">
                  <p:embed/>
                </p:oleObj>
              </mc:Choice>
              <mc:Fallback>
                <p:oleObj name="Equation" r:id="rId4" imgW="952500" imgH="2667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95250"/>
                        <a:ext cx="292576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7.13</a:t>
            </a:r>
            <a:endParaRPr lang="en-US" sz="800" dirty="0"/>
          </a:p>
        </p:txBody>
      </p:sp>
    </p:spTree>
    <p:extLst>
      <p:ext uri="{BB962C8B-B14F-4D97-AF65-F5344CB8AC3E}">
        <p14:creationId xmlns:p14="http://schemas.microsoft.com/office/powerpoint/2010/main" val="2599468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724" y="242098"/>
            <a:ext cx="7511143" cy="1569660"/>
          </a:xfrm>
          <a:prstGeom prst="rect">
            <a:avLst/>
          </a:prstGeom>
          <a:noFill/>
        </p:spPr>
        <p:txBody>
          <a:bodyPr wrap="square" rtlCol="0">
            <a:spAutoFit/>
          </a:bodyPr>
          <a:lstStyle/>
          <a:p>
            <a:r>
              <a:rPr lang="en-US" sz="2400" dirty="0" smtClean="0"/>
              <a:t>Imagine a charge q able to move around a tube which makes a closed loop. If we want to drive the charge around the loop, we </a:t>
            </a:r>
            <a:r>
              <a:rPr lang="en-US" sz="2400" b="1" dirty="0" smtClean="0"/>
              <a:t>cannot </a:t>
            </a:r>
            <a:r>
              <a:rPr lang="en-US" sz="2400" dirty="0" smtClean="0"/>
              <a:t>do this with E-field from a single stationary charge.</a:t>
            </a:r>
          </a:p>
        </p:txBody>
      </p:sp>
      <p:grpSp>
        <p:nvGrpSpPr>
          <p:cNvPr id="5" name="Group 4"/>
          <p:cNvGrpSpPr/>
          <p:nvPr/>
        </p:nvGrpSpPr>
        <p:grpSpPr>
          <a:xfrm>
            <a:off x="4388302" y="1737446"/>
            <a:ext cx="4286254" cy="3062057"/>
            <a:chOff x="1853286" y="2179419"/>
            <a:chExt cx="4286254" cy="3062057"/>
          </a:xfrm>
        </p:grpSpPr>
        <p:sp>
          <p:nvSpPr>
            <p:cNvPr id="3" name="Freeform 2"/>
            <p:cNvSpPr/>
            <p:nvPr/>
          </p:nvSpPr>
          <p:spPr>
            <a:xfrm>
              <a:off x="2130879" y="2400300"/>
              <a:ext cx="3725636" cy="2661557"/>
            </a:xfrm>
            <a:custGeom>
              <a:avLst/>
              <a:gdLst>
                <a:gd name="connsiteX0" fmla="*/ 1559378 w 3725636"/>
                <a:gd name="connsiteY0" fmla="*/ 342900 h 2661557"/>
                <a:gd name="connsiteX1" fmla="*/ 40821 w 3725636"/>
                <a:gd name="connsiteY1" fmla="*/ 1387929 h 2661557"/>
                <a:gd name="connsiteX2" fmla="*/ 1314450 w 3725636"/>
                <a:gd name="connsiteY2" fmla="*/ 2547257 h 2661557"/>
                <a:gd name="connsiteX3" fmla="*/ 3371850 w 3725636"/>
                <a:gd name="connsiteY3" fmla="*/ 2073729 h 2661557"/>
                <a:gd name="connsiteX4" fmla="*/ 3437164 w 3725636"/>
                <a:gd name="connsiteY4" fmla="*/ 326571 h 2661557"/>
                <a:gd name="connsiteX5" fmla="*/ 2228850 w 3725636"/>
                <a:gd name="connsiteY5" fmla="*/ 114300 h 2661557"/>
                <a:gd name="connsiteX6" fmla="*/ 1559378 w 3725636"/>
                <a:gd name="connsiteY6" fmla="*/ 342900 h 266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5636" h="2661557">
                  <a:moveTo>
                    <a:pt x="1559378" y="342900"/>
                  </a:moveTo>
                  <a:cubicBezTo>
                    <a:pt x="1194707" y="555171"/>
                    <a:pt x="81642" y="1020536"/>
                    <a:pt x="40821" y="1387929"/>
                  </a:cubicBezTo>
                  <a:cubicBezTo>
                    <a:pt x="0" y="1755322"/>
                    <a:pt x="759279" y="2432957"/>
                    <a:pt x="1314450" y="2547257"/>
                  </a:cubicBezTo>
                  <a:cubicBezTo>
                    <a:pt x="1869621" y="2661557"/>
                    <a:pt x="3018064" y="2443843"/>
                    <a:pt x="3371850" y="2073729"/>
                  </a:cubicBezTo>
                  <a:cubicBezTo>
                    <a:pt x="3725636" y="1703615"/>
                    <a:pt x="3627664" y="653142"/>
                    <a:pt x="3437164" y="326571"/>
                  </a:cubicBezTo>
                  <a:cubicBezTo>
                    <a:pt x="3246664" y="0"/>
                    <a:pt x="2533650" y="111579"/>
                    <a:pt x="2228850" y="114300"/>
                  </a:cubicBezTo>
                  <a:cubicBezTo>
                    <a:pt x="1924050" y="117021"/>
                    <a:pt x="1924049" y="130629"/>
                    <a:pt x="1559378" y="342900"/>
                  </a:cubicBezTo>
                  <a:close/>
                </a:path>
              </a:pathLst>
            </a:cu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1853286" y="2179419"/>
              <a:ext cx="4286254" cy="3062057"/>
            </a:xfrm>
            <a:custGeom>
              <a:avLst/>
              <a:gdLst>
                <a:gd name="connsiteX0" fmla="*/ 1559378 w 3725636"/>
                <a:gd name="connsiteY0" fmla="*/ 342900 h 2661557"/>
                <a:gd name="connsiteX1" fmla="*/ 40821 w 3725636"/>
                <a:gd name="connsiteY1" fmla="*/ 1387929 h 2661557"/>
                <a:gd name="connsiteX2" fmla="*/ 1314450 w 3725636"/>
                <a:gd name="connsiteY2" fmla="*/ 2547257 h 2661557"/>
                <a:gd name="connsiteX3" fmla="*/ 3371850 w 3725636"/>
                <a:gd name="connsiteY3" fmla="*/ 2073729 h 2661557"/>
                <a:gd name="connsiteX4" fmla="*/ 3437164 w 3725636"/>
                <a:gd name="connsiteY4" fmla="*/ 326571 h 2661557"/>
                <a:gd name="connsiteX5" fmla="*/ 2228850 w 3725636"/>
                <a:gd name="connsiteY5" fmla="*/ 114300 h 2661557"/>
                <a:gd name="connsiteX6" fmla="*/ 1559378 w 3725636"/>
                <a:gd name="connsiteY6" fmla="*/ 342900 h 266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5636" h="2661557">
                  <a:moveTo>
                    <a:pt x="1559378" y="342900"/>
                  </a:moveTo>
                  <a:cubicBezTo>
                    <a:pt x="1194707" y="555171"/>
                    <a:pt x="81642" y="1020536"/>
                    <a:pt x="40821" y="1387929"/>
                  </a:cubicBezTo>
                  <a:cubicBezTo>
                    <a:pt x="0" y="1755322"/>
                    <a:pt x="759279" y="2432957"/>
                    <a:pt x="1314450" y="2547257"/>
                  </a:cubicBezTo>
                  <a:cubicBezTo>
                    <a:pt x="1869621" y="2661557"/>
                    <a:pt x="3018064" y="2443843"/>
                    <a:pt x="3371850" y="2073729"/>
                  </a:cubicBezTo>
                  <a:cubicBezTo>
                    <a:pt x="3725636" y="1703615"/>
                    <a:pt x="3627664" y="653142"/>
                    <a:pt x="3437164" y="326571"/>
                  </a:cubicBezTo>
                  <a:cubicBezTo>
                    <a:pt x="3246664" y="0"/>
                    <a:pt x="2533650" y="111579"/>
                    <a:pt x="2228850" y="114300"/>
                  </a:cubicBezTo>
                  <a:cubicBezTo>
                    <a:pt x="1924050" y="117021"/>
                    <a:pt x="1924049" y="130629"/>
                    <a:pt x="1559378" y="342900"/>
                  </a:cubicBezTo>
                  <a:close/>
                </a:path>
              </a:pathLst>
            </a:cu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p:nvPr/>
        </p:nvSpPr>
        <p:spPr>
          <a:xfrm>
            <a:off x="7999645" y="1958327"/>
            <a:ext cx="244929" cy="24492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391531" y="1773661"/>
            <a:ext cx="373820" cy="523220"/>
          </a:xfrm>
          <a:prstGeom prst="rect">
            <a:avLst/>
          </a:prstGeom>
          <a:noFill/>
        </p:spPr>
        <p:txBody>
          <a:bodyPr wrap="none" rtlCol="0">
            <a:spAutoFit/>
          </a:bodyPr>
          <a:lstStyle/>
          <a:p>
            <a:r>
              <a:rPr lang="en-US" sz="2800" dirty="0" smtClean="0"/>
              <a:t>q</a:t>
            </a:r>
            <a:endParaRPr lang="en-US" sz="2800" dirty="0"/>
          </a:p>
        </p:txBody>
      </p:sp>
      <p:sp>
        <p:nvSpPr>
          <p:cNvPr id="10" name="TextBox 9"/>
          <p:cNvSpPr txBox="1"/>
          <p:nvPr/>
        </p:nvSpPr>
        <p:spPr>
          <a:xfrm>
            <a:off x="7934329" y="1811758"/>
            <a:ext cx="373820" cy="523220"/>
          </a:xfrm>
          <a:prstGeom prst="rect">
            <a:avLst/>
          </a:prstGeom>
          <a:noFill/>
        </p:spPr>
        <p:txBody>
          <a:bodyPr wrap="none" rtlCol="0">
            <a:spAutoFit/>
          </a:bodyPr>
          <a:lstStyle/>
          <a:p>
            <a:r>
              <a:rPr lang="en-US" sz="2800" dirty="0" smtClean="0"/>
              <a:t>+</a:t>
            </a:r>
            <a:endParaRPr lang="en-US" sz="2800" dirty="0"/>
          </a:p>
        </p:txBody>
      </p:sp>
      <p:sp>
        <p:nvSpPr>
          <p:cNvPr id="11" name="Oval 10"/>
          <p:cNvSpPr/>
          <p:nvPr/>
        </p:nvSpPr>
        <p:spPr>
          <a:xfrm>
            <a:off x="4225805" y="4749040"/>
            <a:ext cx="244929" cy="24492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160489" y="4602471"/>
            <a:ext cx="373820" cy="523220"/>
          </a:xfrm>
          <a:prstGeom prst="rect">
            <a:avLst/>
          </a:prstGeom>
          <a:noFill/>
        </p:spPr>
        <p:txBody>
          <a:bodyPr wrap="none" rtlCol="0">
            <a:spAutoFit/>
          </a:bodyPr>
          <a:lstStyle/>
          <a:p>
            <a:r>
              <a:rPr lang="en-US" sz="2800" dirty="0" smtClean="0"/>
              <a:t>+</a:t>
            </a:r>
            <a:endParaRPr lang="en-US" sz="2800" dirty="0"/>
          </a:p>
        </p:txBody>
      </p:sp>
      <p:cxnSp>
        <p:nvCxnSpPr>
          <p:cNvPr id="14" name="Straight Arrow Connector 13"/>
          <p:cNvCxnSpPr/>
          <p:nvPr/>
        </p:nvCxnSpPr>
        <p:spPr>
          <a:xfrm>
            <a:off x="4632283" y="4863337"/>
            <a:ext cx="288606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583296" y="3036025"/>
            <a:ext cx="2265582" cy="16476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3107450" y="3369811"/>
            <a:ext cx="2465320" cy="15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18955" y="2334978"/>
            <a:ext cx="3390521" cy="3323987"/>
          </a:xfrm>
          <a:prstGeom prst="rect">
            <a:avLst/>
          </a:prstGeom>
          <a:noFill/>
        </p:spPr>
        <p:txBody>
          <a:bodyPr wrap="square" rtlCol="0">
            <a:spAutoFit/>
          </a:bodyPr>
          <a:lstStyle/>
          <a:p>
            <a:r>
              <a:rPr lang="en-US" sz="2400" dirty="0" smtClean="0"/>
              <a:t>Can we drive the charge around the loop with some </a:t>
            </a:r>
            <a:r>
              <a:rPr lang="en-US" sz="2400" i="1" dirty="0" smtClean="0"/>
              <a:t>combination</a:t>
            </a:r>
            <a:r>
              <a:rPr lang="en-US" sz="2400" dirty="0" smtClean="0"/>
              <a:t> of stationary + and – charges?</a:t>
            </a:r>
          </a:p>
          <a:p>
            <a:endParaRPr lang="en-US" sz="2400" dirty="0" smtClean="0"/>
          </a:p>
          <a:p>
            <a:pPr marL="342900" indent="-342900">
              <a:buAutoNum type="alphaUcParenR"/>
            </a:pPr>
            <a:r>
              <a:rPr lang="en-US" sz="2400" dirty="0" smtClean="0"/>
              <a:t>Yes</a:t>
            </a:r>
          </a:p>
          <a:p>
            <a:pPr marL="342900" indent="-342900">
              <a:buAutoNum type="alphaUcParenR"/>
            </a:pPr>
            <a:r>
              <a:rPr lang="en-US" sz="2400" dirty="0" smtClean="0"/>
              <a:t>No</a:t>
            </a:r>
          </a:p>
          <a:p>
            <a:endParaRPr lang="en-US" dirty="0"/>
          </a:p>
        </p:txBody>
      </p: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7.14</a:t>
            </a:r>
            <a:endParaRPr lang="en-US" sz="800" dirty="0"/>
          </a:p>
        </p:txBody>
      </p:sp>
    </p:spTree>
    <p:extLst>
      <p:ext uri="{BB962C8B-B14F-4D97-AF65-F5344CB8AC3E}">
        <p14:creationId xmlns:p14="http://schemas.microsoft.com/office/powerpoint/2010/main" val="3796888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p:cNvSpPr>
          <p:nvPr/>
        </p:nvSpPr>
        <p:spPr>
          <a:xfrm>
            <a:off x="389845" y="0"/>
            <a:ext cx="8636077" cy="158387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charset="0"/>
                <a:ea typeface="Arial" charset="0"/>
                <a:cs typeface="Arial" charset="0"/>
              </a:rPr>
              <a:t>A circuit with a battery</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with voltage difference </a:t>
            </a:r>
            <a:r>
              <a:rPr kumimoji="0" lang="en-US" sz="2400" b="0" i="0" u="none" strike="noStrike" kern="1200" cap="none" spc="0" normalizeH="0" noProof="0" dirty="0" err="1" smtClean="0">
                <a:ln>
                  <a:noFill/>
                </a:ln>
                <a:solidFill>
                  <a:schemeClr val="tx1"/>
                </a:solidFill>
                <a:effectLst/>
                <a:uLnTx/>
                <a:uFillTx/>
                <a:latin typeface="Arial" charset="0"/>
                <a:ea typeface="Arial" charset="0"/>
                <a:cs typeface="Arial" charset="0"/>
              </a:rPr>
              <a:t>ΔV</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is attached to a resistor.  The force per charge due to </a:t>
            </a:r>
            <a:r>
              <a:rPr lang="en-US" sz="2400" dirty="0" smtClean="0">
                <a:latin typeface="Arial" charset="0"/>
                <a:ea typeface="Arial" charset="0"/>
                <a:cs typeface="Arial" charset="0"/>
              </a:rPr>
              <a:t>the</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charges is </a:t>
            </a:r>
            <a:r>
              <a:rPr kumimoji="0" lang="en-US" sz="2400" b="1" i="0" u="none" strike="noStrike" kern="1200" cap="none" spc="0" normalizeH="0" noProof="0" dirty="0" smtClean="0">
                <a:ln>
                  <a:noFill/>
                </a:ln>
                <a:solidFill>
                  <a:schemeClr val="tx1"/>
                </a:solidFill>
                <a:effectLst/>
                <a:uLnTx/>
                <a:uFillTx/>
                <a:latin typeface="Arial" charset="0"/>
                <a:ea typeface="Arial" charset="0"/>
                <a:cs typeface="Arial" charset="0"/>
              </a:rPr>
              <a:t>E</a:t>
            </a:r>
            <a:r>
              <a:rPr kumimoji="0" lang="en-US" sz="2400" b="0" i="0" u="none" strike="noStrike" kern="1200" cap="none" spc="0" normalizeH="0" noProof="0" dirty="0" smtClean="0">
                <a:ln>
                  <a:noFill/>
                </a:ln>
                <a:solidFill>
                  <a:schemeClr val="tx1"/>
                </a:solidFill>
                <a:effectLst/>
                <a:uLnTx/>
                <a:uFillTx/>
                <a:latin typeface="Arial" charset="0"/>
                <a:ea typeface="Arial" charset="0"/>
                <a:cs typeface="Arial" charset="0"/>
              </a:rPr>
              <a:t>.  The force per charge inside </a:t>
            </a:r>
            <a:r>
              <a:rPr kumimoji="0" lang="en-US" sz="2400" b="0" i="0" u="none" strike="noStrike" kern="1200" cap="none" spc="0" normalizeH="0" noProof="0" dirty="0" err="1" smtClean="0">
                <a:ln>
                  <a:noFill/>
                </a:ln>
                <a:solidFill>
                  <a:schemeClr val="tx1"/>
                </a:solidFill>
                <a:effectLst/>
                <a:uLnTx/>
                <a:uFillTx/>
                <a:latin typeface="Arial" charset="0"/>
                <a:ea typeface="Arial" charset="0"/>
                <a:cs typeface="Arial" charset="0"/>
              </a:rPr>
              <a:t>th</a:t>
            </a:r>
            <a:r>
              <a:rPr lang="en-US" sz="2400" dirty="0" smtClean="0">
                <a:latin typeface="Arial" charset="0"/>
                <a:ea typeface="Arial" charset="0"/>
                <a:cs typeface="Arial" charset="0"/>
              </a:rPr>
              <a:t>e battery is </a:t>
            </a:r>
            <a:r>
              <a:rPr lang="en-US" sz="2400" b="1" dirty="0" smtClean="0">
                <a:latin typeface="Arial" charset="0"/>
                <a:ea typeface="Arial" charset="0"/>
                <a:cs typeface="Arial" charset="0"/>
              </a:rPr>
              <a:t>f</a:t>
            </a:r>
            <a:r>
              <a:rPr lang="en-US" sz="2400" dirty="0" smtClean="0">
                <a:latin typeface="Arial" charset="0"/>
                <a:ea typeface="Arial" charset="0"/>
                <a:cs typeface="Arial" charset="0"/>
              </a:rPr>
              <a:t> = </a:t>
            </a:r>
            <a:r>
              <a:rPr lang="en-US" sz="2400" b="1" dirty="0" err="1" smtClean="0">
                <a:latin typeface="Arial" charset="0"/>
                <a:ea typeface="Arial" charset="0"/>
                <a:cs typeface="Arial" charset="0"/>
              </a:rPr>
              <a:t>f</a:t>
            </a:r>
            <a:r>
              <a:rPr lang="en-US" sz="2400" baseline="-25000" dirty="0" err="1" smtClean="0">
                <a:latin typeface="Arial" charset="0"/>
                <a:ea typeface="Arial" charset="0"/>
                <a:cs typeface="Arial" charset="0"/>
              </a:rPr>
              <a:t>bat</a:t>
            </a:r>
            <a:r>
              <a:rPr lang="en-US" sz="2400" baseline="-25000" dirty="0" smtClean="0">
                <a:latin typeface="Arial" charset="0"/>
                <a:ea typeface="Arial" charset="0"/>
                <a:cs typeface="Arial" charset="0"/>
              </a:rPr>
              <a:t> </a:t>
            </a:r>
            <a:r>
              <a:rPr lang="en-US" sz="2400" dirty="0" smtClean="0">
                <a:latin typeface="Arial" charset="0"/>
                <a:ea typeface="Arial" charset="0"/>
                <a:cs typeface="Arial" charset="0"/>
              </a:rPr>
              <a:t> + </a:t>
            </a:r>
            <a:r>
              <a:rPr lang="en-US" sz="2400" b="1" dirty="0" smtClean="0">
                <a:latin typeface="Arial" charset="0"/>
                <a:ea typeface="Arial" charset="0"/>
                <a:cs typeface="Arial" charset="0"/>
              </a:rPr>
              <a:t>E</a:t>
            </a:r>
            <a:endParaRPr kumimoji="0" lang="en-US" sz="2400" b="1" i="0" u="none" strike="noStrike" kern="1200" cap="none" spc="0" normalizeH="0" baseline="0" noProof="0" dirty="0" smtClean="0">
              <a:ln>
                <a:noFill/>
              </a:ln>
              <a:solidFill>
                <a:schemeClr val="tx1"/>
              </a:solidFill>
              <a:effectLst/>
              <a:uLnTx/>
              <a:uFillTx/>
              <a:latin typeface="Arial" charset="0"/>
              <a:ea typeface="Arial" charset="0"/>
              <a:cs typeface="Arial" charset="0"/>
            </a:endParaRPr>
          </a:p>
        </p:txBody>
      </p:sp>
      <p:sp>
        <p:nvSpPr>
          <p:cNvPr id="3" name="TextBox 2"/>
          <p:cNvSpPr txBox="1"/>
          <p:nvPr/>
        </p:nvSpPr>
        <p:spPr>
          <a:xfrm>
            <a:off x="389845" y="1583871"/>
            <a:ext cx="7227620" cy="523220"/>
          </a:xfrm>
          <a:prstGeom prst="rect">
            <a:avLst/>
          </a:prstGeom>
          <a:noFill/>
        </p:spPr>
        <p:txBody>
          <a:bodyPr wrap="none" rtlCol="0">
            <a:spAutoFit/>
          </a:bodyPr>
          <a:lstStyle/>
          <a:p>
            <a:r>
              <a:rPr lang="en-US" sz="2800" dirty="0" smtClean="0"/>
              <a:t>How many of the following statements are true?</a:t>
            </a:r>
            <a:endParaRPr lang="en-US" sz="2800" dirty="0"/>
          </a:p>
        </p:txBody>
      </p:sp>
      <p:graphicFrame>
        <p:nvGraphicFramePr>
          <p:cNvPr id="650242" name="Object 2"/>
          <p:cNvGraphicFramePr>
            <a:graphicFrameLocks noChangeAspect="1"/>
          </p:cNvGraphicFramePr>
          <p:nvPr>
            <p:extLst>
              <p:ext uri="{D42A27DB-BD31-4B8C-83A1-F6EECF244321}">
                <p14:modId xmlns:p14="http://schemas.microsoft.com/office/powerpoint/2010/main" val="3811331319"/>
              </p:ext>
            </p:extLst>
          </p:nvPr>
        </p:nvGraphicFramePr>
        <p:xfrm>
          <a:off x="571500" y="2151063"/>
          <a:ext cx="6208713" cy="2068512"/>
        </p:xfrm>
        <a:graphic>
          <a:graphicData uri="http://schemas.openxmlformats.org/presentationml/2006/ole">
            <mc:AlternateContent xmlns:mc="http://schemas.openxmlformats.org/markup-compatibility/2006">
              <mc:Choice xmlns:v="urn:schemas-microsoft-com:vml" Requires="v">
                <p:oleObj spid="_x0000_s216069" name="Equation" r:id="rId4" imgW="2400300" imgH="800100" progId="Equation.DSMT4">
                  <p:embed/>
                </p:oleObj>
              </mc:Choice>
              <mc:Fallback>
                <p:oleObj name="Equation" r:id="rId4" imgW="2400300" imgH="800100" progId="Equation.DSMT4">
                  <p:embed/>
                  <p:pic>
                    <p:nvPicPr>
                      <p:cNvPr id="0" name="Picture 2"/>
                      <p:cNvPicPr>
                        <a:picLocks noChangeAspect="1" noChangeArrowheads="1"/>
                      </p:cNvPicPr>
                      <p:nvPr/>
                    </p:nvPicPr>
                    <p:blipFill>
                      <a:blip r:embed="rId5"/>
                      <a:srcRect/>
                      <a:stretch>
                        <a:fillRect/>
                      </a:stretch>
                    </p:blipFill>
                    <p:spPr bwMode="auto">
                      <a:xfrm>
                        <a:off x="571500" y="2151063"/>
                        <a:ext cx="6208713" cy="206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7284514" y="3388213"/>
            <a:ext cx="912429" cy="2554545"/>
          </a:xfrm>
          <a:prstGeom prst="rect">
            <a:avLst/>
          </a:prstGeom>
          <a:noFill/>
        </p:spPr>
        <p:txBody>
          <a:bodyPr wrap="none" rtlCol="0">
            <a:spAutoFit/>
          </a:bodyPr>
          <a:lstStyle/>
          <a:p>
            <a:pPr marL="514350" indent="-514350">
              <a:buAutoNum type="alphaUcParenR"/>
            </a:pPr>
            <a:r>
              <a:rPr lang="en-US" sz="3200" dirty="0" smtClean="0"/>
              <a:t>0</a:t>
            </a:r>
          </a:p>
          <a:p>
            <a:pPr marL="514350" indent="-514350">
              <a:buAutoNum type="alphaUcParenR"/>
            </a:pPr>
            <a:r>
              <a:rPr lang="en-US" sz="3200" dirty="0" smtClean="0"/>
              <a:t>1</a:t>
            </a:r>
          </a:p>
          <a:p>
            <a:pPr marL="514350" indent="-514350">
              <a:buAutoNum type="alphaUcParenR"/>
            </a:pPr>
            <a:r>
              <a:rPr lang="en-US" sz="3200" dirty="0" smtClean="0"/>
              <a:t>2</a:t>
            </a:r>
          </a:p>
          <a:p>
            <a:pPr marL="514350" indent="-514350">
              <a:buAutoNum type="alphaUcParenR"/>
            </a:pPr>
            <a:r>
              <a:rPr lang="en-US" sz="3200" dirty="0" smtClean="0"/>
              <a:t>3</a:t>
            </a:r>
          </a:p>
          <a:p>
            <a:pPr marL="514350" indent="-514350">
              <a:buAutoNum type="alphaUcParenR"/>
            </a:pPr>
            <a:r>
              <a:rPr lang="en-US" sz="3200" dirty="0" smtClean="0"/>
              <a:t>4</a:t>
            </a:r>
            <a:endParaRPr lang="en-US" sz="3200" dirty="0"/>
          </a:p>
        </p:txBody>
      </p:sp>
      <p:sp>
        <p:nvSpPr>
          <p:cNvPr id="6" name="Rectangle 5"/>
          <p:cNvSpPr/>
          <p:nvPr/>
        </p:nvSpPr>
        <p:spPr>
          <a:xfrm>
            <a:off x="1371600" y="4550364"/>
            <a:ext cx="3690257" cy="134425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020536" y="5365202"/>
            <a:ext cx="7021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962525" y="4786991"/>
            <a:ext cx="198664" cy="778329"/>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20536" y="5094511"/>
            <a:ext cx="688521" cy="25595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59600" y="5110840"/>
            <a:ext cx="98175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09000" y="5481093"/>
            <a:ext cx="362600" cy="461665"/>
          </a:xfrm>
          <a:prstGeom prst="rect">
            <a:avLst/>
          </a:prstGeom>
          <a:noFill/>
        </p:spPr>
        <p:txBody>
          <a:bodyPr wrap="none" rtlCol="0">
            <a:spAutoFit/>
          </a:bodyPr>
          <a:lstStyle/>
          <a:p>
            <a:r>
              <a:rPr lang="en-US" sz="2400" dirty="0" smtClean="0"/>
              <a:t>A</a:t>
            </a:r>
            <a:endParaRPr lang="en-US" sz="2400" dirty="0"/>
          </a:p>
        </p:txBody>
      </p:sp>
      <p:sp>
        <p:nvSpPr>
          <p:cNvPr id="17" name="TextBox 16"/>
          <p:cNvSpPr txBox="1"/>
          <p:nvPr/>
        </p:nvSpPr>
        <p:spPr>
          <a:xfrm>
            <a:off x="1020536" y="4632846"/>
            <a:ext cx="362600" cy="461665"/>
          </a:xfrm>
          <a:prstGeom prst="rect">
            <a:avLst/>
          </a:prstGeom>
          <a:noFill/>
        </p:spPr>
        <p:txBody>
          <a:bodyPr wrap="none" rtlCol="0">
            <a:spAutoFit/>
          </a:bodyPr>
          <a:lstStyle/>
          <a:p>
            <a:r>
              <a:rPr lang="en-US" sz="2400" dirty="0" smtClean="0"/>
              <a:t>B</a:t>
            </a:r>
            <a:endParaRPr lang="en-US" sz="2400" dirty="0"/>
          </a:p>
        </p:txBody>
      </p:sp>
      <p:sp>
        <p:nvSpPr>
          <p:cNvPr id="18" name="Oval 17"/>
          <p:cNvSpPr/>
          <p:nvPr/>
        </p:nvSpPr>
        <p:spPr>
          <a:xfrm>
            <a:off x="1350478" y="4898026"/>
            <a:ext cx="45719"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355917" y="5540296"/>
            <a:ext cx="45719"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7.15</a:t>
            </a:r>
            <a:endParaRPr lang="en-US" sz="800" dirty="0"/>
          </a:p>
        </p:txBody>
      </p:sp>
    </p:spTree>
    <p:extLst>
      <p:ext uri="{BB962C8B-B14F-4D97-AF65-F5344CB8AC3E}">
        <p14:creationId xmlns:p14="http://schemas.microsoft.com/office/powerpoint/2010/main" val="32970947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38400" y="2286000"/>
            <a:ext cx="30480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ヒラギノ角ゴ Pro W3" pitchFamily="16" charset="-128"/>
              </a:rPr>
              <a:t>++++++++++++++++</a:t>
            </a:r>
          </a:p>
        </p:txBody>
      </p:sp>
      <p:sp>
        <p:nvSpPr>
          <p:cNvPr id="5" name="Rectangle 4"/>
          <p:cNvSpPr/>
          <p:nvPr/>
        </p:nvSpPr>
        <p:spPr bwMode="auto">
          <a:xfrm>
            <a:off x="2438400" y="3886200"/>
            <a:ext cx="30480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Rectangle 5"/>
          <p:cNvSpPr/>
          <p:nvPr/>
        </p:nvSpPr>
        <p:spPr bwMode="auto">
          <a:xfrm>
            <a:off x="3962400" y="2895600"/>
            <a:ext cx="3200400" cy="685800"/>
          </a:xfrm>
          <a:prstGeom prst="rect">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TextBox 6"/>
          <p:cNvSpPr txBox="1"/>
          <p:nvPr/>
        </p:nvSpPr>
        <p:spPr>
          <a:xfrm>
            <a:off x="152400" y="748605"/>
            <a:ext cx="8915400" cy="1384995"/>
          </a:xfrm>
          <a:prstGeom prst="rect">
            <a:avLst/>
          </a:prstGeom>
          <a:noFill/>
        </p:spPr>
        <p:txBody>
          <a:bodyPr wrap="square" rtlCol="0">
            <a:spAutoFit/>
          </a:bodyPr>
          <a:lstStyle/>
          <a:p>
            <a:r>
              <a:rPr lang="en-US" sz="2800"/>
              <a:t>Is there a nonzero EMF around the (dashed) closed loop, which is partway inserted between two charged isolated capacitor plates.   </a:t>
            </a:r>
          </a:p>
        </p:txBody>
      </p:sp>
      <p:graphicFrame>
        <p:nvGraphicFramePr>
          <p:cNvPr id="8" name="Object 7"/>
          <p:cNvGraphicFramePr>
            <a:graphicFrameLocks noChangeAspect="1"/>
          </p:cNvGraphicFramePr>
          <p:nvPr/>
        </p:nvGraphicFramePr>
        <p:xfrm>
          <a:off x="2637064" y="95250"/>
          <a:ext cx="2925536" cy="819150"/>
        </p:xfrm>
        <a:graphic>
          <a:graphicData uri="http://schemas.openxmlformats.org/presentationml/2006/ole">
            <mc:AlternateContent xmlns:mc="http://schemas.openxmlformats.org/markup-compatibility/2006">
              <mc:Choice xmlns:v="urn:schemas-microsoft-com:vml" Requires="v">
                <p:oleObj spid="_x0000_s14362" name="Equation" r:id="rId4" imgW="952500" imgH="266700" progId="Equation.3">
                  <p:embed/>
                </p:oleObj>
              </mc:Choice>
              <mc:Fallback>
                <p:oleObj name="Equation" r:id="rId4" imgW="952500" imgH="26670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064" y="95250"/>
                        <a:ext cx="2925536"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0" y="4337447"/>
            <a:ext cx="9087143" cy="1384995"/>
          </a:xfrm>
          <a:prstGeom prst="rect">
            <a:avLst/>
          </a:prstGeom>
          <a:noFill/>
        </p:spPr>
        <p:txBody>
          <a:bodyPr wrap="none" rtlCol="0">
            <a:spAutoFit/>
          </a:bodyPr>
          <a:lstStyle/>
          <a:p>
            <a:pPr marL="457200" indent="-457200">
              <a:buAutoNum type="alphaUcParenR"/>
            </a:pPr>
            <a:r>
              <a:rPr lang="en-US" sz="2800"/>
              <a:t>EMF=0 here</a:t>
            </a:r>
          </a:p>
          <a:p>
            <a:pPr marL="457200" indent="-457200">
              <a:buAutoNum type="alphaUcParenR"/>
            </a:pPr>
            <a:r>
              <a:rPr lang="en-US" sz="2800"/>
              <a:t>EMF≠0 here</a:t>
            </a:r>
          </a:p>
          <a:p>
            <a:r>
              <a:rPr lang="en-US" sz="2800"/>
              <a:t>C) ? I would need to do a nontrivial calculation to decide</a:t>
            </a:r>
            <a:endParaRPr lang="en-US"/>
          </a:p>
        </p:txBody>
      </p:sp>
      <p:sp>
        <p:nvSpPr>
          <p:cNvPr id="11" name="TextBox 10"/>
          <p:cNvSpPr txBox="1"/>
          <p:nvPr/>
        </p:nvSpPr>
        <p:spPr>
          <a:xfrm>
            <a:off x="2438400" y="3655367"/>
            <a:ext cx="3107191" cy="461665"/>
          </a:xfrm>
          <a:prstGeom prst="rect">
            <a:avLst/>
          </a:prstGeom>
          <a:noFill/>
        </p:spPr>
        <p:txBody>
          <a:bodyPr wrap="none" rtlCol="0">
            <a:spAutoFit/>
          </a:bodyPr>
          <a:lstStyle/>
          <a:p>
            <a:r>
              <a:rPr lang="en-US" sz="2400"/>
              <a:t>- - - - - - - - - - - - - - - - </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7.16</a:t>
            </a:r>
            <a:endParaRPr lang="en-US" sz="800" dirty="0"/>
          </a:p>
        </p:txBody>
      </p:sp>
    </p:spTree>
    <p:extLst>
      <p:ext uri="{BB962C8B-B14F-4D97-AF65-F5344CB8AC3E}">
        <p14:creationId xmlns:p14="http://schemas.microsoft.com/office/powerpoint/2010/main" val="3627963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lstStyle/>
          <a:p>
            <a:pPr algn="l"/>
            <a:r>
              <a:rPr lang="en-US" sz="2400" smtClean="0">
                <a:latin typeface="Arial" charset="0"/>
                <a:ea typeface="Arial" charset="0"/>
                <a:cs typeface="Arial" charset="0"/>
              </a:rPr>
              <a:t>One end of rectangular metal loop enters a region of constant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with initial constant speed </a:t>
            </a:r>
            <a:r>
              <a:rPr lang="en-US" sz="2400" i="1" smtClean="0">
                <a:latin typeface="Arial" charset="0"/>
                <a:ea typeface="Arial" charset="0"/>
                <a:cs typeface="Arial" charset="0"/>
              </a:rPr>
              <a:t>v,</a:t>
            </a:r>
            <a:r>
              <a:rPr lang="en-US" sz="2400" smtClean="0">
                <a:latin typeface="Arial" charset="0"/>
                <a:ea typeface="Arial" charset="0"/>
                <a:cs typeface="Arial" charset="0"/>
              </a:rPr>
              <a:t> as shown. </a:t>
            </a:r>
            <a:br>
              <a:rPr lang="en-US" sz="2400" smtClean="0">
                <a:latin typeface="Arial" charset="0"/>
                <a:ea typeface="Arial" charset="0"/>
                <a:cs typeface="Arial" charset="0"/>
              </a:rPr>
            </a:br>
            <a:r>
              <a:rPr lang="en-US" sz="2400" smtClean="0">
                <a:latin typeface="Arial" charset="0"/>
                <a:ea typeface="Arial" charset="0"/>
                <a:cs typeface="Arial" charset="0"/>
              </a:rPr>
              <a:t>What direction is the </a:t>
            </a:r>
            <a:r>
              <a:rPr lang="en-US" sz="2400" i="1" smtClean="0">
                <a:latin typeface="Arial" charset="0"/>
                <a:ea typeface="Arial" charset="0"/>
                <a:cs typeface="Arial" charset="0"/>
              </a:rPr>
              <a:t>magnetic</a:t>
            </a:r>
            <a:r>
              <a:rPr lang="en-US" sz="2400" smtClean="0">
                <a:latin typeface="Arial" charset="0"/>
                <a:ea typeface="Arial" charset="0"/>
                <a:cs typeface="Arial" charset="0"/>
              </a:rPr>
              <a:t> force on the loop?</a:t>
            </a:r>
          </a:p>
        </p:txBody>
      </p:sp>
      <p:sp>
        <p:nvSpPr>
          <p:cNvPr id="26627" name="TextBox 3"/>
          <p:cNvSpPr txBox="1">
            <a:spLocks noChangeArrowheads="1"/>
          </p:cNvSpPr>
          <p:nvPr/>
        </p:nvSpPr>
        <p:spPr bwMode="auto">
          <a:xfrm>
            <a:off x="222250" y="4706938"/>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Up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Down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right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left </a:t>
            </a:r>
            <a:r>
              <a:rPr lang="en-US" sz="2400">
                <a:latin typeface="Wingdings" charset="2"/>
                <a:ea typeface="Wingdings" charset="2"/>
                <a:cs typeface="Wingdings" charset="2"/>
              </a:rPr>
              <a:t></a:t>
            </a:r>
            <a:endParaRPr lang="en-US" sz="2400"/>
          </a:p>
          <a:p>
            <a:pPr marL="457200" indent="-457200">
              <a:buFontTx/>
              <a:buAutoNum type="alphaUcPeriod"/>
            </a:pPr>
            <a:r>
              <a:rPr lang="en-US" sz="2400"/>
              <a:t>The net force is zero</a:t>
            </a:r>
          </a:p>
        </p:txBody>
      </p:sp>
      <p:sp>
        <p:nvSpPr>
          <p:cNvPr id="10" name="Rectangle 9"/>
          <p:cNvSpPr/>
          <p:nvPr/>
        </p:nvSpPr>
        <p:spPr>
          <a:xfrm>
            <a:off x="3702050" y="2132013"/>
            <a:ext cx="5175250" cy="3271837"/>
          </a:xfrm>
          <a:prstGeom prst="rect">
            <a:avLst/>
          </a:prstGeom>
          <a:solidFill>
            <a:schemeClr val="accent2">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443230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59738"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54475" y="240188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51300"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62913"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59488"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4006850"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64250"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61075" y="239553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1820863" y="2924175"/>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829425" y="3246438"/>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116763" y="2792413"/>
            <a:ext cx="374650" cy="400050"/>
          </a:xfrm>
          <a:prstGeom prst="rect">
            <a:avLst/>
          </a:prstGeom>
          <a:noFill/>
          <a:ln w="9525">
            <a:noFill/>
            <a:miter lim="800000"/>
            <a:headEnd/>
            <a:tailEnd/>
          </a:ln>
        </p:spPr>
        <p:txBody>
          <a:bodyPr wrap="none">
            <a:prstTxWarp prst="textNoShape">
              <a:avLst/>
            </a:prstTxWarp>
            <a:spAutoFit/>
          </a:bodyPr>
          <a:lstStyle/>
          <a:p>
            <a:r>
              <a:rPr lang="en-US" sz="2000" i="1"/>
              <a:t>v</a:t>
            </a:r>
          </a:p>
        </p:txBody>
      </p:sp>
      <p:sp>
        <p:nvSpPr>
          <p:cNvPr id="26643" name="TextBox 44"/>
          <p:cNvSpPr txBox="1">
            <a:spLocks noChangeArrowheads="1"/>
          </p:cNvSpPr>
          <p:nvPr/>
        </p:nvSpPr>
        <p:spPr bwMode="auto">
          <a:xfrm>
            <a:off x="1401763" y="3535363"/>
            <a:ext cx="304800" cy="368300"/>
          </a:xfrm>
          <a:prstGeom prst="rect">
            <a:avLst/>
          </a:prstGeom>
          <a:noFill/>
          <a:ln w="9525">
            <a:noFill/>
            <a:miter lim="800000"/>
            <a:headEnd/>
            <a:tailEnd/>
          </a:ln>
        </p:spPr>
        <p:txBody>
          <a:bodyPr wrap="none">
            <a:prstTxWarp prst="textNoShape">
              <a:avLst/>
            </a:prstTxWarp>
            <a:spAutoFit/>
          </a:bodyPr>
          <a:lstStyle/>
          <a:p>
            <a:r>
              <a:rPr lang="en-US"/>
              <a:t>L</a:t>
            </a:r>
          </a:p>
        </p:txBody>
      </p:sp>
      <p:sp>
        <p:nvSpPr>
          <p:cNvPr id="4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7.17</a:t>
            </a:r>
            <a:endParaRPr lang="en-US" sz="800" dirty="0"/>
          </a:p>
        </p:txBody>
      </p:sp>
    </p:spTree>
    <p:extLst>
      <p:ext uri="{BB962C8B-B14F-4D97-AF65-F5344CB8AC3E}">
        <p14:creationId xmlns:p14="http://schemas.microsoft.com/office/powerpoint/2010/main" val="2182017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lstStyle/>
          <a:p>
            <a:pPr algn="l"/>
            <a:r>
              <a:rPr lang="en-US" sz="2400" dirty="0" smtClean="0">
                <a:latin typeface="Arial" charset="0"/>
                <a:ea typeface="Arial" charset="0"/>
                <a:cs typeface="Arial" charset="0"/>
              </a:rPr>
              <a:t>One end of rectangular metal loop enters a region of constant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with initial constant speed </a:t>
            </a:r>
            <a:r>
              <a:rPr lang="en-US" sz="2400" i="1" dirty="0" smtClean="0">
                <a:latin typeface="Arial" charset="0"/>
                <a:ea typeface="Arial" charset="0"/>
                <a:cs typeface="Arial" charset="0"/>
              </a:rPr>
              <a:t>v,</a:t>
            </a:r>
            <a:r>
              <a:rPr lang="en-US" sz="2400" dirty="0" smtClean="0">
                <a:latin typeface="Arial" charset="0"/>
                <a:ea typeface="Arial" charset="0"/>
                <a:cs typeface="Arial" charset="0"/>
              </a:rPr>
              <a:t> as shown. </a:t>
            </a:r>
            <a:br>
              <a:rPr lang="en-US" sz="2400" dirty="0" smtClean="0">
                <a:latin typeface="Arial" charset="0"/>
                <a:ea typeface="Arial" charset="0"/>
                <a:cs typeface="Arial" charset="0"/>
              </a:rPr>
            </a:br>
            <a:r>
              <a:rPr lang="en-US" sz="2400" dirty="0" smtClean="0">
                <a:latin typeface="Arial" charset="0"/>
                <a:ea typeface="Arial" charset="0"/>
                <a:cs typeface="Arial" charset="0"/>
              </a:rPr>
              <a:t>What direction is the </a:t>
            </a:r>
            <a:r>
              <a:rPr lang="en-US" sz="2400" i="1" dirty="0" smtClean="0">
                <a:latin typeface="Arial" charset="0"/>
                <a:ea typeface="Arial" charset="0"/>
                <a:cs typeface="Arial" charset="0"/>
              </a:rPr>
              <a:t>magnetic</a:t>
            </a:r>
            <a:r>
              <a:rPr lang="en-US" sz="2400" dirty="0" smtClean="0">
                <a:latin typeface="Arial" charset="0"/>
                <a:ea typeface="Arial" charset="0"/>
                <a:cs typeface="Arial" charset="0"/>
              </a:rPr>
              <a:t> force on the loop?</a:t>
            </a:r>
          </a:p>
        </p:txBody>
      </p:sp>
      <p:sp>
        <p:nvSpPr>
          <p:cNvPr id="26627" name="TextBox 3"/>
          <p:cNvSpPr txBox="1">
            <a:spLocks noChangeArrowheads="1"/>
          </p:cNvSpPr>
          <p:nvPr/>
        </p:nvSpPr>
        <p:spPr bwMode="auto">
          <a:xfrm>
            <a:off x="222250" y="4706938"/>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Up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Down the “screen”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right </a:t>
            </a:r>
            <a:r>
              <a:rPr lang="en-US" sz="2400">
                <a:latin typeface="Wingdings" charset="2"/>
                <a:ea typeface="Wingdings" charset="2"/>
                <a:cs typeface="Wingdings" charset="2"/>
              </a:rPr>
              <a:t></a:t>
            </a:r>
            <a:endParaRPr lang="en-US" sz="2400"/>
          </a:p>
          <a:p>
            <a:pPr marL="457200" indent="-457200">
              <a:buFontTx/>
              <a:buAutoNum type="alphaUcPeriod"/>
            </a:pPr>
            <a:r>
              <a:rPr lang="en-US" sz="2400"/>
              <a:t>To the left </a:t>
            </a:r>
            <a:r>
              <a:rPr lang="en-US" sz="2400">
                <a:latin typeface="Wingdings" charset="2"/>
                <a:ea typeface="Wingdings" charset="2"/>
                <a:cs typeface="Wingdings" charset="2"/>
              </a:rPr>
              <a:t></a:t>
            </a:r>
            <a:endParaRPr lang="en-US" sz="2400"/>
          </a:p>
          <a:p>
            <a:pPr marL="457200" indent="-457200">
              <a:buFontTx/>
              <a:buAutoNum type="alphaUcPeriod"/>
            </a:pPr>
            <a:r>
              <a:rPr lang="en-US" sz="2400"/>
              <a:t>The net force is zero</a:t>
            </a:r>
          </a:p>
        </p:txBody>
      </p:sp>
      <p:sp>
        <p:nvSpPr>
          <p:cNvPr id="10" name="Rectangle 9"/>
          <p:cNvSpPr/>
          <p:nvPr/>
        </p:nvSpPr>
        <p:spPr>
          <a:xfrm>
            <a:off x="3702050" y="2132013"/>
            <a:ext cx="5175250" cy="327183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443230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59738"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54475" y="240188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51300"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62913"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59488"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4006850"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64250"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61075" y="239553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1820863" y="2924175"/>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829425" y="3246438"/>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116763" y="2792413"/>
            <a:ext cx="374650" cy="400050"/>
          </a:xfrm>
          <a:prstGeom prst="rect">
            <a:avLst/>
          </a:prstGeom>
          <a:noFill/>
          <a:ln w="9525">
            <a:noFill/>
            <a:miter lim="800000"/>
            <a:headEnd/>
            <a:tailEnd/>
          </a:ln>
        </p:spPr>
        <p:txBody>
          <a:bodyPr wrap="none">
            <a:prstTxWarp prst="textNoShape">
              <a:avLst/>
            </a:prstTxWarp>
            <a:spAutoFit/>
          </a:bodyPr>
          <a:lstStyle/>
          <a:p>
            <a:r>
              <a:rPr lang="en-US" sz="2000" i="1"/>
              <a:t>v</a:t>
            </a:r>
          </a:p>
        </p:txBody>
      </p:sp>
      <p:sp>
        <p:nvSpPr>
          <p:cNvPr id="26643" name="TextBox 44"/>
          <p:cNvSpPr txBox="1">
            <a:spLocks noChangeArrowheads="1"/>
          </p:cNvSpPr>
          <p:nvPr/>
        </p:nvSpPr>
        <p:spPr bwMode="auto">
          <a:xfrm>
            <a:off x="1401763" y="3535363"/>
            <a:ext cx="304800" cy="368300"/>
          </a:xfrm>
          <a:prstGeom prst="rect">
            <a:avLst/>
          </a:prstGeom>
          <a:noFill/>
          <a:ln w="9525">
            <a:noFill/>
            <a:miter lim="800000"/>
            <a:headEnd/>
            <a:tailEnd/>
          </a:ln>
        </p:spPr>
        <p:txBody>
          <a:bodyPr wrap="none">
            <a:prstTxWarp prst="textNoShape">
              <a:avLst/>
            </a:prstTxWarp>
            <a:spAutoFit/>
          </a:bodyPr>
          <a:lstStyle/>
          <a:p>
            <a:r>
              <a:rPr lang="en-US"/>
              <a:t>L</a:t>
            </a:r>
          </a:p>
        </p:txBody>
      </p:sp>
      <p:cxnSp>
        <p:nvCxnSpPr>
          <p:cNvPr id="40" name="Straight Arrow Connector 39"/>
          <p:cNvCxnSpPr/>
          <p:nvPr/>
        </p:nvCxnSpPr>
        <p:spPr>
          <a:xfrm rot="5400000" flipH="1" flipV="1">
            <a:off x="1458119" y="3750469"/>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0800000" flipH="1" flipV="1">
            <a:off x="3821113" y="2913063"/>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6200000" flipH="1" flipV="1">
            <a:off x="6420644" y="3774282"/>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flipV="1">
            <a:off x="3821113" y="4552950"/>
            <a:ext cx="730250" cy="11112"/>
          </a:xfrm>
          <a:prstGeom prst="straightConnector1">
            <a:avLst/>
          </a:prstGeom>
          <a:ln w="4445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7.18</a:t>
            </a:r>
            <a:endParaRPr lang="en-US" sz="800" dirty="0"/>
          </a:p>
        </p:txBody>
      </p:sp>
    </p:spTree>
    <p:extLst>
      <p:ext uri="{BB962C8B-B14F-4D97-AF65-F5344CB8AC3E}">
        <p14:creationId xmlns:p14="http://schemas.microsoft.com/office/powerpoint/2010/main" val="196127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noAutofit/>
          </a:bodyPr>
          <a:lstStyle/>
          <a:p>
            <a:pPr algn="l"/>
            <a:r>
              <a:rPr lang="en-US" sz="2400" dirty="0" smtClean="0">
                <a:latin typeface="Arial" charset="0"/>
                <a:ea typeface="Arial" charset="0"/>
                <a:cs typeface="Arial" charset="0"/>
              </a:rPr>
              <a:t>One end of rectangular metal loop enters a region of constant uniform magnetic field </a:t>
            </a:r>
            <a:r>
              <a:rPr lang="en-US" sz="2400" b="1" dirty="0" smtClean="0">
                <a:latin typeface="Arial" charset="0"/>
                <a:ea typeface="Arial" charset="0"/>
                <a:cs typeface="Arial" charset="0"/>
              </a:rPr>
              <a:t>B, </a:t>
            </a:r>
            <a:r>
              <a:rPr lang="en-US" sz="2400" dirty="0" smtClean="0">
                <a:latin typeface="Arial" charset="0"/>
                <a:ea typeface="Arial" charset="0"/>
                <a:cs typeface="Arial" charset="0"/>
              </a:rPr>
              <a:t>out of page</a:t>
            </a:r>
            <a:r>
              <a:rPr lang="en-US" sz="2400" b="1" dirty="0" smtClean="0">
                <a:latin typeface="Arial" charset="0"/>
                <a:ea typeface="Arial" charset="0"/>
                <a:cs typeface="Arial" charset="0"/>
              </a:rPr>
              <a:t>,</a:t>
            </a:r>
            <a:r>
              <a:rPr lang="en-US" sz="2400" dirty="0" smtClean="0">
                <a:latin typeface="Arial" charset="0"/>
                <a:ea typeface="Arial" charset="0"/>
                <a:cs typeface="Arial" charset="0"/>
              </a:rPr>
              <a:t> with constant speed </a:t>
            </a:r>
            <a:r>
              <a:rPr lang="en-US" sz="2400" i="1" dirty="0" smtClean="0">
                <a:latin typeface="Arial" charset="0"/>
                <a:ea typeface="Arial" charset="0"/>
                <a:cs typeface="Arial" charset="0"/>
              </a:rPr>
              <a:t>v,</a:t>
            </a:r>
            <a:r>
              <a:rPr lang="en-US" sz="2400" dirty="0" smtClean="0">
                <a:latin typeface="Arial" charset="0"/>
                <a:ea typeface="Arial" charset="0"/>
                <a:cs typeface="Arial" charset="0"/>
              </a:rPr>
              <a:t> as shown. As the loop enters the field is there a non-zero </a:t>
            </a:r>
            <a:r>
              <a:rPr lang="en-US" sz="2400" dirty="0" err="1" smtClean="0">
                <a:latin typeface="Arial" charset="0"/>
                <a:ea typeface="Arial" charset="0"/>
                <a:cs typeface="Arial" charset="0"/>
              </a:rPr>
              <a:t>emf</a:t>
            </a:r>
            <a:r>
              <a:rPr lang="en-US" sz="2400" dirty="0" smtClean="0">
                <a:latin typeface="Arial" charset="0"/>
                <a:ea typeface="Arial" charset="0"/>
                <a:cs typeface="Arial" charset="0"/>
              </a:rPr>
              <a:t> around the loop?</a:t>
            </a:r>
          </a:p>
        </p:txBody>
      </p:sp>
      <p:sp>
        <p:nvSpPr>
          <p:cNvPr id="26627" name="TextBox 3"/>
          <p:cNvSpPr txBox="1">
            <a:spLocks noChangeArrowheads="1"/>
          </p:cNvSpPr>
          <p:nvPr/>
        </p:nvSpPr>
        <p:spPr bwMode="auto">
          <a:xfrm>
            <a:off x="354012" y="5172770"/>
            <a:ext cx="5117731" cy="1384995"/>
          </a:xfrm>
          <a:prstGeom prst="rect">
            <a:avLst/>
          </a:prstGeom>
          <a:noFill/>
          <a:ln w="9525">
            <a:noFill/>
            <a:miter lim="800000"/>
            <a:headEnd/>
            <a:tailEnd/>
          </a:ln>
        </p:spPr>
        <p:txBody>
          <a:bodyPr wrap="square">
            <a:prstTxWarp prst="textNoShape">
              <a:avLst/>
            </a:prstTxWarp>
            <a:spAutoFit/>
          </a:bodyPr>
          <a:lstStyle/>
          <a:p>
            <a:pPr marL="457200" indent="-457200">
              <a:buFontTx/>
              <a:buAutoNum type="alphaUcPeriod"/>
            </a:pPr>
            <a:r>
              <a:rPr lang="en-US" sz="2800" dirty="0" smtClean="0"/>
              <a:t>Yes, current will flow CW</a:t>
            </a:r>
          </a:p>
          <a:p>
            <a:pPr marL="457200" indent="-457200">
              <a:buFontTx/>
              <a:buAutoNum type="alphaUcPeriod"/>
            </a:pPr>
            <a:r>
              <a:rPr lang="en-US" sz="2800" dirty="0" smtClean="0"/>
              <a:t>Yes, current will flow CCW</a:t>
            </a:r>
            <a:endParaRPr lang="en-US" sz="2800" dirty="0"/>
          </a:p>
          <a:p>
            <a:pPr marL="457200" indent="-457200">
              <a:buFontTx/>
              <a:buAutoNum type="alphaUcPeriod"/>
            </a:pPr>
            <a:r>
              <a:rPr lang="en-US" sz="2800" dirty="0" smtClean="0"/>
              <a:t>No</a:t>
            </a:r>
            <a:endParaRPr lang="en-US" sz="2800" dirty="0"/>
          </a:p>
        </p:txBody>
      </p:sp>
      <p:sp>
        <p:nvSpPr>
          <p:cNvPr id="10" name="Rectangle 9"/>
          <p:cNvSpPr/>
          <p:nvPr/>
        </p:nvSpPr>
        <p:spPr>
          <a:xfrm>
            <a:off x="3651250" y="1422401"/>
            <a:ext cx="5175250" cy="3271837"/>
          </a:xfrm>
          <a:prstGeom prst="rect">
            <a:avLst/>
          </a:prstGeom>
          <a:solidFill>
            <a:schemeClr val="accent2">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4381500" y="1579563"/>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12113" y="4130676"/>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08938" y="1682751"/>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03675" y="1692276"/>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00500" y="4132263"/>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12113" y="2789238"/>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08688" y="2786063"/>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3956050" y="2794001"/>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13450" y="4132263"/>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10275" y="1685926"/>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7481888" y="3984626"/>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2300515" y="2159000"/>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778625" y="2536826"/>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397750" y="2082801"/>
            <a:ext cx="374650" cy="400050"/>
          </a:xfrm>
          <a:prstGeom prst="rect">
            <a:avLst/>
          </a:prstGeom>
          <a:noFill/>
          <a:ln w="9525">
            <a:noFill/>
            <a:miter lim="800000"/>
            <a:headEnd/>
            <a:tailEnd/>
          </a:ln>
        </p:spPr>
        <p:txBody>
          <a:bodyPr wrap="none">
            <a:prstTxWarp prst="textNoShape">
              <a:avLst/>
            </a:prstTxWarp>
            <a:spAutoFit/>
          </a:bodyPr>
          <a:lstStyle/>
          <a:p>
            <a:r>
              <a:rPr lang="en-US" sz="2000" i="1" dirty="0"/>
              <a:t>v</a:t>
            </a:r>
          </a:p>
        </p:txBody>
      </p:sp>
      <p:sp>
        <p:nvSpPr>
          <p:cNvPr id="26643" name="TextBox 44"/>
          <p:cNvSpPr txBox="1">
            <a:spLocks noChangeArrowheads="1"/>
          </p:cNvSpPr>
          <p:nvPr/>
        </p:nvSpPr>
        <p:spPr bwMode="auto">
          <a:xfrm>
            <a:off x="1995715" y="2538413"/>
            <a:ext cx="304800" cy="368300"/>
          </a:xfrm>
          <a:prstGeom prst="rect">
            <a:avLst/>
          </a:prstGeom>
          <a:noFill/>
          <a:ln w="9525">
            <a:noFill/>
            <a:miter lim="800000"/>
            <a:headEnd/>
            <a:tailEnd/>
          </a:ln>
        </p:spPr>
        <p:txBody>
          <a:bodyPr wrap="none">
            <a:prstTxWarp prst="textNoShape">
              <a:avLst/>
            </a:prstTxWarp>
            <a:spAutoFit/>
          </a:bodyPr>
          <a:lstStyle/>
          <a:p>
            <a:r>
              <a:rPr lang="en-US" dirty="0"/>
              <a:t>L</a:t>
            </a:r>
          </a:p>
        </p:txBody>
      </p:sp>
      <p:sp>
        <p:nvSpPr>
          <p:cNvPr id="4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7.19</a:t>
            </a:r>
            <a:endParaRPr lang="en-US" sz="800" dirty="0"/>
          </a:p>
        </p:txBody>
      </p:sp>
    </p:spTree>
    <p:extLst>
      <p:ext uri="{BB962C8B-B14F-4D97-AF65-F5344CB8AC3E}">
        <p14:creationId xmlns:p14="http://schemas.microsoft.com/office/powerpoint/2010/main" val="21171260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5414"/>
            <a:ext cx="7772400" cy="1470025"/>
          </a:xfrm>
        </p:spPr>
        <p:txBody>
          <a:bodyPr>
            <a:normAutofit fontScale="90000"/>
          </a:bodyPr>
          <a:lstStyle/>
          <a:p>
            <a:r>
              <a:rPr lang="en-US" dirty="0" smtClean="0"/>
              <a:t>In the interior of a metal in static equilibrium the charge density </a:t>
            </a:r>
            <a:r>
              <a:rPr lang="en-US" dirty="0" err="1" smtClean="0"/>
              <a:t>ρ</a:t>
            </a:r>
            <a:r>
              <a:rPr lang="en-US" dirty="0" smtClean="0"/>
              <a:t> is:</a:t>
            </a:r>
            <a:endParaRPr lang="en-US" dirty="0"/>
          </a:p>
        </p:txBody>
      </p:sp>
      <p:sp>
        <p:nvSpPr>
          <p:cNvPr id="3" name="Subtitle 2"/>
          <p:cNvSpPr>
            <a:spLocks noGrp="1"/>
          </p:cNvSpPr>
          <p:nvPr>
            <p:ph type="subTitle" idx="1"/>
          </p:nvPr>
        </p:nvSpPr>
        <p:spPr>
          <a:xfrm>
            <a:off x="1371600" y="2841171"/>
            <a:ext cx="6400800" cy="2797629"/>
          </a:xfrm>
        </p:spPr>
        <p:txBody>
          <a:bodyPr>
            <a:normAutofit lnSpcReduction="10000"/>
          </a:bodyPr>
          <a:lstStyle/>
          <a:p>
            <a:pPr marL="742950" indent="-742950" algn="l">
              <a:buAutoNum type="alphaUcParenR"/>
            </a:pPr>
            <a:r>
              <a:rPr lang="en-US" sz="3600" dirty="0" smtClean="0">
                <a:solidFill>
                  <a:schemeClr val="tx1"/>
                </a:solidFill>
              </a:rPr>
              <a:t>zero always</a:t>
            </a:r>
          </a:p>
          <a:p>
            <a:pPr marL="742950" indent="-742950" algn="l">
              <a:buAutoNum type="alphaUcParenR"/>
            </a:pPr>
            <a:r>
              <a:rPr lang="en-US" sz="3600" dirty="0" smtClean="0">
                <a:solidFill>
                  <a:schemeClr val="tx1"/>
                </a:solidFill>
              </a:rPr>
              <a:t>never zero.</a:t>
            </a:r>
          </a:p>
          <a:p>
            <a:pPr marL="742950" indent="-742950" algn="l">
              <a:buAutoNum type="alphaUcParenR"/>
            </a:pPr>
            <a:r>
              <a:rPr lang="en-US" sz="3600" dirty="0" smtClean="0">
                <a:solidFill>
                  <a:schemeClr val="tx1"/>
                </a:solidFill>
              </a:rPr>
              <a:t>sometimes zero, sometime non-zero, depending on the conditions.</a:t>
            </a:r>
            <a:endParaRPr lang="en-US" sz="3600" dirty="0">
              <a:solidFill>
                <a:schemeClr val="tx1"/>
              </a:solidFill>
            </a:endParaRPr>
          </a:p>
        </p:txBody>
      </p:sp>
      <p:sp>
        <p:nvSpPr>
          <p:cNvPr id="4"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7.2</a:t>
            </a:r>
            <a:endParaRPr lang="en-US" sz="800" dirty="0"/>
          </a:p>
        </p:txBody>
      </p:sp>
    </p:spTree>
    <p:extLst>
      <p:ext uri="{BB962C8B-B14F-4D97-AF65-F5344CB8AC3E}">
        <p14:creationId xmlns:p14="http://schemas.microsoft.com/office/powerpoint/2010/main" val="29212048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A rectangular metal loop moves through a region of constant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with speed </a:t>
            </a:r>
            <a:r>
              <a:rPr lang="en-US" sz="2400" i="1" smtClean="0">
                <a:latin typeface="Arial" charset="0"/>
                <a:ea typeface="Arial" charset="0"/>
                <a:cs typeface="Arial" charset="0"/>
              </a:rPr>
              <a:t>v </a:t>
            </a:r>
            <a:r>
              <a:rPr lang="en-US" sz="2400" smtClean="0">
                <a:latin typeface="Arial" charset="0"/>
                <a:ea typeface="Arial" charset="0"/>
                <a:cs typeface="Arial" charset="0"/>
              </a:rPr>
              <a:t>at</a:t>
            </a:r>
            <a:r>
              <a:rPr lang="en-US" sz="2400" i="1" smtClean="0">
                <a:latin typeface="Arial" charset="0"/>
                <a:ea typeface="Arial" charset="0"/>
                <a:cs typeface="Arial" charset="0"/>
              </a:rPr>
              <a:t> t = 0,</a:t>
            </a:r>
            <a:r>
              <a:rPr lang="en-US" sz="2400" smtClean="0">
                <a:latin typeface="Arial" charset="0"/>
                <a:ea typeface="Arial" charset="0"/>
                <a:cs typeface="Arial" charset="0"/>
              </a:rPr>
              <a:t> as shown. </a:t>
            </a:r>
            <a:br>
              <a:rPr lang="en-US" sz="2400" smtClean="0">
                <a:latin typeface="Arial" charset="0"/>
                <a:ea typeface="Arial" charset="0"/>
                <a:cs typeface="Arial" charset="0"/>
              </a:rPr>
            </a:br>
            <a:r>
              <a:rPr lang="en-US" sz="2400" smtClean="0">
                <a:latin typeface="Arial" charset="0"/>
                <a:ea typeface="Arial" charset="0"/>
                <a:cs typeface="Arial" charset="0"/>
              </a:rPr>
              <a:t>What is the magnetic force on the loop at the instant shown? Assume the loop has resistance R.</a:t>
            </a:r>
          </a:p>
        </p:txBody>
      </p:sp>
      <p:sp>
        <p:nvSpPr>
          <p:cNvPr id="28675" name="TextBox 3"/>
          <p:cNvSpPr txBox="1">
            <a:spLocks noChangeArrowheads="1"/>
          </p:cNvSpPr>
          <p:nvPr/>
        </p:nvSpPr>
        <p:spPr bwMode="auto">
          <a:xfrm>
            <a:off x="222250" y="5675313"/>
            <a:ext cx="8921750" cy="830997"/>
          </a:xfrm>
          <a:prstGeom prst="rect">
            <a:avLst/>
          </a:prstGeom>
          <a:noFill/>
          <a:ln w="9525">
            <a:noFill/>
            <a:miter lim="800000"/>
            <a:headEnd/>
            <a:tailEnd/>
          </a:ln>
        </p:spPr>
        <p:txBody>
          <a:bodyPr wrap="square">
            <a:prstTxWarp prst="textNoShape">
              <a:avLst/>
            </a:prstTxWarp>
            <a:spAutoFit/>
          </a:bodyPr>
          <a:lstStyle/>
          <a:p>
            <a:pPr marL="457200" indent="-457200">
              <a:buFontTx/>
              <a:buAutoNum type="alphaUcPeriod"/>
            </a:pPr>
            <a:r>
              <a:rPr lang="en-US" sz="2400"/>
              <a:t>2L</a:t>
            </a:r>
            <a:r>
              <a:rPr lang="en-US" sz="2400" baseline="30000"/>
              <a:t>2</a:t>
            </a:r>
            <a:r>
              <a:rPr lang="en-US" sz="2400"/>
              <a:t> vB</a:t>
            </a:r>
            <a:r>
              <a:rPr lang="en-US" sz="2400" baseline="30000"/>
              <a:t>2</a:t>
            </a:r>
            <a:r>
              <a:rPr lang="en-US" sz="2400"/>
              <a:t>/R (right)           B) 2L</a:t>
            </a:r>
            <a:r>
              <a:rPr lang="en-US" sz="2400" baseline="30000"/>
              <a:t>2</a:t>
            </a:r>
            <a:r>
              <a:rPr lang="en-US" sz="2400"/>
              <a:t> vB</a:t>
            </a:r>
            <a:r>
              <a:rPr lang="en-US" sz="2400" baseline="30000"/>
              <a:t>2</a:t>
            </a:r>
            <a:r>
              <a:rPr lang="en-US" sz="2400"/>
              <a:t>/R  (left)            C) 0           </a:t>
            </a:r>
          </a:p>
          <a:p>
            <a:pPr marL="457200" indent="-457200">
              <a:buFontTx/>
              <a:buAutoNum type="alphaUcPeriod"/>
            </a:pPr>
            <a:r>
              <a:rPr lang="en-US" sz="2400"/>
              <a:t>D. Something else/not sure...</a:t>
            </a:r>
          </a:p>
        </p:txBody>
      </p:sp>
      <p:sp>
        <p:nvSpPr>
          <p:cNvPr id="10" name="Rectangle 9"/>
          <p:cNvSpPr/>
          <p:nvPr/>
        </p:nvSpPr>
        <p:spPr>
          <a:xfrm>
            <a:off x="1706563" y="2132013"/>
            <a:ext cx="7170737" cy="3271837"/>
          </a:xfrm>
          <a:prstGeom prst="rect">
            <a:avLst/>
          </a:prstGeom>
          <a:solidFill>
            <a:srgbClr val="333399">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333399"/>
              </a:solidFill>
              <a:ea typeface="ＭＳ Ｐゴシック" pitchFamily="-107" charset="-128"/>
              <a:cs typeface="ＭＳ Ｐゴシック" pitchFamily="-107" charset="-128"/>
            </a:endParaRPr>
          </a:p>
        </p:txBody>
      </p:sp>
      <p:sp>
        <p:nvSpPr>
          <p:cNvPr id="28677" name="TextBox 10"/>
          <p:cNvSpPr txBox="1">
            <a:spLocks noChangeArrowheads="1"/>
          </p:cNvSpPr>
          <p:nvPr/>
        </p:nvSpPr>
        <p:spPr bwMode="auto">
          <a:xfrm>
            <a:off x="443230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8059738"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4054475" y="229393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4051300"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8062913"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6059488"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4006850"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6064250"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6048375" y="228758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8687"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1952625" y="2924175"/>
            <a:ext cx="495935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6994525" y="3248025"/>
            <a:ext cx="993775" cy="1588"/>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690" name="TextBox 43"/>
          <p:cNvSpPr txBox="1">
            <a:spLocks noChangeArrowheads="1"/>
          </p:cNvSpPr>
          <p:nvPr/>
        </p:nvSpPr>
        <p:spPr bwMode="auto">
          <a:xfrm>
            <a:off x="7116763" y="2792413"/>
            <a:ext cx="374650" cy="400050"/>
          </a:xfrm>
          <a:prstGeom prst="rect">
            <a:avLst/>
          </a:prstGeom>
          <a:noFill/>
          <a:ln w="9525">
            <a:noFill/>
            <a:miter lim="800000"/>
            <a:headEnd/>
            <a:tailEnd/>
          </a:ln>
        </p:spPr>
        <p:txBody>
          <a:bodyPr wrap="none">
            <a:prstTxWarp prst="textNoShape">
              <a:avLst/>
            </a:prstTxWarp>
            <a:spAutoFit/>
          </a:bodyPr>
          <a:lstStyle/>
          <a:p>
            <a:r>
              <a:rPr lang="en-US" sz="2000" i="1"/>
              <a:t>v</a:t>
            </a:r>
          </a:p>
        </p:txBody>
      </p:sp>
      <p:sp>
        <p:nvSpPr>
          <p:cNvPr id="28691" name="TextBox 44"/>
          <p:cNvSpPr txBox="1">
            <a:spLocks noChangeArrowheads="1"/>
          </p:cNvSpPr>
          <p:nvPr/>
        </p:nvSpPr>
        <p:spPr bwMode="auto">
          <a:xfrm>
            <a:off x="1401763" y="3535363"/>
            <a:ext cx="304800" cy="368300"/>
          </a:xfrm>
          <a:prstGeom prst="rect">
            <a:avLst/>
          </a:prstGeom>
          <a:noFill/>
          <a:ln w="9525">
            <a:noFill/>
            <a:miter lim="800000"/>
            <a:headEnd/>
            <a:tailEnd/>
          </a:ln>
        </p:spPr>
        <p:txBody>
          <a:bodyPr wrap="none">
            <a:prstTxWarp prst="textNoShape">
              <a:avLst/>
            </a:prstTxWarp>
            <a:spAutoFit/>
          </a:bodyPr>
          <a:lstStyle/>
          <a:p>
            <a:r>
              <a:rPr lang="en-US"/>
              <a:t>L</a:t>
            </a:r>
          </a:p>
        </p:txBody>
      </p:sp>
      <p:cxnSp>
        <p:nvCxnSpPr>
          <p:cNvPr id="45" name="Straight Arrow Connector 44"/>
          <p:cNvCxnSpPr/>
          <p:nvPr/>
        </p:nvCxnSpPr>
        <p:spPr>
          <a:xfrm>
            <a:off x="1809750" y="2767013"/>
            <a:ext cx="5006975" cy="127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693" name="TextBox 45"/>
          <p:cNvSpPr txBox="1">
            <a:spLocks noChangeArrowheads="1"/>
          </p:cNvSpPr>
          <p:nvPr/>
        </p:nvSpPr>
        <p:spPr bwMode="auto">
          <a:xfrm>
            <a:off x="3211513" y="2360613"/>
            <a:ext cx="376237" cy="369887"/>
          </a:xfrm>
          <a:prstGeom prst="rect">
            <a:avLst/>
          </a:prstGeom>
          <a:noFill/>
          <a:ln w="9525">
            <a:noFill/>
            <a:miter lim="800000"/>
            <a:headEnd/>
            <a:tailEnd/>
          </a:ln>
        </p:spPr>
        <p:txBody>
          <a:bodyPr wrap="none">
            <a:prstTxWarp prst="textNoShape">
              <a:avLst/>
            </a:prstTxWarp>
            <a:spAutoFit/>
          </a:bodyPr>
          <a:lstStyle/>
          <a:p>
            <a:r>
              <a:rPr lang="en-US"/>
              <a:t>w</a:t>
            </a:r>
          </a:p>
        </p:txBody>
      </p:sp>
      <p:grpSp>
        <p:nvGrpSpPr>
          <p:cNvPr id="12" name="Group 21"/>
          <p:cNvGrpSpPr>
            <a:grpSpLocks/>
          </p:cNvGrpSpPr>
          <p:nvPr/>
        </p:nvGrpSpPr>
        <p:grpSpPr bwMode="auto">
          <a:xfrm>
            <a:off x="2286000" y="3503613"/>
            <a:ext cx="276225" cy="276225"/>
            <a:chOff x="2000717" y="3151175"/>
            <a:chExt cx="275548" cy="275578"/>
          </a:xfrm>
        </p:grpSpPr>
        <p:sp>
          <p:nvSpPr>
            <p:cNvPr id="49" name="Oval 4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50" name="Oval 49"/>
            <p:cNvSpPr/>
            <p:nvPr/>
          </p:nvSpPr>
          <p:spPr>
            <a:xfrm>
              <a:off x="2084649" y="3235115"/>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5" name="Group 21"/>
          <p:cNvGrpSpPr>
            <a:grpSpLocks/>
          </p:cNvGrpSpPr>
          <p:nvPr/>
        </p:nvGrpSpPr>
        <p:grpSpPr bwMode="auto">
          <a:xfrm>
            <a:off x="2286000" y="4841875"/>
            <a:ext cx="276225" cy="276225"/>
            <a:chOff x="2000717" y="3151175"/>
            <a:chExt cx="275548" cy="275578"/>
          </a:xfrm>
        </p:grpSpPr>
        <p:sp>
          <p:nvSpPr>
            <p:cNvPr id="54" name="Oval 53"/>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55" name="Oval 54"/>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6" name="Group 21"/>
          <p:cNvGrpSpPr>
            <a:grpSpLocks/>
          </p:cNvGrpSpPr>
          <p:nvPr/>
        </p:nvGrpSpPr>
        <p:grpSpPr bwMode="auto">
          <a:xfrm>
            <a:off x="2286000" y="2295525"/>
            <a:ext cx="276225" cy="276225"/>
            <a:chOff x="2000717" y="3151175"/>
            <a:chExt cx="275548" cy="275578"/>
          </a:xfrm>
        </p:grpSpPr>
        <p:sp>
          <p:nvSpPr>
            <p:cNvPr id="58" name="Oval 5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60" name="Oval 59"/>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5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7.20</a:t>
            </a:r>
            <a:endParaRPr lang="en-US" sz="800" dirty="0"/>
          </a:p>
        </p:txBody>
      </p:sp>
    </p:spTree>
    <p:extLst>
      <p:ext uri="{BB962C8B-B14F-4D97-AF65-F5344CB8AC3E}">
        <p14:creationId xmlns:p14="http://schemas.microsoft.com/office/powerpoint/2010/main" val="36811383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763000" cy="1470025"/>
          </a:xfrm>
        </p:spPr>
        <p:txBody>
          <a:bodyPr>
            <a:normAutofit fontScale="90000"/>
          </a:bodyPr>
          <a:lstStyle/>
          <a:p>
            <a:pPr algn="l"/>
            <a:r>
              <a:rPr lang="en-US" sz="2600"/>
              <a:t>Consider two situations:</a:t>
            </a:r>
            <a:br>
              <a:rPr lang="en-US" sz="2600"/>
            </a:br>
            <a:r>
              <a:rPr lang="en-US" sz="2600"/>
              <a:t>1) Loop moves to right with speed |v|</a:t>
            </a:r>
            <a:br>
              <a:rPr lang="en-US" sz="2600"/>
            </a:br>
            <a:r>
              <a:rPr lang="en-US" sz="2600"/>
              <a:t>2) Magnet moves to left with (same) speed |v|</a:t>
            </a:r>
            <a:br>
              <a:rPr lang="en-US" sz="2600"/>
            </a:br>
            <a:r>
              <a:rPr lang="en-US" sz="2600"/>
              <a:t>What will the ammeter read in each case? </a:t>
            </a:r>
            <a:br>
              <a:rPr lang="en-US" sz="2600"/>
            </a:br>
            <a:r>
              <a:rPr lang="en-US" sz="2600"/>
              <a:t>(Assume that CCW current =&gt; positive ammeter reading) </a:t>
            </a:r>
          </a:p>
        </p:txBody>
      </p:sp>
      <p:sp>
        <p:nvSpPr>
          <p:cNvPr id="4" name="Rectangle 3"/>
          <p:cNvSpPr/>
          <p:nvPr/>
        </p:nvSpPr>
        <p:spPr>
          <a:xfrm>
            <a:off x="609600" y="2132014"/>
            <a:ext cx="5175250" cy="2061372"/>
          </a:xfrm>
          <a:prstGeom prst="rect">
            <a:avLst/>
          </a:prstGeom>
          <a:solidFill>
            <a:srgbClr val="33339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5" name="TextBox 10"/>
          <p:cNvSpPr txBox="1">
            <a:spLocks noChangeArrowheads="1"/>
          </p:cNvSpPr>
          <p:nvPr/>
        </p:nvSpPr>
        <p:spPr bwMode="auto">
          <a:xfrm>
            <a:off x="1187450"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9" name="Group 15"/>
          <p:cNvGrpSpPr>
            <a:grpSpLocks/>
          </p:cNvGrpSpPr>
          <p:nvPr/>
        </p:nvGrpSpPr>
        <p:grpSpPr bwMode="auto">
          <a:xfrm>
            <a:off x="4814888" y="2392363"/>
            <a:ext cx="274637" cy="276225"/>
            <a:chOff x="2000717" y="3151175"/>
            <a:chExt cx="275548" cy="275578"/>
          </a:xfrm>
        </p:grpSpPr>
        <p:sp>
          <p:nvSpPr>
            <p:cNvPr id="10" name="Oval 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1" name="Oval 10"/>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2" name="Group 18"/>
          <p:cNvGrpSpPr>
            <a:grpSpLocks/>
          </p:cNvGrpSpPr>
          <p:nvPr/>
        </p:nvGrpSpPr>
        <p:grpSpPr bwMode="auto">
          <a:xfrm>
            <a:off x="809625" y="2293938"/>
            <a:ext cx="276225" cy="274637"/>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8" name="Group 24"/>
          <p:cNvGrpSpPr>
            <a:grpSpLocks/>
          </p:cNvGrpSpPr>
          <p:nvPr/>
        </p:nvGrpSpPr>
        <p:grpSpPr bwMode="auto">
          <a:xfrm>
            <a:off x="4818063" y="3498850"/>
            <a:ext cx="274637" cy="274638"/>
            <a:chOff x="2000717" y="3151175"/>
            <a:chExt cx="275548" cy="275578"/>
          </a:xfrm>
        </p:grpSpPr>
        <p:sp>
          <p:nvSpPr>
            <p:cNvPr id="19" name="Oval 1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0" name="Oval 1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21" name="Group 27"/>
          <p:cNvGrpSpPr>
            <a:grpSpLocks/>
          </p:cNvGrpSpPr>
          <p:nvPr/>
        </p:nvGrpSpPr>
        <p:grpSpPr bwMode="auto">
          <a:xfrm>
            <a:off x="2814638" y="3495675"/>
            <a:ext cx="274637" cy="274638"/>
            <a:chOff x="2000717" y="3151175"/>
            <a:chExt cx="275548" cy="275578"/>
          </a:xfrm>
        </p:grpSpPr>
        <p:sp>
          <p:nvSpPr>
            <p:cNvPr id="22" name="Oval 2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3" name="Oval 22"/>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24" name="Group 30"/>
          <p:cNvGrpSpPr>
            <a:grpSpLocks/>
          </p:cNvGrpSpPr>
          <p:nvPr/>
        </p:nvGrpSpPr>
        <p:grpSpPr bwMode="auto">
          <a:xfrm>
            <a:off x="762000" y="3503613"/>
            <a:ext cx="274638" cy="276225"/>
            <a:chOff x="2000717" y="3151175"/>
            <a:chExt cx="275548" cy="275578"/>
          </a:xfrm>
        </p:grpSpPr>
        <p:sp>
          <p:nvSpPr>
            <p:cNvPr id="25" name="Oval 2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 name="Oval 25"/>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0" name="Group 36"/>
          <p:cNvGrpSpPr>
            <a:grpSpLocks/>
          </p:cNvGrpSpPr>
          <p:nvPr/>
        </p:nvGrpSpPr>
        <p:grpSpPr bwMode="auto">
          <a:xfrm>
            <a:off x="2803525" y="2287588"/>
            <a:ext cx="274638" cy="274637"/>
            <a:chOff x="2000717" y="3151175"/>
            <a:chExt cx="275548" cy="275578"/>
          </a:xfrm>
        </p:grpSpPr>
        <p:sp>
          <p:nvSpPr>
            <p:cNvPr id="31" name="Oval 30"/>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2" name="Oval 31"/>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6" name="Group 45"/>
          <p:cNvGrpSpPr/>
          <p:nvPr/>
        </p:nvGrpSpPr>
        <p:grpSpPr>
          <a:xfrm>
            <a:off x="3352800" y="2438400"/>
            <a:ext cx="3962400" cy="1373984"/>
            <a:chOff x="3352800" y="2819400"/>
            <a:chExt cx="3962400" cy="1373984"/>
          </a:xfrm>
        </p:grpSpPr>
        <p:cxnSp>
          <p:nvCxnSpPr>
            <p:cNvPr id="36" name="Straight Connector 35"/>
            <p:cNvCxnSpPr/>
            <p:nvPr/>
          </p:nvCxnSpPr>
          <p:spPr bwMode="auto">
            <a:xfrm rot="10800000">
              <a:off x="3352800" y="2819400"/>
              <a:ext cx="3657600"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10800000">
              <a:off x="3352800" y="4191000"/>
              <a:ext cx="3657600"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2667793" y="3505995"/>
              <a:ext cx="1373191"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6819503" y="3998515"/>
              <a:ext cx="383382"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6817915" y="3012681"/>
              <a:ext cx="383382"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4" name="Oval 43"/>
            <p:cNvSpPr/>
            <p:nvPr/>
          </p:nvSpPr>
          <p:spPr bwMode="auto">
            <a:xfrm>
              <a:off x="6705600" y="3198015"/>
              <a:ext cx="609600" cy="609600"/>
            </a:xfrm>
            <a:prstGeom prst="ellipse">
              <a:avLst/>
            </a:prstGeom>
            <a:solidFill>
              <a:schemeClr val="bg1">
                <a:alpha val="99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ヒラギノ角ゴ Pro W3" pitchFamily="16" charset="-128"/>
                </a:rPr>
                <a:t>A</a:t>
              </a:r>
            </a:p>
          </p:txBody>
        </p:sp>
      </p:grpSp>
      <p:sp>
        <p:nvSpPr>
          <p:cNvPr id="47" name="TextBox 46"/>
          <p:cNvSpPr txBox="1"/>
          <p:nvPr/>
        </p:nvSpPr>
        <p:spPr>
          <a:xfrm>
            <a:off x="152400" y="4724400"/>
            <a:ext cx="8763000" cy="1384995"/>
          </a:xfrm>
          <a:prstGeom prst="rect">
            <a:avLst/>
          </a:prstGeom>
          <a:noFill/>
        </p:spPr>
        <p:txBody>
          <a:bodyPr wrap="square" rtlCol="0">
            <a:spAutoFit/>
          </a:bodyPr>
          <a:lstStyle/>
          <a:p>
            <a:pPr marL="342900" indent="-342900">
              <a:buAutoNum type="alphaUcParenR"/>
            </a:pPr>
            <a:r>
              <a:rPr lang="en-US" sz="2800"/>
              <a:t> I</a:t>
            </a:r>
            <a:r>
              <a:rPr lang="en-US" sz="2800" baseline="-25000"/>
              <a:t>1</a:t>
            </a:r>
            <a:r>
              <a:rPr lang="en-US" sz="2800"/>
              <a:t>&gt;0, I</a:t>
            </a:r>
            <a:r>
              <a:rPr lang="en-US" sz="2800" baseline="-25000"/>
              <a:t>2</a:t>
            </a:r>
            <a:r>
              <a:rPr lang="en-US" sz="2800"/>
              <a:t>=0	  	 B)  I</a:t>
            </a:r>
            <a:r>
              <a:rPr lang="en-US" sz="2800" baseline="-25000"/>
              <a:t>1</a:t>
            </a:r>
            <a:r>
              <a:rPr lang="en-US" sz="2800"/>
              <a:t>= I</a:t>
            </a:r>
            <a:r>
              <a:rPr lang="en-US" sz="2800" baseline="-25000"/>
              <a:t>2 </a:t>
            </a:r>
            <a:r>
              <a:rPr lang="en-US" sz="2800"/>
              <a:t>&gt; 0			C)  I</a:t>
            </a:r>
            <a:r>
              <a:rPr lang="en-US" sz="2800" baseline="-25000"/>
              <a:t>1</a:t>
            </a:r>
            <a:r>
              <a:rPr lang="en-US" sz="2800"/>
              <a:t>= -I</a:t>
            </a:r>
            <a:r>
              <a:rPr lang="en-US" sz="2800" baseline="-25000"/>
              <a:t>2 </a:t>
            </a:r>
            <a:r>
              <a:rPr lang="en-US" sz="2800"/>
              <a:t>&gt; 0</a:t>
            </a:r>
            <a:br>
              <a:rPr lang="en-US" sz="2800"/>
            </a:br>
            <a:r>
              <a:rPr lang="en-US" sz="2800"/>
              <a:t>	</a:t>
            </a:r>
          </a:p>
          <a:p>
            <a:pPr marL="342900" indent="-342900"/>
            <a:r>
              <a:rPr lang="en-US" sz="2800"/>
              <a:t>D) I</a:t>
            </a:r>
            <a:r>
              <a:rPr lang="en-US" sz="2800" baseline="-25000"/>
              <a:t>1</a:t>
            </a:r>
            <a:r>
              <a:rPr lang="en-US" sz="2800"/>
              <a:t>= I</a:t>
            </a:r>
            <a:r>
              <a:rPr lang="en-US" sz="2800" baseline="-25000"/>
              <a:t>2</a:t>
            </a:r>
            <a:r>
              <a:rPr lang="en-US" sz="2800"/>
              <a:t> = 0	 	 E) Something different/not sure	</a:t>
            </a:r>
            <a:endParaRPr lang="en-US" sz="2800" baseline="-25000"/>
          </a:p>
        </p:txBody>
      </p:sp>
      <p:sp>
        <p:nvSpPr>
          <p:cNvPr id="3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7.21</a:t>
            </a:r>
            <a:endParaRPr lang="en-US" sz="800" dirty="0"/>
          </a:p>
        </p:txBody>
      </p:sp>
    </p:spTree>
    <p:extLst>
      <p:ext uri="{BB962C8B-B14F-4D97-AF65-F5344CB8AC3E}">
        <p14:creationId xmlns:p14="http://schemas.microsoft.com/office/powerpoint/2010/main" val="1607750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81000" y="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Faraday found that EMF is proportional to the negative time rate of change of B. EMF is also the line integral of a </a:t>
            </a:r>
            <a:r>
              <a:rPr lang="en-US" sz="3200">
                <a:solidFill>
                  <a:srgbClr val="0070C0"/>
                </a:solidFill>
                <a:latin typeface="Times New Roman" charset="0"/>
                <a:ea typeface="Times New Roman" charset="0"/>
                <a:cs typeface="Times New Roman" charset="0"/>
              </a:rPr>
              <a:t>force/charge</a:t>
            </a:r>
            <a:r>
              <a:rPr lang="en-US" sz="3200">
                <a:latin typeface="Times New Roman" charset="0"/>
                <a:ea typeface="Times New Roman" charset="0"/>
                <a:cs typeface="Times New Roman" charset="0"/>
              </a:rPr>
              <a:t>. The force is</a:t>
            </a:r>
          </a:p>
        </p:txBody>
      </p:sp>
      <p:sp>
        <p:nvSpPr>
          <p:cNvPr id="3" name="Subtitle 2"/>
          <p:cNvSpPr>
            <a:spLocks noGrp="1"/>
          </p:cNvSpPr>
          <p:nvPr>
            <p:ph type="subTitle" idx="1"/>
          </p:nvPr>
        </p:nvSpPr>
        <p:spPr>
          <a:xfrm>
            <a:off x="1447800" y="3048000"/>
            <a:ext cx="6248400" cy="2590800"/>
          </a:xfrm>
        </p:spPr>
        <p:txBody>
          <a:bodyPr>
            <a:normAutofit/>
          </a:bodyPr>
          <a:lstStyle/>
          <a:p>
            <a:pPr marL="514350" indent="-514350" algn="l" eaLnBrk="1" hangingPunct="1">
              <a:lnSpc>
                <a:spcPct val="80000"/>
              </a:lnSpc>
              <a:buFont typeface="Arial" charset="0"/>
              <a:buAutoNum type="alphaUcParenR"/>
            </a:pPr>
            <a:r>
              <a:rPr lang="en-US" sz="3100" dirty="0">
                <a:solidFill>
                  <a:schemeClr val="tx1"/>
                </a:solidFill>
              </a:rPr>
              <a:t>The magnetic Lorentz force.</a:t>
            </a:r>
          </a:p>
          <a:p>
            <a:pPr marL="514350" indent="-514350" algn="l" eaLnBrk="1" hangingPunct="1">
              <a:lnSpc>
                <a:spcPct val="80000"/>
              </a:lnSpc>
              <a:buFont typeface="Arial" charset="0"/>
              <a:buAutoNum type="alphaUcParenR"/>
            </a:pPr>
            <a:r>
              <a:rPr lang="en-US" sz="3100" dirty="0">
                <a:solidFill>
                  <a:schemeClr val="tx1"/>
                </a:solidFill>
              </a:rPr>
              <a:t>an electric force.</a:t>
            </a:r>
          </a:p>
          <a:p>
            <a:pPr marL="514350" indent="-514350" algn="l" eaLnBrk="1" hangingPunct="1">
              <a:lnSpc>
                <a:spcPct val="80000"/>
              </a:lnSpc>
              <a:buFont typeface="Arial" charset="0"/>
              <a:buAutoNum type="alphaUcParenR"/>
            </a:pPr>
            <a:r>
              <a:rPr lang="en-US" sz="3100" dirty="0">
                <a:solidFill>
                  <a:schemeClr val="tx1"/>
                </a:solidFill>
              </a:rPr>
              <a:t> the strong nuclear force.</a:t>
            </a:r>
            <a:endParaRPr lang="en-US" sz="3100" baseline="30000" dirty="0">
              <a:solidFill>
                <a:schemeClr val="tx1"/>
              </a:solidFill>
            </a:endParaRPr>
          </a:p>
          <a:p>
            <a:pPr marL="514350" indent="-514350" algn="l" eaLnBrk="1" hangingPunct="1">
              <a:lnSpc>
                <a:spcPct val="80000"/>
              </a:lnSpc>
              <a:buFont typeface="Arial" charset="0"/>
              <a:buAutoNum type="alphaUcParenR"/>
            </a:pPr>
            <a:r>
              <a:rPr lang="en-US" sz="3100" dirty="0">
                <a:solidFill>
                  <a:schemeClr val="tx1"/>
                </a:solidFill>
              </a:rPr>
              <a:t>the gravitational force.</a:t>
            </a:r>
            <a:endParaRPr lang="en-US" sz="3100" baseline="30000" dirty="0">
              <a:solidFill>
                <a:schemeClr val="tx1"/>
              </a:solidFill>
            </a:endParaRPr>
          </a:p>
          <a:p>
            <a:pPr marL="514350" indent="-514350" algn="l" eaLnBrk="1" hangingPunct="1">
              <a:lnSpc>
                <a:spcPct val="80000"/>
              </a:lnSpc>
              <a:buFont typeface="Arial" charset="0"/>
              <a:buAutoNum type="alphaUcParenR"/>
            </a:pPr>
            <a:r>
              <a:rPr lang="en-US" sz="3100" dirty="0">
                <a:solidFill>
                  <a:schemeClr val="tx1"/>
                </a:solidFill>
              </a:rPr>
              <a:t>an entirely new force.</a:t>
            </a:r>
          </a:p>
          <a:p>
            <a:pPr marL="514350" indent="-514350" algn="l" eaLnBrk="1" hangingPunct="1">
              <a:lnSpc>
                <a:spcPct val="80000"/>
              </a:lnSpc>
              <a:buFont typeface="Arial" charset="0"/>
              <a:buAutoNum type="alphaUcParenR"/>
            </a:pPr>
            <a:endParaRPr lang="en-US" sz="3100" dirty="0">
              <a:solidFill>
                <a:schemeClr val="tx1"/>
              </a:solidFill>
            </a:endParaRPr>
          </a:p>
        </p:txBody>
      </p:sp>
      <p:cxnSp>
        <p:nvCxnSpPr>
          <p:cNvPr id="7" name="Straight Arrow Connector 6"/>
          <p:cNvCxnSpPr/>
          <p:nvPr/>
        </p:nvCxnSpPr>
        <p:spPr>
          <a:xfrm>
            <a:off x="4191000" y="1524000"/>
            <a:ext cx="2438400" cy="582613"/>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3276959681"/>
              </p:ext>
            </p:extLst>
          </p:nvPr>
        </p:nvGraphicFramePr>
        <p:xfrm>
          <a:off x="5210175" y="2106613"/>
          <a:ext cx="2257425" cy="685800"/>
        </p:xfrm>
        <a:graphic>
          <a:graphicData uri="http://schemas.openxmlformats.org/presentationml/2006/ole">
            <mc:AlternateContent xmlns:mc="http://schemas.openxmlformats.org/markup-compatibility/2006">
              <mc:Choice xmlns:v="urn:schemas-microsoft-com:vml" Requires="v">
                <p:oleObj spid="_x0000_s15385" name="Equation" r:id="rId4" imgW="990600" imgH="304800" progId="Equation.3">
                  <p:embed/>
                </p:oleObj>
              </mc:Choice>
              <mc:Fallback>
                <p:oleObj name="Equation" r:id="rId4" imgW="990600" imgH="304800" progId="Equation.3">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75" y="2106613"/>
                        <a:ext cx="22574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7.22</a:t>
            </a:r>
            <a:endParaRPr lang="en-US" sz="800" dirty="0"/>
          </a:p>
        </p:txBody>
      </p:sp>
    </p:spTree>
    <p:extLst>
      <p:ext uri="{BB962C8B-B14F-4D97-AF65-F5344CB8AC3E}">
        <p14:creationId xmlns:p14="http://schemas.microsoft.com/office/powerpoint/2010/main" val="371087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ctrTitle"/>
          </p:nvPr>
        </p:nvSpPr>
        <p:spPr>
          <a:xfrm>
            <a:off x="304800" y="533400"/>
            <a:ext cx="8534400" cy="1524000"/>
          </a:xfrm>
        </p:spPr>
        <p:txBody>
          <a:bodyPr/>
          <a:lstStyle/>
          <a:p>
            <a:pPr algn="l" eaLnBrk="1" hangingPunct="1"/>
            <a:r>
              <a:rPr lang="en-US" sz="3200">
                <a:latin typeface="Times New Roman" charset="0"/>
                <a:ea typeface="Times New Roman" charset="0"/>
                <a:cs typeface="Times New Roman" charset="0"/>
              </a:rPr>
              <a:t>A time changing B creates an electric field via Faraday’s Law:</a:t>
            </a:r>
          </a:p>
        </p:txBody>
      </p:sp>
      <p:sp>
        <p:nvSpPr>
          <p:cNvPr id="3" name="Subtitle 2"/>
          <p:cNvSpPr>
            <a:spLocks noGrp="1"/>
          </p:cNvSpPr>
          <p:nvPr>
            <p:ph type="subTitle" idx="1"/>
          </p:nvPr>
        </p:nvSpPr>
        <p:spPr>
          <a:xfrm>
            <a:off x="76200" y="3048000"/>
            <a:ext cx="8915400" cy="2590800"/>
          </a:xfrm>
        </p:spPr>
        <p:txBody>
          <a:bodyPr>
            <a:normAutofit/>
          </a:bodyPr>
          <a:lstStyle/>
          <a:p>
            <a:pPr marL="514350" indent="-514350" algn="l" eaLnBrk="1" hangingPunct="1">
              <a:lnSpc>
                <a:spcPct val="80000"/>
              </a:lnSpc>
              <a:buFont typeface="Arial" charset="0"/>
              <a:buAutoNum type="alphaUcParenR"/>
            </a:pPr>
            <a:r>
              <a:rPr lang="en-US" sz="2500" dirty="0">
                <a:solidFill>
                  <a:schemeClr val="tx1"/>
                </a:solidFill>
              </a:rPr>
              <a:t>Now I have no idea how to find E.</a:t>
            </a:r>
          </a:p>
          <a:p>
            <a:pPr marL="514350" indent="-514350" algn="l" eaLnBrk="1" hangingPunct="1">
              <a:lnSpc>
                <a:spcPct val="80000"/>
              </a:lnSpc>
              <a:buFont typeface="Arial" charset="0"/>
              <a:buAutoNum type="alphaUcParenR"/>
            </a:pPr>
            <a:r>
              <a:rPr lang="en-US" sz="2500" dirty="0">
                <a:solidFill>
                  <a:schemeClr val="tx1"/>
                </a:solidFill>
              </a:rPr>
              <a:t>This law suggests a familiar way to find E in all situations.</a:t>
            </a:r>
          </a:p>
          <a:p>
            <a:pPr marL="514350" indent="-514350" algn="l" eaLnBrk="1" hangingPunct="1">
              <a:lnSpc>
                <a:spcPct val="80000"/>
              </a:lnSpc>
              <a:buFont typeface="Arial" charset="0"/>
              <a:buAutoNum type="alphaUcParenR"/>
            </a:pPr>
            <a:r>
              <a:rPr lang="en-US" sz="2500" dirty="0">
                <a:solidFill>
                  <a:schemeClr val="tx1"/>
                </a:solidFill>
              </a:rPr>
              <a:t>This law suggests a familiar way to find E in sufficiently symmetrical situations.</a:t>
            </a:r>
            <a:endParaRPr lang="en-US" sz="2500" baseline="30000" dirty="0">
              <a:solidFill>
                <a:schemeClr val="tx1"/>
              </a:solidFill>
            </a:endParaRPr>
          </a:p>
          <a:p>
            <a:pPr marL="514350" indent="-514350" algn="l" eaLnBrk="1" hangingPunct="1">
              <a:lnSpc>
                <a:spcPct val="80000"/>
              </a:lnSpc>
              <a:buFont typeface="Arial" charset="0"/>
              <a:buAutoNum type="alphaUcParenR"/>
            </a:pPr>
            <a:r>
              <a:rPr lang="en-US" sz="2500" dirty="0">
                <a:solidFill>
                  <a:schemeClr val="tx1"/>
                </a:solidFill>
              </a:rPr>
              <a:t>I see a path to finding E, but it bears no relation to anything we have previously seen.</a:t>
            </a:r>
            <a:endParaRPr lang="en-US" sz="2500" baseline="30000" dirty="0">
              <a:solidFill>
                <a:schemeClr val="tx1"/>
              </a:solidFill>
            </a:endParaRPr>
          </a:p>
          <a:p>
            <a:pPr marL="514350" indent="-514350" algn="l" eaLnBrk="1" hangingPunct="1">
              <a:lnSpc>
                <a:spcPct val="80000"/>
              </a:lnSpc>
            </a:pPr>
            <a:endParaRPr lang="en-US" sz="2500" dirty="0">
              <a:solidFill>
                <a:schemeClr val="tx1"/>
              </a:solidFill>
            </a:endParaRPr>
          </a:p>
          <a:p>
            <a:pPr marL="514350" indent="-514350" algn="l" eaLnBrk="1" hangingPunct="1">
              <a:lnSpc>
                <a:spcPct val="80000"/>
              </a:lnSpc>
              <a:buFont typeface="Arial" charset="0"/>
              <a:buAutoNum type="alphaUcParenR"/>
            </a:pPr>
            <a:endParaRPr lang="en-US" sz="2500" dirty="0">
              <a:solidFill>
                <a:schemeClr val="tx1"/>
              </a:solidFill>
            </a:endParaRPr>
          </a:p>
        </p:txBody>
      </p:sp>
      <p:cxnSp>
        <p:nvCxnSpPr>
          <p:cNvPr id="7" name="Straight Arrow Connector 6"/>
          <p:cNvCxnSpPr/>
          <p:nvPr/>
        </p:nvCxnSpPr>
        <p:spPr>
          <a:xfrm>
            <a:off x="3048000" y="1600200"/>
            <a:ext cx="2667000" cy="5334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5400000">
            <a:off x="2743200" y="1752600"/>
            <a:ext cx="381000" cy="2286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1428000308"/>
              </p:ext>
            </p:extLst>
          </p:nvPr>
        </p:nvGraphicFramePr>
        <p:xfrm>
          <a:off x="1062038" y="1992313"/>
          <a:ext cx="2571750" cy="914400"/>
        </p:xfrm>
        <a:graphic>
          <a:graphicData uri="http://schemas.openxmlformats.org/presentationml/2006/ole">
            <mc:AlternateContent xmlns:mc="http://schemas.openxmlformats.org/markup-compatibility/2006">
              <mc:Choice xmlns:v="urn:schemas-microsoft-com:vml" Requires="v">
                <p:oleObj spid="_x0000_s17455" name="Equation" r:id="rId4" imgW="1143000" imgH="406400" progId="Equation.3">
                  <p:embed/>
                </p:oleObj>
              </mc:Choice>
              <mc:Fallback>
                <p:oleObj name="Equation" r:id="rId4" imgW="1143000" imgH="406400" progId="Equation.3">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1992313"/>
                        <a:ext cx="25717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66674191"/>
              </p:ext>
            </p:extLst>
          </p:nvPr>
        </p:nvGraphicFramePr>
        <p:xfrm>
          <a:off x="5281613" y="1862138"/>
          <a:ext cx="1914525" cy="1033462"/>
        </p:xfrm>
        <a:graphic>
          <a:graphicData uri="http://schemas.openxmlformats.org/presentationml/2006/ole">
            <mc:AlternateContent xmlns:mc="http://schemas.openxmlformats.org/markup-compatibility/2006">
              <mc:Choice xmlns:v="urn:schemas-microsoft-com:vml" Requires="v">
                <p:oleObj spid="_x0000_s17456" name="Equation" r:id="rId6" imgW="850900" imgH="419100" progId="Equation.3">
                  <p:embed/>
                </p:oleObj>
              </mc:Choice>
              <mc:Fallback>
                <p:oleObj name="Equation" r:id="rId6" imgW="850900" imgH="419100" progId="Equation.3">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1613" y="1862138"/>
                        <a:ext cx="1914525"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7.23</a:t>
            </a:r>
            <a:endParaRPr lang="en-US" sz="800" dirty="0"/>
          </a:p>
        </p:txBody>
      </p:sp>
    </p:spTree>
    <p:extLst>
      <p:ext uri="{BB962C8B-B14F-4D97-AF65-F5344CB8AC3E}">
        <p14:creationId xmlns:p14="http://schemas.microsoft.com/office/powerpoint/2010/main" val="11700784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p:cNvSpPr>
          <p:nvPr>
            <p:ph type="title" idx="4294967295"/>
          </p:nvPr>
        </p:nvSpPr>
        <p:spPr>
          <a:xfrm>
            <a:off x="3175" y="239713"/>
            <a:ext cx="9144000" cy="1876425"/>
          </a:xfrm>
        </p:spPr>
        <p:txBody>
          <a:bodyPr>
            <a:normAutofit/>
          </a:bodyPr>
          <a:lstStyle/>
          <a:p>
            <a:pPr algn="l"/>
            <a:r>
              <a:rPr lang="en-US" sz="2400" dirty="0">
                <a:latin typeface="Arial" charset="0"/>
                <a:ea typeface="Arial" charset="0"/>
                <a:cs typeface="Arial" charset="0"/>
              </a:rPr>
              <a:t>A</a:t>
            </a:r>
            <a:r>
              <a:rPr lang="en-US" sz="2400" dirty="0" smtClean="0">
                <a:latin typeface="Arial" charset="0"/>
                <a:ea typeface="Arial" charset="0"/>
                <a:cs typeface="Arial" charset="0"/>
              </a:rPr>
              <a:t> stationary rectangular metal loop is in a region of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which has magnitude B </a:t>
            </a:r>
            <a:r>
              <a:rPr lang="en-US" sz="2400" i="1" dirty="0" smtClean="0">
                <a:solidFill>
                  <a:srgbClr val="FF0000"/>
                </a:solidFill>
                <a:latin typeface="Arial" charset="0"/>
                <a:ea typeface="Arial" charset="0"/>
                <a:cs typeface="Arial" charset="0"/>
              </a:rPr>
              <a:t>decreasing</a:t>
            </a:r>
            <a:r>
              <a:rPr lang="en-US" sz="2400" dirty="0" smtClean="0">
                <a:solidFill>
                  <a:srgbClr val="FF0000"/>
                </a:solidFill>
                <a:latin typeface="Arial" charset="0"/>
                <a:ea typeface="Arial" charset="0"/>
                <a:cs typeface="Arial" charset="0"/>
              </a:rPr>
              <a:t> </a:t>
            </a:r>
            <a:r>
              <a:rPr lang="en-US" sz="2400" dirty="0" smtClean="0">
                <a:latin typeface="Arial" charset="0"/>
                <a:ea typeface="Arial" charset="0"/>
                <a:cs typeface="Arial" charset="0"/>
              </a:rPr>
              <a:t>with time as </a:t>
            </a:r>
            <a:br>
              <a:rPr lang="en-US" sz="2400" dirty="0" smtClean="0">
                <a:latin typeface="Arial" charset="0"/>
                <a:ea typeface="Arial" charset="0"/>
                <a:cs typeface="Arial" charset="0"/>
              </a:rPr>
            </a:br>
            <a:r>
              <a:rPr lang="en-US" sz="2400" dirty="0" smtClean="0">
                <a:latin typeface="Arial" charset="0"/>
                <a:ea typeface="Arial" charset="0"/>
                <a:cs typeface="Arial" charset="0"/>
              </a:rPr>
              <a:t>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 </a:t>
            </a:r>
            <a:r>
              <a:rPr lang="en-US" sz="2400" dirty="0" smtClean="0">
                <a:solidFill>
                  <a:srgbClr val="660066"/>
                </a:solidFill>
                <a:latin typeface="Arial" charset="0"/>
                <a:ea typeface="Arial" charset="0"/>
                <a:cs typeface="Arial" charset="0"/>
              </a:rPr>
              <a:t>What is the direction of the field </a:t>
            </a:r>
            <a:r>
              <a:rPr lang="en-US" sz="2400" b="1" dirty="0" smtClean="0">
                <a:solidFill>
                  <a:srgbClr val="660066"/>
                </a:solidFill>
                <a:latin typeface="Arial" charset="0"/>
                <a:ea typeface="Arial" charset="0"/>
                <a:cs typeface="Arial" charset="0"/>
              </a:rPr>
              <a:t>B</a:t>
            </a:r>
            <a:r>
              <a:rPr lang="en-US" sz="2400" b="1" baseline="-25000" dirty="0" smtClean="0">
                <a:solidFill>
                  <a:srgbClr val="660066"/>
                </a:solidFill>
                <a:latin typeface="Arial" charset="0"/>
                <a:ea typeface="Arial" charset="0"/>
                <a:cs typeface="Arial" charset="0"/>
              </a:rPr>
              <a:t>ind</a:t>
            </a:r>
            <a:r>
              <a:rPr lang="en-US" sz="2400" b="1" dirty="0" smtClean="0">
                <a:solidFill>
                  <a:srgbClr val="660066"/>
                </a:solidFill>
                <a:latin typeface="Arial" charset="0"/>
                <a:ea typeface="Arial" charset="0"/>
                <a:cs typeface="Arial" charset="0"/>
              </a:rPr>
              <a:t> </a:t>
            </a:r>
            <a:r>
              <a:rPr lang="en-US" sz="2400" dirty="0" smtClean="0">
                <a:solidFill>
                  <a:srgbClr val="660066"/>
                </a:solidFill>
                <a:latin typeface="Arial" charset="0"/>
                <a:ea typeface="Arial" charset="0"/>
                <a:cs typeface="Arial" charset="0"/>
              </a:rPr>
              <a:t>created by the induced current in the loop, in the plane region inside the loop?</a:t>
            </a:r>
          </a:p>
        </p:txBody>
      </p:sp>
      <p:sp>
        <p:nvSpPr>
          <p:cNvPr id="30723" name="TextBox 3"/>
          <p:cNvSpPr txBox="1">
            <a:spLocks noChangeArrowheads="1"/>
          </p:cNvSpPr>
          <p:nvPr/>
        </p:nvSpPr>
        <p:spPr bwMode="auto">
          <a:xfrm>
            <a:off x="419100" y="5410200"/>
            <a:ext cx="8312150" cy="830997"/>
          </a:xfrm>
          <a:prstGeom prst="rect">
            <a:avLst/>
          </a:prstGeom>
          <a:noFill/>
          <a:ln w="9525">
            <a:noFill/>
            <a:miter lim="800000"/>
            <a:headEnd/>
            <a:tailEnd/>
          </a:ln>
        </p:spPr>
        <p:txBody>
          <a:bodyPr wrap="square">
            <a:prstTxWarp prst="textNoShape">
              <a:avLst/>
            </a:prstTxWarp>
            <a:spAutoFit/>
          </a:bodyPr>
          <a:lstStyle/>
          <a:p>
            <a:r>
              <a:rPr lang="en-US" sz="2400" dirty="0" smtClean="0"/>
              <a:t>A) Into </a:t>
            </a:r>
            <a:r>
              <a:rPr lang="en-US" sz="2400" dirty="0"/>
              <a:t>the </a:t>
            </a:r>
            <a:r>
              <a:rPr lang="en-US" sz="2400" dirty="0" smtClean="0"/>
              <a:t>screen    B)  Out </a:t>
            </a:r>
            <a:r>
              <a:rPr lang="en-US" sz="2400" dirty="0"/>
              <a:t>of the screen</a:t>
            </a:r>
          </a:p>
          <a:p>
            <a:r>
              <a:rPr lang="en-US" sz="2400" dirty="0" smtClean="0"/>
              <a:t>C) To </a:t>
            </a:r>
            <a:r>
              <a:rPr lang="en-US" sz="2400" dirty="0"/>
              <a:t>the </a:t>
            </a:r>
            <a:r>
              <a:rPr lang="en-US" sz="2400" dirty="0" smtClean="0"/>
              <a:t>left</a:t>
            </a:r>
            <a:r>
              <a:rPr lang="en-US" sz="2400" baseline="-25000" dirty="0"/>
              <a:t> </a:t>
            </a:r>
            <a:r>
              <a:rPr lang="en-US" sz="2400" dirty="0" smtClean="0"/>
              <a:t>           D)  To </a:t>
            </a:r>
            <a:r>
              <a:rPr lang="en-US" sz="2400" dirty="0"/>
              <a:t>the </a:t>
            </a:r>
            <a:r>
              <a:rPr lang="en-US" sz="2400" dirty="0" smtClean="0"/>
              <a:t>right   E) other/?? </a:t>
            </a:r>
            <a:endParaRPr lang="en-US" sz="2400" dirty="0"/>
          </a:p>
        </p:txBody>
      </p:sp>
      <p:sp>
        <p:nvSpPr>
          <p:cNvPr id="10" name="Rectangle 9"/>
          <p:cNvSpPr/>
          <p:nvPr/>
        </p:nvSpPr>
        <p:spPr>
          <a:xfrm>
            <a:off x="1938337" y="2132013"/>
            <a:ext cx="5175250" cy="3271837"/>
          </a:xfrm>
          <a:prstGeom prst="rect">
            <a:avLst/>
          </a:prstGeom>
          <a:solidFill>
            <a:srgbClr val="33339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25" name="TextBox 10"/>
          <p:cNvSpPr txBox="1">
            <a:spLocks noChangeArrowheads="1"/>
          </p:cNvSpPr>
          <p:nvPr/>
        </p:nvSpPr>
        <p:spPr bwMode="auto">
          <a:xfrm>
            <a:off x="2668587"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6299200"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6296025"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2290762" y="229393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2287587"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6299200"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4295775"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2243137"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4300537"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4284662" y="228758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30735" name="TextBox 39"/>
          <p:cNvSpPr txBox="1">
            <a:spLocks noChangeArrowheads="1"/>
          </p:cNvSpPr>
          <p:nvPr/>
        </p:nvSpPr>
        <p:spPr bwMode="auto">
          <a:xfrm>
            <a:off x="5768975"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2209800" y="2924175"/>
            <a:ext cx="381000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39" name="TextBox 45"/>
          <p:cNvSpPr txBox="1">
            <a:spLocks noChangeArrowheads="1"/>
          </p:cNvSpPr>
          <p:nvPr/>
        </p:nvSpPr>
        <p:spPr bwMode="auto">
          <a:xfrm>
            <a:off x="1562100" y="3503613"/>
            <a:ext cx="376237" cy="369887"/>
          </a:xfrm>
          <a:prstGeom prst="rect">
            <a:avLst/>
          </a:prstGeom>
          <a:noFill/>
          <a:ln w="9525">
            <a:noFill/>
            <a:miter lim="800000"/>
            <a:headEnd/>
            <a:tailEnd/>
          </a:ln>
        </p:spPr>
        <p:txBody>
          <a:bodyPr wrap="none">
            <a:prstTxWarp prst="textNoShape">
              <a:avLst/>
            </a:prstTxWarp>
            <a:spAutoFit/>
          </a:bodyPr>
          <a:lstStyle/>
          <a:p>
            <a:r>
              <a:rPr lang="en-US"/>
              <a:t>w</a:t>
            </a:r>
          </a:p>
        </p:txBody>
      </p:sp>
      <p:sp>
        <p:nvSpPr>
          <p:cNvPr id="3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7.24</a:t>
            </a:r>
            <a:endParaRPr lang="en-US" sz="800" dirty="0"/>
          </a:p>
        </p:txBody>
      </p:sp>
    </p:spTree>
    <p:extLst>
      <p:ext uri="{BB962C8B-B14F-4D97-AF65-F5344CB8AC3E}">
        <p14:creationId xmlns:p14="http://schemas.microsoft.com/office/powerpoint/2010/main" val="32701388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p:cNvSpPr>
          <p:nvPr>
            <p:ph type="title" idx="4294967295"/>
          </p:nvPr>
        </p:nvSpPr>
        <p:spPr>
          <a:xfrm>
            <a:off x="20637" y="265113"/>
            <a:ext cx="9144000" cy="1876425"/>
          </a:xfrm>
        </p:spPr>
        <p:txBody>
          <a:bodyPr>
            <a:normAutofit/>
          </a:bodyPr>
          <a:lstStyle/>
          <a:p>
            <a:pPr algn="l"/>
            <a:r>
              <a:rPr lang="en-US" sz="2400" dirty="0">
                <a:latin typeface="Arial" charset="0"/>
                <a:ea typeface="Arial" charset="0"/>
                <a:cs typeface="Arial" charset="0"/>
              </a:rPr>
              <a:t>A</a:t>
            </a:r>
            <a:r>
              <a:rPr lang="en-US" sz="2400" dirty="0" smtClean="0">
                <a:latin typeface="Arial" charset="0"/>
                <a:ea typeface="Arial" charset="0"/>
                <a:cs typeface="Arial" charset="0"/>
              </a:rPr>
              <a:t> stationary rectangular metal loop is in a region of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which has magnitude B </a:t>
            </a:r>
            <a:r>
              <a:rPr lang="en-US" sz="2400" i="1" dirty="0" smtClean="0">
                <a:solidFill>
                  <a:srgbClr val="FF0000"/>
                </a:solidFill>
                <a:latin typeface="Arial" charset="0"/>
                <a:ea typeface="Arial" charset="0"/>
                <a:cs typeface="Arial" charset="0"/>
              </a:rPr>
              <a:t>decreasing</a:t>
            </a:r>
            <a:r>
              <a:rPr lang="en-US" sz="2400" dirty="0" smtClean="0">
                <a:solidFill>
                  <a:srgbClr val="FF0000"/>
                </a:solidFill>
                <a:latin typeface="Arial" charset="0"/>
                <a:ea typeface="Arial" charset="0"/>
                <a:cs typeface="Arial" charset="0"/>
              </a:rPr>
              <a:t> </a:t>
            </a:r>
            <a:r>
              <a:rPr lang="en-US" sz="2400" dirty="0" smtClean="0">
                <a:latin typeface="Arial" charset="0"/>
                <a:ea typeface="Arial" charset="0"/>
                <a:cs typeface="Arial" charset="0"/>
              </a:rPr>
              <a:t>with time as </a:t>
            </a:r>
            <a:br>
              <a:rPr lang="en-US" sz="2400" dirty="0" smtClean="0">
                <a:latin typeface="Arial" charset="0"/>
                <a:ea typeface="Arial" charset="0"/>
                <a:cs typeface="Arial" charset="0"/>
              </a:rPr>
            </a:br>
            <a:r>
              <a:rPr lang="en-US" sz="2400" dirty="0" smtClean="0">
                <a:latin typeface="Arial" charset="0"/>
                <a:ea typeface="Arial" charset="0"/>
                <a:cs typeface="Arial" charset="0"/>
              </a:rPr>
              <a:t>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 </a:t>
            </a:r>
            <a:r>
              <a:rPr lang="en-US" sz="2400" dirty="0" smtClean="0">
                <a:solidFill>
                  <a:srgbClr val="660066"/>
                </a:solidFill>
                <a:latin typeface="Arial" charset="0"/>
                <a:ea typeface="Arial" charset="0"/>
                <a:cs typeface="Arial" charset="0"/>
              </a:rPr>
              <a:t>What is the direction of the field </a:t>
            </a:r>
            <a:r>
              <a:rPr lang="en-US" sz="2400" b="1" dirty="0" smtClean="0">
                <a:solidFill>
                  <a:srgbClr val="660066"/>
                </a:solidFill>
                <a:latin typeface="Arial" charset="0"/>
                <a:ea typeface="Arial" charset="0"/>
                <a:cs typeface="Arial" charset="0"/>
              </a:rPr>
              <a:t>B</a:t>
            </a:r>
            <a:r>
              <a:rPr lang="en-US" sz="2400" b="1" baseline="-25000" dirty="0" smtClean="0">
                <a:solidFill>
                  <a:srgbClr val="660066"/>
                </a:solidFill>
                <a:latin typeface="Arial" charset="0"/>
                <a:ea typeface="Arial" charset="0"/>
                <a:cs typeface="Arial" charset="0"/>
              </a:rPr>
              <a:t>ind</a:t>
            </a:r>
            <a:r>
              <a:rPr lang="en-US" sz="2400" b="1" dirty="0" smtClean="0">
                <a:solidFill>
                  <a:srgbClr val="660066"/>
                </a:solidFill>
                <a:latin typeface="Arial" charset="0"/>
                <a:ea typeface="Arial" charset="0"/>
                <a:cs typeface="Arial" charset="0"/>
              </a:rPr>
              <a:t> </a:t>
            </a:r>
            <a:r>
              <a:rPr lang="en-US" sz="2400" dirty="0" smtClean="0">
                <a:solidFill>
                  <a:srgbClr val="660066"/>
                </a:solidFill>
                <a:latin typeface="Arial" charset="0"/>
                <a:ea typeface="Arial" charset="0"/>
                <a:cs typeface="Arial" charset="0"/>
              </a:rPr>
              <a:t>created by the induced current in the loop, in the plane region inside the loop?</a:t>
            </a:r>
          </a:p>
        </p:txBody>
      </p:sp>
      <p:sp>
        <p:nvSpPr>
          <p:cNvPr id="30723" name="TextBox 3"/>
          <p:cNvSpPr txBox="1">
            <a:spLocks noChangeArrowheads="1"/>
          </p:cNvSpPr>
          <p:nvPr/>
        </p:nvSpPr>
        <p:spPr bwMode="auto">
          <a:xfrm>
            <a:off x="419100" y="5410200"/>
            <a:ext cx="8312150" cy="830997"/>
          </a:xfrm>
          <a:prstGeom prst="rect">
            <a:avLst/>
          </a:prstGeom>
          <a:noFill/>
          <a:ln w="9525">
            <a:noFill/>
            <a:miter lim="800000"/>
            <a:headEnd/>
            <a:tailEnd/>
          </a:ln>
        </p:spPr>
        <p:txBody>
          <a:bodyPr wrap="square">
            <a:prstTxWarp prst="textNoShape">
              <a:avLst/>
            </a:prstTxWarp>
            <a:spAutoFit/>
          </a:bodyPr>
          <a:lstStyle/>
          <a:p>
            <a:r>
              <a:rPr lang="en-US" sz="2400" dirty="0" smtClean="0"/>
              <a:t>A) Into </a:t>
            </a:r>
            <a:r>
              <a:rPr lang="en-US" sz="2400" dirty="0"/>
              <a:t>the </a:t>
            </a:r>
            <a:r>
              <a:rPr lang="en-US" sz="2400" dirty="0" smtClean="0"/>
              <a:t>screen    B)  Out </a:t>
            </a:r>
            <a:r>
              <a:rPr lang="en-US" sz="2400" dirty="0"/>
              <a:t>of the screen</a:t>
            </a:r>
          </a:p>
          <a:p>
            <a:r>
              <a:rPr lang="en-US" sz="2400" smtClean="0"/>
              <a:t>C) To </a:t>
            </a:r>
            <a:r>
              <a:rPr lang="en-US" sz="2400" dirty="0"/>
              <a:t>the </a:t>
            </a:r>
            <a:r>
              <a:rPr lang="en-US" sz="2400" smtClean="0"/>
              <a:t>left</a:t>
            </a:r>
            <a:r>
              <a:rPr lang="en-US" sz="2400" baseline="-25000"/>
              <a:t> </a:t>
            </a:r>
            <a:r>
              <a:rPr lang="en-US" sz="2400" smtClean="0"/>
              <a:t>           D</a:t>
            </a:r>
            <a:r>
              <a:rPr lang="en-US" sz="2400" dirty="0" smtClean="0"/>
              <a:t>)  To </a:t>
            </a:r>
            <a:r>
              <a:rPr lang="en-US" sz="2400" dirty="0"/>
              <a:t>the </a:t>
            </a:r>
            <a:r>
              <a:rPr lang="en-US" sz="2400" dirty="0" smtClean="0"/>
              <a:t>right   E) other/?? </a:t>
            </a:r>
            <a:endParaRPr lang="en-US" sz="2400" dirty="0"/>
          </a:p>
        </p:txBody>
      </p:sp>
      <p:sp>
        <p:nvSpPr>
          <p:cNvPr id="10" name="Rectangle 9"/>
          <p:cNvSpPr/>
          <p:nvPr/>
        </p:nvSpPr>
        <p:spPr>
          <a:xfrm>
            <a:off x="1938337" y="2132013"/>
            <a:ext cx="5175250" cy="3271837"/>
          </a:xfrm>
          <a:prstGeom prst="rect">
            <a:avLst/>
          </a:prstGeom>
          <a:solidFill>
            <a:srgbClr val="33339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25" name="TextBox 10"/>
          <p:cNvSpPr txBox="1">
            <a:spLocks noChangeArrowheads="1"/>
          </p:cNvSpPr>
          <p:nvPr/>
        </p:nvSpPr>
        <p:spPr bwMode="auto">
          <a:xfrm>
            <a:off x="2668587" y="2289175"/>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6299200"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6296025" y="2392363"/>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2290762" y="2293938"/>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2287587" y="4841875"/>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6299200" y="3498850"/>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4295775" y="3495675"/>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2243137" y="3503613"/>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4300537" y="4841875"/>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4284662" y="2287588"/>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30735" name="TextBox 39"/>
          <p:cNvSpPr txBox="1">
            <a:spLocks noChangeArrowheads="1"/>
          </p:cNvSpPr>
          <p:nvPr/>
        </p:nvSpPr>
        <p:spPr bwMode="auto">
          <a:xfrm>
            <a:off x="5768975"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2209800" y="2924175"/>
            <a:ext cx="3810000"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739" name="TextBox 45"/>
          <p:cNvSpPr txBox="1">
            <a:spLocks noChangeArrowheads="1"/>
          </p:cNvSpPr>
          <p:nvPr/>
        </p:nvSpPr>
        <p:spPr bwMode="auto">
          <a:xfrm>
            <a:off x="1635918" y="3490119"/>
            <a:ext cx="376237" cy="369887"/>
          </a:xfrm>
          <a:prstGeom prst="rect">
            <a:avLst/>
          </a:prstGeom>
          <a:noFill/>
          <a:ln w="9525">
            <a:noFill/>
            <a:miter lim="800000"/>
            <a:headEnd/>
            <a:tailEnd/>
          </a:ln>
        </p:spPr>
        <p:txBody>
          <a:bodyPr wrap="none">
            <a:prstTxWarp prst="textNoShape">
              <a:avLst/>
            </a:prstTxWarp>
            <a:spAutoFit/>
          </a:bodyPr>
          <a:lstStyle/>
          <a:p>
            <a:r>
              <a:rPr lang="en-US"/>
              <a:t>w</a:t>
            </a:r>
          </a:p>
        </p:txBody>
      </p:sp>
      <p:cxnSp>
        <p:nvCxnSpPr>
          <p:cNvPr id="15" name="Straight Arrow Connector 14"/>
          <p:cNvCxnSpPr/>
          <p:nvPr/>
        </p:nvCxnSpPr>
        <p:spPr bwMode="auto">
          <a:xfrm flipH="1">
            <a:off x="3352800" y="2924175"/>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560762" y="4552950"/>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5400000">
            <a:off x="1693862" y="3770312"/>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16200000" flipV="1">
            <a:off x="5503862" y="3683000"/>
            <a:ext cx="1031875"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7.25</a:t>
            </a:r>
            <a:endParaRPr lang="en-US" sz="800" dirty="0"/>
          </a:p>
        </p:txBody>
      </p:sp>
    </p:spTree>
    <p:extLst>
      <p:ext uri="{BB962C8B-B14F-4D97-AF65-F5344CB8AC3E}">
        <p14:creationId xmlns:p14="http://schemas.microsoft.com/office/powerpoint/2010/main" val="32911334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0"/>
            <a:ext cx="9144000" cy="1876425"/>
          </a:xfrm>
        </p:spPr>
        <p:txBody>
          <a:bodyPr/>
          <a:lstStyle/>
          <a:p>
            <a:pPr algn="l"/>
            <a:r>
              <a:rPr lang="en-US" sz="2400" dirty="0" smtClean="0">
                <a:latin typeface="Arial" charset="0"/>
                <a:ea typeface="Arial" charset="0"/>
                <a:cs typeface="Arial" charset="0"/>
              </a:rPr>
              <a:t>A rectangular metal loop is moving thru a region of constant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out of page, with constant speed </a:t>
            </a:r>
            <a:r>
              <a:rPr lang="en-US" sz="2400" i="1" dirty="0" smtClean="0">
                <a:latin typeface="Arial" charset="0"/>
                <a:ea typeface="Arial" charset="0"/>
                <a:cs typeface="Arial" charset="0"/>
              </a:rPr>
              <a:t>v,</a:t>
            </a:r>
            <a:r>
              <a:rPr lang="en-US" sz="2400" dirty="0" smtClean="0">
                <a:latin typeface="Arial" charset="0"/>
                <a:ea typeface="Arial" charset="0"/>
                <a:cs typeface="Arial" charset="0"/>
              </a:rPr>
              <a:t> as shown. Is there a non-zero </a:t>
            </a:r>
            <a:r>
              <a:rPr lang="en-US" sz="2400" dirty="0" err="1" smtClean="0">
                <a:latin typeface="Arial" charset="0"/>
                <a:ea typeface="Arial" charset="0"/>
                <a:cs typeface="Arial" charset="0"/>
              </a:rPr>
              <a:t>emf</a:t>
            </a:r>
            <a:r>
              <a:rPr lang="en-US" sz="2400" dirty="0" smtClean="0">
                <a:latin typeface="Arial" charset="0"/>
                <a:ea typeface="Arial" charset="0"/>
                <a:cs typeface="Arial" charset="0"/>
              </a:rPr>
              <a:t> around the loop?</a:t>
            </a:r>
          </a:p>
        </p:txBody>
      </p:sp>
      <p:sp>
        <p:nvSpPr>
          <p:cNvPr id="10" name="Rectangle 9"/>
          <p:cNvSpPr/>
          <p:nvPr/>
        </p:nvSpPr>
        <p:spPr>
          <a:xfrm>
            <a:off x="2911475" y="1662906"/>
            <a:ext cx="5175250" cy="3271837"/>
          </a:xfrm>
          <a:prstGeom prst="rect">
            <a:avLst/>
          </a:prstGeom>
          <a:solidFill>
            <a:schemeClr val="accent2">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6629" name="TextBox 10"/>
          <p:cNvSpPr txBox="1">
            <a:spLocks noChangeArrowheads="1"/>
          </p:cNvSpPr>
          <p:nvPr/>
        </p:nvSpPr>
        <p:spPr bwMode="auto">
          <a:xfrm>
            <a:off x="3641725" y="1820068"/>
            <a:ext cx="369888" cy="400050"/>
          </a:xfrm>
          <a:prstGeom prst="rect">
            <a:avLst/>
          </a:prstGeom>
          <a:noFill/>
          <a:ln w="9525">
            <a:noFill/>
            <a:miter lim="800000"/>
            <a:headEnd/>
            <a:tailEnd/>
          </a:ln>
        </p:spPr>
        <p:txBody>
          <a:bodyPr wrap="none">
            <a:prstTxWarp prst="textNoShape">
              <a:avLst/>
            </a:prstTxWarp>
            <a:spAutoFit/>
          </a:bodyPr>
          <a:lstStyle/>
          <a:p>
            <a:r>
              <a:rPr lang="en-US" sz="2000" b="1"/>
              <a:t>B</a:t>
            </a:r>
          </a:p>
        </p:txBody>
      </p:sp>
      <p:grpSp>
        <p:nvGrpSpPr>
          <p:cNvPr id="2" name="Group 14"/>
          <p:cNvGrpSpPr>
            <a:grpSpLocks/>
          </p:cNvGrpSpPr>
          <p:nvPr/>
        </p:nvGrpSpPr>
        <p:grpSpPr bwMode="auto">
          <a:xfrm>
            <a:off x="7272338" y="4371181"/>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15"/>
          <p:cNvGrpSpPr>
            <a:grpSpLocks/>
          </p:cNvGrpSpPr>
          <p:nvPr/>
        </p:nvGrpSpPr>
        <p:grpSpPr bwMode="auto">
          <a:xfrm>
            <a:off x="7269163" y="1923256"/>
            <a:ext cx="274637" cy="276225"/>
            <a:chOff x="2000717" y="3151175"/>
            <a:chExt cx="275548" cy="275578"/>
          </a:xfrm>
        </p:grpSpPr>
        <p:sp>
          <p:nvSpPr>
            <p:cNvPr id="17" name="Oval 16"/>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8" name="Oval 17"/>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4" name="Group 18"/>
          <p:cNvGrpSpPr>
            <a:grpSpLocks/>
          </p:cNvGrpSpPr>
          <p:nvPr/>
        </p:nvGrpSpPr>
        <p:grpSpPr bwMode="auto">
          <a:xfrm>
            <a:off x="3263900" y="1932781"/>
            <a:ext cx="276225" cy="274637"/>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0"/>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5" name="Group 21"/>
          <p:cNvGrpSpPr>
            <a:grpSpLocks/>
          </p:cNvGrpSpPr>
          <p:nvPr/>
        </p:nvGrpSpPr>
        <p:grpSpPr bwMode="auto">
          <a:xfrm>
            <a:off x="3260725" y="4372768"/>
            <a:ext cx="276225" cy="276225"/>
            <a:chOff x="2000717" y="3151175"/>
            <a:chExt cx="275548" cy="275578"/>
          </a:xfrm>
        </p:grpSpPr>
        <p:sp>
          <p:nvSpPr>
            <p:cNvPr id="23" name="Oval 2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4" name="Oval 23"/>
            <p:cNvSpPr/>
            <p:nvPr/>
          </p:nvSpPr>
          <p:spPr>
            <a:xfrm>
              <a:off x="2084649" y="3235116"/>
              <a:ext cx="95017"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6" name="Group 24"/>
          <p:cNvGrpSpPr>
            <a:grpSpLocks/>
          </p:cNvGrpSpPr>
          <p:nvPr/>
        </p:nvGrpSpPr>
        <p:grpSpPr bwMode="auto">
          <a:xfrm>
            <a:off x="7272338" y="3029743"/>
            <a:ext cx="274637" cy="274638"/>
            <a:chOff x="2000717" y="3151175"/>
            <a:chExt cx="275548" cy="275578"/>
          </a:xfrm>
        </p:grpSpPr>
        <p:sp>
          <p:nvSpPr>
            <p:cNvPr id="26" name="Oval 25"/>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7" name="Oval 26"/>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7" name="Group 27"/>
          <p:cNvGrpSpPr>
            <a:grpSpLocks/>
          </p:cNvGrpSpPr>
          <p:nvPr/>
        </p:nvGrpSpPr>
        <p:grpSpPr bwMode="auto">
          <a:xfrm>
            <a:off x="5268913" y="3026568"/>
            <a:ext cx="274637" cy="274638"/>
            <a:chOff x="2000717" y="3151175"/>
            <a:chExt cx="275548" cy="275578"/>
          </a:xfrm>
        </p:grpSpPr>
        <p:sp>
          <p:nvSpPr>
            <p:cNvPr id="29" name="Oval 28"/>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0" name="Oval 29"/>
            <p:cNvSpPr/>
            <p:nvPr/>
          </p:nvSpPr>
          <p:spPr>
            <a:xfrm>
              <a:off x="2085133" y="3235601"/>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8" name="Group 30"/>
          <p:cNvGrpSpPr>
            <a:grpSpLocks/>
          </p:cNvGrpSpPr>
          <p:nvPr/>
        </p:nvGrpSpPr>
        <p:grpSpPr bwMode="auto">
          <a:xfrm>
            <a:off x="3216275" y="3034506"/>
            <a:ext cx="274638" cy="276225"/>
            <a:chOff x="2000717" y="3151175"/>
            <a:chExt cx="275548" cy="275578"/>
          </a:xfrm>
        </p:grpSpPr>
        <p:sp>
          <p:nvSpPr>
            <p:cNvPr id="32" name="Oval 31"/>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3" name="Oval 32"/>
            <p:cNvSpPr/>
            <p:nvPr/>
          </p:nvSpPr>
          <p:spPr>
            <a:xfrm>
              <a:off x="2085134"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9" name="Group 33"/>
          <p:cNvGrpSpPr>
            <a:grpSpLocks/>
          </p:cNvGrpSpPr>
          <p:nvPr/>
        </p:nvGrpSpPr>
        <p:grpSpPr bwMode="auto">
          <a:xfrm>
            <a:off x="5273675" y="4372768"/>
            <a:ext cx="274638" cy="276225"/>
            <a:chOff x="2000717" y="3151175"/>
            <a:chExt cx="275548" cy="275578"/>
          </a:xfrm>
        </p:grpSpPr>
        <p:sp>
          <p:nvSpPr>
            <p:cNvPr id="35" name="Oval 34"/>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 name="Oval 35"/>
            <p:cNvSpPr/>
            <p:nvPr/>
          </p:nvSpPr>
          <p:spPr>
            <a:xfrm>
              <a:off x="2085134" y="3235116"/>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11" name="Group 36"/>
          <p:cNvGrpSpPr>
            <a:grpSpLocks/>
          </p:cNvGrpSpPr>
          <p:nvPr/>
        </p:nvGrpSpPr>
        <p:grpSpPr bwMode="auto">
          <a:xfrm>
            <a:off x="5270500" y="1926431"/>
            <a:ext cx="274638" cy="274637"/>
            <a:chOff x="2000717" y="3151175"/>
            <a:chExt cx="275548" cy="275578"/>
          </a:xfrm>
        </p:grpSpPr>
        <p:sp>
          <p:nvSpPr>
            <p:cNvPr id="38" name="Oval 37"/>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9" name="Oval 38"/>
            <p:cNvSpPr/>
            <p:nvPr/>
          </p:nvSpPr>
          <p:spPr>
            <a:xfrm>
              <a:off x="2085134" y="3235600"/>
              <a:ext cx="95566"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6639" name="TextBox 39"/>
          <p:cNvSpPr txBox="1">
            <a:spLocks noChangeArrowheads="1"/>
          </p:cNvSpPr>
          <p:nvPr/>
        </p:nvSpPr>
        <p:spPr bwMode="auto">
          <a:xfrm>
            <a:off x="6742113" y="4225131"/>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41" name="Rectangle 40"/>
          <p:cNvSpPr/>
          <p:nvPr/>
        </p:nvSpPr>
        <p:spPr>
          <a:xfrm>
            <a:off x="3951287" y="2496343"/>
            <a:ext cx="3402013" cy="1628775"/>
          </a:xfrm>
          <a:prstGeom prst="rect">
            <a:avLst/>
          </a:prstGeom>
          <a:no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43" name="Straight Arrow Connector 42"/>
          <p:cNvCxnSpPr/>
          <p:nvPr/>
        </p:nvCxnSpPr>
        <p:spPr>
          <a:xfrm>
            <a:off x="7356475" y="3582081"/>
            <a:ext cx="993775" cy="1587"/>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TextBox 43"/>
          <p:cNvSpPr txBox="1">
            <a:spLocks noChangeArrowheads="1"/>
          </p:cNvSpPr>
          <p:nvPr/>
        </p:nvSpPr>
        <p:spPr bwMode="auto">
          <a:xfrm>
            <a:off x="7712075" y="3182031"/>
            <a:ext cx="374650" cy="400050"/>
          </a:xfrm>
          <a:prstGeom prst="rect">
            <a:avLst/>
          </a:prstGeom>
          <a:noFill/>
          <a:ln w="9525">
            <a:noFill/>
            <a:miter lim="800000"/>
            <a:headEnd/>
            <a:tailEnd/>
          </a:ln>
        </p:spPr>
        <p:txBody>
          <a:bodyPr wrap="none">
            <a:prstTxWarp prst="textNoShape">
              <a:avLst/>
            </a:prstTxWarp>
            <a:spAutoFit/>
          </a:bodyPr>
          <a:lstStyle/>
          <a:p>
            <a:r>
              <a:rPr lang="en-US" sz="2000" i="1" dirty="0"/>
              <a:t>v</a:t>
            </a:r>
          </a:p>
        </p:txBody>
      </p:sp>
      <p:sp>
        <p:nvSpPr>
          <p:cNvPr id="40" name="TextBox 3"/>
          <p:cNvSpPr txBox="1">
            <a:spLocks noChangeArrowheads="1"/>
          </p:cNvSpPr>
          <p:nvPr/>
        </p:nvSpPr>
        <p:spPr bwMode="auto">
          <a:xfrm>
            <a:off x="277813" y="4934743"/>
            <a:ext cx="4991100" cy="1384995"/>
          </a:xfrm>
          <a:prstGeom prst="rect">
            <a:avLst/>
          </a:prstGeom>
          <a:noFill/>
          <a:ln w="9525">
            <a:noFill/>
            <a:miter lim="800000"/>
            <a:headEnd/>
            <a:tailEnd/>
          </a:ln>
        </p:spPr>
        <p:txBody>
          <a:bodyPr wrap="square">
            <a:prstTxWarp prst="textNoShape">
              <a:avLst/>
            </a:prstTxWarp>
            <a:spAutoFit/>
          </a:bodyPr>
          <a:lstStyle/>
          <a:p>
            <a:pPr marL="457200" indent="-457200">
              <a:buFontTx/>
              <a:buAutoNum type="alphaUcPeriod"/>
            </a:pPr>
            <a:r>
              <a:rPr lang="en-US" sz="2800" dirty="0" smtClean="0"/>
              <a:t>Yes, current will flow CW</a:t>
            </a:r>
          </a:p>
          <a:p>
            <a:pPr marL="457200" indent="-457200">
              <a:buFontTx/>
              <a:buAutoNum type="alphaUcPeriod"/>
            </a:pPr>
            <a:r>
              <a:rPr lang="en-US" sz="2800" dirty="0" smtClean="0"/>
              <a:t>Yes, current will flow CCW</a:t>
            </a:r>
            <a:endParaRPr lang="en-US" sz="2800" dirty="0"/>
          </a:p>
          <a:p>
            <a:pPr marL="457200" indent="-457200">
              <a:buFontTx/>
              <a:buAutoNum type="alphaUcPeriod"/>
            </a:pPr>
            <a:r>
              <a:rPr lang="en-US" sz="2800" dirty="0" smtClean="0"/>
              <a:t>No</a:t>
            </a:r>
            <a:endParaRPr lang="en-US" sz="2800" dirty="0"/>
          </a:p>
        </p:txBody>
      </p:sp>
      <p:sp>
        <p:nvSpPr>
          <p:cNvPr id="3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7.26</a:t>
            </a:r>
            <a:endParaRPr lang="en-US" sz="800" dirty="0"/>
          </a:p>
        </p:txBody>
      </p:sp>
    </p:spTree>
    <p:extLst>
      <p:ext uri="{BB962C8B-B14F-4D97-AF65-F5344CB8AC3E}">
        <p14:creationId xmlns:p14="http://schemas.microsoft.com/office/powerpoint/2010/main" val="10661924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6530"/>
            <a:ext cx="7772400" cy="2223222"/>
          </a:xfrm>
        </p:spPr>
        <p:txBody>
          <a:bodyPr>
            <a:normAutofit fontScale="90000"/>
          </a:bodyPr>
          <a:lstStyle/>
          <a:p>
            <a:r>
              <a:rPr lang="en-US" dirty="0" smtClean="0"/>
              <a:t>On a piece of paper, please write down your name, Stokes’ theorem, and the Divergence Theorem…</a:t>
            </a:r>
            <a:endParaRPr lang="en-US" dirty="0"/>
          </a:p>
        </p:txBody>
      </p:sp>
      <p:sp>
        <p:nvSpPr>
          <p:cNvPr id="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7.27</a:t>
            </a:r>
            <a:endParaRPr lang="en-US" sz="800" dirty="0"/>
          </a:p>
        </p:txBody>
      </p:sp>
    </p:spTree>
    <p:extLst>
      <p:ext uri="{BB962C8B-B14F-4D97-AF65-F5344CB8AC3E}">
        <p14:creationId xmlns:p14="http://schemas.microsoft.com/office/powerpoint/2010/main" val="12941170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486" y="598714"/>
            <a:ext cx="7413702" cy="1908215"/>
          </a:xfrm>
          <a:prstGeom prst="rect">
            <a:avLst/>
          </a:prstGeom>
          <a:noFill/>
        </p:spPr>
        <p:txBody>
          <a:bodyPr wrap="square" rtlCol="0">
            <a:spAutoFit/>
          </a:bodyPr>
          <a:lstStyle/>
          <a:p>
            <a:r>
              <a:rPr lang="en-US" sz="2000" dirty="0" smtClean="0"/>
              <a:t>A loop of wire is near a long straight wire which is carrying a large current I, which is </a:t>
            </a:r>
            <a:r>
              <a:rPr lang="en-US" sz="2000" b="1" i="1" dirty="0" smtClean="0"/>
              <a:t>decreasing</a:t>
            </a:r>
            <a:r>
              <a:rPr lang="en-US" sz="2000" dirty="0" smtClean="0"/>
              <a:t>.  The loop and the straight wire are in the same plane and are positioned as shown.  The current induced in the loop is </a:t>
            </a:r>
          </a:p>
          <a:p>
            <a:r>
              <a:rPr lang="en-US" sz="2000" dirty="0" smtClean="0"/>
              <a:t>A) counter-clockwise		B) clockwise		C) zero.</a:t>
            </a:r>
          </a:p>
          <a:p>
            <a:endParaRPr lang="en-US" dirty="0"/>
          </a:p>
        </p:txBody>
      </p:sp>
      <p:sp>
        <p:nvSpPr>
          <p:cNvPr id="8632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63233" name="Group 1"/>
          <p:cNvGrpSpPr>
            <a:grpSpLocks noChangeAspect="1"/>
          </p:cNvGrpSpPr>
          <p:nvPr/>
        </p:nvGrpSpPr>
        <p:grpSpPr bwMode="auto">
          <a:xfrm>
            <a:off x="1591077" y="2764971"/>
            <a:ext cx="5658756" cy="1741715"/>
            <a:chOff x="2010" y="5507"/>
            <a:chExt cx="7165" cy="2205"/>
          </a:xfrm>
        </p:grpSpPr>
        <p:sp>
          <p:nvSpPr>
            <p:cNvPr id="863240" name="AutoShape 8"/>
            <p:cNvSpPr>
              <a:spLocks noChangeAspect="1" noChangeArrowheads="1" noTextEdit="1"/>
            </p:cNvSpPr>
            <p:nvPr/>
          </p:nvSpPr>
          <p:spPr bwMode="auto">
            <a:xfrm>
              <a:off x="2010" y="5507"/>
              <a:ext cx="6816" cy="220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3239" name="Oval 7"/>
            <p:cNvSpPr>
              <a:spLocks noChangeArrowheads="1"/>
            </p:cNvSpPr>
            <p:nvPr/>
          </p:nvSpPr>
          <p:spPr bwMode="auto">
            <a:xfrm>
              <a:off x="3060" y="6166"/>
              <a:ext cx="1456" cy="1394"/>
            </a:xfrm>
            <a:prstGeom prst="ellipse">
              <a:avLst/>
            </a:prstGeom>
            <a:solidFill>
              <a:srgbClr val="FFFFFF"/>
            </a:solidFill>
            <a:ln w="15875">
              <a:solidFill>
                <a:srgbClr val="000000"/>
              </a:solidFill>
              <a:round/>
              <a:headEnd/>
              <a:tailEnd type="none" w="lg" len="med"/>
            </a:ln>
          </p:spPr>
          <p:txBody>
            <a:bodyPr vert="horz" wrap="square" lIns="91440" tIns="45720" rIns="91440" bIns="45720" numCol="1" anchor="t" anchorCtr="0" compatLnSpc="1">
              <a:prstTxWarp prst="textNoShape">
                <a:avLst/>
              </a:prstTxWarp>
            </a:bodyPr>
            <a:lstStyle/>
            <a:p>
              <a:endParaRPr lang="en-US"/>
            </a:p>
          </p:txBody>
        </p:sp>
        <p:sp>
          <p:nvSpPr>
            <p:cNvPr id="863238" name="Line 6"/>
            <p:cNvSpPr>
              <a:spLocks noChangeShapeType="1"/>
            </p:cNvSpPr>
            <p:nvPr/>
          </p:nvSpPr>
          <p:spPr bwMode="auto">
            <a:xfrm>
              <a:off x="2146" y="5910"/>
              <a:ext cx="5114" cy="0"/>
            </a:xfrm>
            <a:prstGeom prst="line">
              <a:avLst/>
            </a:prstGeom>
            <a:noFill/>
            <a:ln w="25400">
              <a:solidFill>
                <a:srgbClr val="000000"/>
              </a:solidFill>
              <a:round/>
              <a:headEnd/>
              <a:tailEnd type="none" w="lg" len="med"/>
            </a:ln>
          </p:spPr>
          <p:txBody>
            <a:bodyPr vert="horz" wrap="square" lIns="91440" tIns="45720" rIns="91440" bIns="45720" numCol="1" anchor="t" anchorCtr="0" compatLnSpc="1">
              <a:prstTxWarp prst="textNoShape">
                <a:avLst/>
              </a:prstTxWarp>
            </a:bodyPr>
            <a:lstStyle/>
            <a:p>
              <a:endParaRPr lang="en-US"/>
            </a:p>
          </p:txBody>
        </p:sp>
        <p:sp>
          <p:nvSpPr>
            <p:cNvPr id="863237" name="Line 5"/>
            <p:cNvSpPr>
              <a:spLocks noChangeShapeType="1"/>
            </p:cNvSpPr>
            <p:nvPr/>
          </p:nvSpPr>
          <p:spPr bwMode="auto">
            <a:xfrm>
              <a:off x="2550" y="5910"/>
              <a:ext cx="766" cy="0"/>
            </a:xfrm>
            <a:prstGeom prst="line">
              <a:avLst/>
            </a:prstGeom>
            <a:noFill/>
            <a:ln w="9525">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endParaRPr lang="en-US"/>
            </a:p>
          </p:txBody>
        </p:sp>
        <p:sp>
          <p:nvSpPr>
            <p:cNvPr id="863236" name="Line 4"/>
            <p:cNvSpPr>
              <a:spLocks noChangeShapeType="1"/>
            </p:cNvSpPr>
            <p:nvPr/>
          </p:nvSpPr>
          <p:spPr bwMode="auto">
            <a:xfrm>
              <a:off x="4516" y="5910"/>
              <a:ext cx="840" cy="1"/>
            </a:xfrm>
            <a:prstGeom prst="line">
              <a:avLst/>
            </a:prstGeom>
            <a:noFill/>
            <a:ln w="9525">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endParaRPr lang="en-US"/>
            </a:p>
          </p:txBody>
        </p:sp>
        <p:sp>
          <p:nvSpPr>
            <p:cNvPr id="863235" name="Text Box 3"/>
            <p:cNvSpPr txBox="1">
              <a:spLocks noChangeArrowheads="1"/>
            </p:cNvSpPr>
            <p:nvPr/>
          </p:nvSpPr>
          <p:spPr bwMode="auto">
            <a:xfrm>
              <a:off x="5436" y="5507"/>
              <a:ext cx="3739" cy="37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to the right, but decreasing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3234" name="Text Box 2"/>
            <p:cNvSpPr txBox="1">
              <a:spLocks noChangeArrowheads="1"/>
            </p:cNvSpPr>
            <p:nvPr/>
          </p:nvSpPr>
          <p:spPr bwMode="auto">
            <a:xfrm>
              <a:off x="4506" y="7337"/>
              <a:ext cx="930" cy="37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loop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7.28</a:t>
            </a:r>
            <a:endParaRPr lang="en-US" sz="800" dirty="0"/>
          </a:p>
        </p:txBody>
      </p:sp>
    </p:spTree>
    <p:extLst>
      <p:ext uri="{BB962C8B-B14F-4D97-AF65-F5344CB8AC3E}">
        <p14:creationId xmlns:p14="http://schemas.microsoft.com/office/powerpoint/2010/main" val="4307262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6867" name="Rectangle 1026"/>
          <p:cNvSpPr>
            <a:spLocks noGrp="1"/>
          </p:cNvSpPr>
          <p:nvPr>
            <p:ph type="title" idx="4294967295"/>
          </p:nvPr>
        </p:nvSpPr>
        <p:spPr>
          <a:xfrm>
            <a:off x="0" y="371475"/>
            <a:ext cx="9144000" cy="2347913"/>
          </a:xfrm>
        </p:spPr>
        <p:txBody>
          <a:bodyPr>
            <a:normAutofit/>
          </a:bodyPr>
          <a:lstStyle/>
          <a:p>
            <a:pPr algn="l"/>
            <a:r>
              <a:rPr lang="en-US" sz="2400" dirty="0" smtClean="0">
                <a:latin typeface="Arial" charset="0"/>
                <a:ea typeface="Arial" charset="0"/>
                <a:cs typeface="Arial" charset="0"/>
              </a:rPr>
              <a:t>The current in an infinite solenoid with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inside is increasing so that the magnitude B in increasing with time as 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 A small circular loop of radius r is placed NON-coaxially inside the solenoid as shown. What is the </a:t>
            </a:r>
            <a:r>
              <a:rPr lang="en-US" sz="2400" dirty="0" err="1" smtClean="0">
                <a:latin typeface="Arial" charset="0"/>
                <a:ea typeface="Arial" charset="0"/>
                <a:cs typeface="Arial" charset="0"/>
              </a:rPr>
              <a:t>emf</a:t>
            </a:r>
            <a:r>
              <a:rPr lang="en-US" sz="2400" dirty="0" smtClean="0">
                <a:latin typeface="Arial" charset="0"/>
                <a:ea typeface="Arial" charset="0"/>
                <a:cs typeface="Arial" charset="0"/>
              </a:rPr>
              <a:t> around the small loop? </a:t>
            </a:r>
            <a:br>
              <a:rPr lang="en-US" sz="2400" dirty="0" smtClean="0">
                <a:latin typeface="Arial" charset="0"/>
                <a:ea typeface="Arial" charset="0"/>
                <a:cs typeface="Arial" charset="0"/>
              </a:rPr>
            </a:br>
            <a:r>
              <a:rPr lang="en-US" sz="2400" dirty="0" smtClean="0">
                <a:latin typeface="Arial" charset="0"/>
                <a:ea typeface="Arial" charset="0"/>
                <a:cs typeface="Arial" charset="0"/>
              </a:rPr>
              <a:t>(Assume </a:t>
            </a:r>
            <a:r>
              <a:rPr lang="en-US" sz="2400" u="sng" dirty="0" smtClean="0">
                <a:latin typeface="Arial" charset="0"/>
                <a:ea typeface="Arial" charset="0"/>
                <a:cs typeface="Arial" charset="0"/>
              </a:rPr>
              <a:t>CW</a:t>
            </a:r>
            <a:r>
              <a:rPr lang="en-US" sz="2400" dirty="0" smtClean="0">
                <a:latin typeface="Arial" charset="0"/>
                <a:ea typeface="Arial" charset="0"/>
                <a:cs typeface="Arial" charset="0"/>
              </a:rPr>
              <a:t> is the direction of d</a:t>
            </a:r>
            <a:r>
              <a:rPr lang="en-US" sz="2400" b="1" dirty="0" smtClean="0">
                <a:latin typeface="Arial" charset="0"/>
                <a:ea typeface="Arial" charset="0"/>
                <a:cs typeface="Arial" charset="0"/>
              </a:rPr>
              <a:t>l</a:t>
            </a:r>
            <a:r>
              <a:rPr lang="en-US" sz="2400" dirty="0" smtClean="0">
                <a:latin typeface="Arial" charset="0"/>
                <a:ea typeface="Arial" charset="0"/>
                <a:cs typeface="Arial" charset="0"/>
              </a:rPr>
              <a:t> in the EMF loop integration)</a:t>
            </a:r>
          </a:p>
        </p:txBody>
      </p:sp>
      <p:sp>
        <p:nvSpPr>
          <p:cNvPr id="36868"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3981450" y="4017963"/>
            <a:ext cx="1042988" cy="1017587"/>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5236" y="4103296"/>
              <a:ext cx="387091"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875"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36872" name="TextBox 3"/>
          <p:cNvSpPr txBox="1">
            <a:spLocks noChangeArrowheads="1"/>
          </p:cNvSpPr>
          <p:nvPr/>
        </p:nvSpPr>
        <p:spPr bwMode="auto">
          <a:xfrm>
            <a:off x="222250" y="4865688"/>
            <a:ext cx="8212138"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kπr</a:t>
            </a:r>
            <a:r>
              <a:rPr lang="en-US" sz="2400" baseline="30000"/>
              <a:t>2</a:t>
            </a:r>
          </a:p>
          <a:p>
            <a:pPr marL="457200" indent="-457200">
              <a:buFontTx/>
              <a:buAutoNum type="alphaUcPeriod"/>
            </a:pPr>
            <a:r>
              <a:rPr lang="en-US" sz="2400"/>
              <a:t>-kπr</a:t>
            </a:r>
            <a:r>
              <a:rPr lang="en-US" sz="2400" baseline="30000"/>
              <a:t>2</a:t>
            </a:r>
            <a:endParaRPr lang="en-US" sz="2400"/>
          </a:p>
          <a:p>
            <a:pPr marL="457200" indent="-457200">
              <a:buFontTx/>
              <a:buAutoNum type="alphaUcPeriod"/>
            </a:pPr>
            <a:r>
              <a:rPr lang="en-US" sz="2400"/>
              <a:t>Zero</a:t>
            </a:r>
            <a:endParaRPr lang="en-US" sz="2400" baseline="-25000"/>
          </a:p>
          <a:p>
            <a:pPr marL="457200" indent="-457200">
              <a:buFontTx/>
              <a:buAutoNum type="alphaUcPeriod"/>
            </a:pPr>
            <a:r>
              <a:rPr lang="en-US" sz="2400"/>
              <a:t>Nonzero, but need more information for value</a:t>
            </a:r>
            <a:endParaRPr lang="en-US" sz="2400" baseline="-25000"/>
          </a:p>
          <a:p>
            <a:pPr marL="457200" indent="-457200">
              <a:buFontTx/>
              <a:buAutoNum type="alphaUcPeriod"/>
            </a:pPr>
            <a:r>
              <a:rPr lang="en-US" sz="2400"/>
              <a:t>Not enough information to tell if zero or non-zero</a:t>
            </a:r>
          </a:p>
        </p:txBody>
      </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7.29</a:t>
            </a:r>
            <a:endParaRPr lang="en-US" sz="800" dirty="0"/>
          </a:p>
        </p:txBody>
      </p:sp>
    </p:spTree>
    <p:extLst>
      <p:ext uri="{BB962C8B-B14F-4D97-AF65-F5344CB8AC3E}">
        <p14:creationId xmlns:p14="http://schemas.microsoft.com/office/powerpoint/2010/main" val="289705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2"/>
          <p:cNvSpPr>
            <a:spLocks noGrp="1" noChangeArrowheads="1"/>
          </p:cNvSpPr>
          <p:nvPr>
            <p:ph type="title" idx="4294967295"/>
          </p:nvPr>
        </p:nvSpPr>
        <p:spPr/>
        <p:txBody>
          <a:bodyPr/>
          <a:lstStyle/>
          <a:p>
            <a:r>
              <a:rPr lang="en-US">
                <a:solidFill>
                  <a:schemeClr val="bg1"/>
                </a:solidFill>
                <a:cs typeface="ヒラギノ角ゴ Pro W3" charset="-128"/>
              </a:rPr>
              <a:t>Charge Conservation</a:t>
            </a:r>
            <a:endParaRPr lang="en-US">
              <a:cs typeface="ヒラギノ角ゴ Pro W3" charset="-128"/>
            </a:endParaRPr>
          </a:p>
        </p:txBody>
      </p:sp>
      <p:sp>
        <p:nvSpPr>
          <p:cNvPr id="48135" name="Rectangle 3"/>
          <p:cNvSpPr>
            <a:spLocks noGrp="1" noChangeArrowheads="1"/>
          </p:cNvSpPr>
          <p:nvPr>
            <p:ph type="body" idx="4294967295"/>
          </p:nvPr>
        </p:nvSpPr>
        <p:spPr>
          <a:xfrm>
            <a:off x="277813" y="152400"/>
            <a:ext cx="8637587" cy="1530350"/>
          </a:xfrm>
        </p:spPr>
        <p:txBody>
          <a:bodyPr/>
          <a:lstStyle/>
          <a:p>
            <a:pPr marL="609600" indent="-609600">
              <a:buFontTx/>
              <a:buNone/>
            </a:pPr>
            <a:r>
              <a:rPr lang="en-US" sz="3600">
                <a:solidFill>
                  <a:srgbClr val="0000FF"/>
                </a:solidFill>
                <a:cs typeface="ヒラギノ角ゴ Pro W3" charset="-128"/>
              </a:rPr>
              <a:t>Which of the following is a correct statement of charge conservation?</a:t>
            </a:r>
            <a:endParaRPr lang="en-US">
              <a:solidFill>
                <a:srgbClr val="0000FF"/>
              </a:solidFill>
              <a:cs typeface="ヒラギノ角ゴ Pro W3" charset="-128"/>
            </a:endParaRPr>
          </a:p>
          <a:p>
            <a:pPr marL="609600" indent="-609600">
              <a:buFontTx/>
              <a:buNone/>
            </a:pPr>
            <a:endParaRPr lang="en-US">
              <a:cs typeface="ヒラギノ角ゴ Pro W3" charset="-128"/>
            </a:endParaRPr>
          </a:p>
        </p:txBody>
      </p:sp>
      <p:sp>
        <p:nvSpPr>
          <p:cNvPr id="48136" name="Text Box 4"/>
          <p:cNvSpPr txBox="1">
            <a:spLocks noChangeArrowheads="1"/>
          </p:cNvSpPr>
          <p:nvPr/>
        </p:nvSpPr>
        <p:spPr bwMode="auto">
          <a:xfrm>
            <a:off x="230188" y="1628775"/>
            <a:ext cx="590550" cy="579438"/>
          </a:xfrm>
          <a:prstGeom prst="rect">
            <a:avLst/>
          </a:prstGeom>
          <a:noFill/>
          <a:ln w="9525">
            <a:noFill/>
            <a:miter lim="800000"/>
            <a:headEnd/>
            <a:tailEnd/>
          </a:ln>
        </p:spPr>
        <p:txBody>
          <a:bodyPr wrap="none">
            <a:prstTxWarp prst="textNoShape">
              <a:avLst/>
            </a:prstTxWarp>
            <a:spAutoFit/>
          </a:bodyPr>
          <a:lstStyle/>
          <a:p>
            <a:r>
              <a:rPr lang="en-US" sz="3200" b="0"/>
              <a:t>A)</a:t>
            </a:r>
          </a:p>
        </p:txBody>
      </p:sp>
      <p:sp>
        <p:nvSpPr>
          <p:cNvPr id="48137" name="Text Box 5"/>
          <p:cNvSpPr txBox="1">
            <a:spLocks noChangeArrowheads="1"/>
          </p:cNvSpPr>
          <p:nvPr/>
        </p:nvSpPr>
        <p:spPr bwMode="auto">
          <a:xfrm>
            <a:off x="5103813" y="1682750"/>
            <a:ext cx="590550" cy="579438"/>
          </a:xfrm>
          <a:prstGeom prst="rect">
            <a:avLst/>
          </a:prstGeom>
          <a:noFill/>
          <a:ln w="9525">
            <a:noFill/>
            <a:miter lim="800000"/>
            <a:headEnd/>
            <a:tailEnd/>
          </a:ln>
        </p:spPr>
        <p:txBody>
          <a:bodyPr wrap="none">
            <a:prstTxWarp prst="textNoShape">
              <a:avLst/>
            </a:prstTxWarp>
            <a:spAutoFit/>
          </a:bodyPr>
          <a:lstStyle/>
          <a:p>
            <a:r>
              <a:rPr lang="en-US" sz="3200" b="0"/>
              <a:t>B)</a:t>
            </a:r>
          </a:p>
        </p:txBody>
      </p:sp>
      <p:sp>
        <p:nvSpPr>
          <p:cNvPr id="48138" name="Text Box 6"/>
          <p:cNvSpPr txBox="1">
            <a:spLocks noChangeArrowheads="1"/>
          </p:cNvSpPr>
          <p:nvPr/>
        </p:nvSpPr>
        <p:spPr bwMode="auto">
          <a:xfrm>
            <a:off x="225425" y="2943225"/>
            <a:ext cx="612775" cy="579438"/>
          </a:xfrm>
          <a:prstGeom prst="rect">
            <a:avLst/>
          </a:prstGeom>
          <a:noFill/>
          <a:ln w="9525">
            <a:noFill/>
            <a:miter lim="800000"/>
            <a:headEnd/>
            <a:tailEnd/>
          </a:ln>
        </p:spPr>
        <p:txBody>
          <a:bodyPr wrap="none">
            <a:prstTxWarp prst="textNoShape">
              <a:avLst/>
            </a:prstTxWarp>
            <a:spAutoFit/>
          </a:bodyPr>
          <a:lstStyle/>
          <a:p>
            <a:r>
              <a:rPr lang="en-US" sz="3200" b="0"/>
              <a:t>C)</a:t>
            </a:r>
          </a:p>
        </p:txBody>
      </p:sp>
      <p:sp>
        <p:nvSpPr>
          <p:cNvPr id="48139" name="Text Box 7"/>
          <p:cNvSpPr txBox="1">
            <a:spLocks noChangeArrowheads="1"/>
          </p:cNvSpPr>
          <p:nvPr/>
        </p:nvSpPr>
        <p:spPr bwMode="auto">
          <a:xfrm>
            <a:off x="5308600" y="3040063"/>
            <a:ext cx="612775" cy="579437"/>
          </a:xfrm>
          <a:prstGeom prst="rect">
            <a:avLst/>
          </a:prstGeom>
          <a:noFill/>
          <a:ln w="9525">
            <a:noFill/>
            <a:miter lim="800000"/>
            <a:headEnd/>
            <a:tailEnd/>
          </a:ln>
        </p:spPr>
        <p:txBody>
          <a:bodyPr wrap="none">
            <a:prstTxWarp prst="textNoShape">
              <a:avLst/>
            </a:prstTxWarp>
            <a:spAutoFit/>
          </a:bodyPr>
          <a:lstStyle/>
          <a:p>
            <a:r>
              <a:rPr lang="en-US" sz="3200" b="0"/>
              <a:t>D)</a:t>
            </a:r>
          </a:p>
        </p:txBody>
      </p:sp>
      <p:sp>
        <p:nvSpPr>
          <p:cNvPr id="48140" name="Text Box 8"/>
          <p:cNvSpPr txBox="1">
            <a:spLocks noChangeArrowheads="1"/>
          </p:cNvSpPr>
          <p:nvPr/>
        </p:nvSpPr>
        <p:spPr bwMode="auto">
          <a:xfrm>
            <a:off x="228600" y="3962400"/>
            <a:ext cx="8258175" cy="584776"/>
          </a:xfrm>
          <a:prstGeom prst="rect">
            <a:avLst/>
          </a:prstGeom>
          <a:noFill/>
          <a:ln w="9525">
            <a:noFill/>
            <a:miter lim="800000"/>
            <a:headEnd/>
            <a:tailEnd/>
          </a:ln>
        </p:spPr>
        <p:txBody>
          <a:bodyPr>
            <a:prstTxWarp prst="textNoShape">
              <a:avLst/>
            </a:prstTxWarp>
            <a:spAutoFit/>
          </a:bodyPr>
          <a:lstStyle/>
          <a:p>
            <a:r>
              <a:rPr lang="en-US" sz="3200" b="0"/>
              <a:t>E) None of these, or </a:t>
            </a:r>
            <a:r>
              <a:rPr lang="en-US" sz="3200" b="0" i="1"/>
              <a:t>more </a:t>
            </a:r>
            <a:r>
              <a:rPr lang="en-US" sz="3200" b="0"/>
              <a:t>than one.</a:t>
            </a:r>
          </a:p>
        </p:txBody>
      </p:sp>
      <p:graphicFrame>
        <p:nvGraphicFramePr>
          <p:cNvPr id="48133" name="Object 14"/>
          <p:cNvGraphicFramePr>
            <a:graphicFrameLocks noChangeAspect="1"/>
          </p:cNvGraphicFramePr>
          <p:nvPr/>
        </p:nvGraphicFramePr>
        <p:xfrm>
          <a:off x="5694363" y="1628775"/>
          <a:ext cx="3409950" cy="876686"/>
        </p:xfrm>
        <a:graphic>
          <a:graphicData uri="http://schemas.openxmlformats.org/presentationml/2006/ole">
            <mc:AlternateContent xmlns:mc="http://schemas.openxmlformats.org/markup-compatibility/2006">
              <mc:Choice xmlns:v="urn:schemas-microsoft-com:vml" Requires="v">
                <p:oleObj spid="_x0000_s12391" name="Equation" r:id="rId4" imgW="1384300" imgH="355600" progId="Equation.3">
                  <p:embed/>
                </p:oleObj>
              </mc:Choice>
              <mc:Fallback>
                <p:oleObj name="Equation" r:id="rId4" imgW="1384300" imgH="355600" progId="Equation.3">
                  <p:embed/>
                  <p:pic>
                    <p:nvPicPr>
                      <p:cNvPr id="0"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363" y="1628775"/>
                        <a:ext cx="3409950" cy="87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7398" name="Object 14"/>
          <p:cNvGraphicFramePr>
            <a:graphicFrameLocks noChangeAspect="1"/>
          </p:cNvGraphicFramePr>
          <p:nvPr/>
        </p:nvGraphicFramePr>
        <p:xfrm>
          <a:off x="838200" y="2943225"/>
          <a:ext cx="3535363" cy="839483"/>
        </p:xfrm>
        <a:graphic>
          <a:graphicData uri="http://schemas.openxmlformats.org/presentationml/2006/ole">
            <mc:AlternateContent xmlns:mc="http://schemas.openxmlformats.org/markup-compatibility/2006">
              <mc:Choice xmlns:v="urn:schemas-microsoft-com:vml" Requires="v">
                <p:oleObj spid="_x0000_s12392" name="Equation" r:id="rId6" imgW="1498600" imgH="355600" progId="Equation.3">
                  <p:embed/>
                </p:oleObj>
              </mc:Choice>
              <mc:Fallback>
                <p:oleObj name="Equation" r:id="rId6" imgW="1498600" imgH="355600" progId="Equation.3">
                  <p:embed/>
                  <p:pic>
                    <p:nvPicPr>
                      <p:cNvPr id="0" name="Picture 9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2943225"/>
                        <a:ext cx="3535363" cy="83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7399" name="Object 14"/>
          <p:cNvGraphicFramePr>
            <a:graphicFrameLocks noChangeAspect="1"/>
          </p:cNvGraphicFramePr>
          <p:nvPr/>
        </p:nvGraphicFramePr>
        <p:xfrm>
          <a:off x="838200" y="1628775"/>
          <a:ext cx="3138488" cy="879276"/>
        </p:xfrm>
        <a:graphic>
          <a:graphicData uri="http://schemas.openxmlformats.org/presentationml/2006/ole">
            <mc:AlternateContent xmlns:mc="http://schemas.openxmlformats.org/markup-compatibility/2006">
              <mc:Choice xmlns:v="urn:schemas-microsoft-com:vml" Requires="v">
                <p:oleObj spid="_x0000_s12393" name="Equation" r:id="rId7" imgW="1270000" imgH="355600" progId="Equation.3">
                  <p:embed/>
                </p:oleObj>
              </mc:Choice>
              <mc:Fallback>
                <p:oleObj name="Equation" r:id="rId7" imgW="1270000" imgH="355600" progId="Equation.3">
                  <p:embed/>
                  <p:pic>
                    <p:nvPicPr>
                      <p:cNvPr id="0" name="Picture 96"/>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1628775"/>
                        <a:ext cx="3138488" cy="87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7400" name="Object 14"/>
          <p:cNvGraphicFramePr>
            <a:graphicFrameLocks noChangeAspect="1"/>
          </p:cNvGraphicFramePr>
          <p:nvPr/>
        </p:nvGraphicFramePr>
        <p:xfrm>
          <a:off x="6140450" y="2970213"/>
          <a:ext cx="2546350" cy="839787"/>
        </p:xfrm>
        <a:graphic>
          <a:graphicData uri="http://schemas.openxmlformats.org/presentationml/2006/ole">
            <mc:AlternateContent xmlns:mc="http://schemas.openxmlformats.org/markup-compatibility/2006">
              <mc:Choice xmlns:v="urn:schemas-microsoft-com:vml" Requires="v">
                <p:oleObj spid="_x0000_s12394" name="Equation" r:id="rId8" imgW="1079500" imgH="355600" progId="Equation.3">
                  <p:embed/>
                </p:oleObj>
              </mc:Choice>
              <mc:Fallback>
                <p:oleObj name="Equation" r:id="rId8" imgW="1079500" imgH="355600" progId="Equation.3">
                  <p:embed/>
                  <p:pic>
                    <p:nvPicPr>
                      <p:cNvPr id="0" name="Picture 97"/>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140450" y="2970213"/>
                        <a:ext cx="2546350" cy="83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7.3</a:t>
            </a:r>
            <a:endParaRPr lang="en-US" sz="800" dirty="0"/>
          </a:p>
        </p:txBody>
      </p:sp>
    </p:spTree>
    <p:extLst>
      <p:ext uri="{BB962C8B-B14F-4D97-AF65-F5344CB8AC3E}">
        <p14:creationId xmlns:p14="http://schemas.microsoft.com/office/powerpoint/2010/main" val="241924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43011" name="Rectangle 1026"/>
          <p:cNvSpPr>
            <a:spLocks noGrp="1"/>
          </p:cNvSpPr>
          <p:nvPr>
            <p:ph type="title" idx="4294967295"/>
          </p:nvPr>
        </p:nvSpPr>
        <p:spPr>
          <a:xfrm>
            <a:off x="0" y="0"/>
            <a:ext cx="9144000" cy="2347913"/>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in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small circular loop of radius r is placed outside the solenoid as shown.  What is the emf around the small loop? (Assume CW is the positive direction of current flow).</a:t>
            </a:r>
          </a:p>
        </p:txBody>
      </p:sp>
      <p:sp>
        <p:nvSpPr>
          <p:cNvPr id="43012" name="TextBox 3"/>
          <p:cNvSpPr txBox="1">
            <a:spLocks noChangeArrowheads="1"/>
          </p:cNvSpPr>
          <p:nvPr/>
        </p:nvSpPr>
        <p:spPr bwMode="auto">
          <a:xfrm>
            <a:off x="222250" y="4706938"/>
            <a:ext cx="8212138"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kπr</a:t>
            </a:r>
            <a:r>
              <a:rPr lang="en-US" sz="2400" baseline="30000"/>
              <a:t>2</a:t>
            </a:r>
          </a:p>
          <a:p>
            <a:pPr marL="457200" indent="-457200">
              <a:buFontTx/>
              <a:buAutoNum type="alphaUcPeriod"/>
            </a:pPr>
            <a:r>
              <a:rPr lang="en-US" sz="2400"/>
              <a:t>-kπr</a:t>
            </a:r>
            <a:r>
              <a:rPr lang="en-US" sz="2400" baseline="30000"/>
              <a:t>2</a:t>
            </a:r>
            <a:endParaRPr lang="en-US" sz="2400"/>
          </a:p>
          <a:p>
            <a:pPr marL="457200" indent="-457200">
              <a:buFontTx/>
              <a:buAutoNum type="alphaUcPeriod"/>
            </a:pPr>
            <a:r>
              <a:rPr lang="en-US" sz="2400"/>
              <a:t>Zero</a:t>
            </a:r>
            <a:endParaRPr lang="en-US" sz="2400" baseline="-25000"/>
          </a:p>
          <a:p>
            <a:pPr marL="457200" indent="-457200">
              <a:buFontTx/>
              <a:buAutoNum type="alphaUcPeriod"/>
            </a:pPr>
            <a:r>
              <a:rPr lang="en-US" sz="2400"/>
              <a:t>Nonzero, but need more information for value</a:t>
            </a:r>
            <a:endParaRPr lang="en-US" sz="2400" baseline="-25000"/>
          </a:p>
          <a:p>
            <a:pPr marL="457200" indent="-457200">
              <a:buFontTx/>
              <a:buAutoNum type="alphaUcPeriod"/>
            </a:pPr>
            <a:r>
              <a:rPr lang="en-US" sz="2400"/>
              <a:t>Not enough information to tell if zero or non-zero</a:t>
            </a:r>
          </a:p>
        </p:txBody>
      </p:sp>
      <p:sp>
        <p:nvSpPr>
          <p:cNvPr id="43013"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1570038" y="2924175"/>
            <a:ext cx="1041400" cy="1017588"/>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6002" y="4103296"/>
              <a:ext cx="386093"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3019"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7.30</a:t>
            </a:r>
            <a:endParaRPr lang="en-US" sz="800" dirty="0"/>
          </a:p>
        </p:txBody>
      </p:sp>
    </p:spTree>
    <p:extLst>
      <p:ext uri="{BB962C8B-B14F-4D97-AF65-F5344CB8AC3E}">
        <p14:creationId xmlns:p14="http://schemas.microsoft.com/office/powerpoint/2010/main" val="32855720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47108" name="Rectangle 1026"/>
          <p:cNvSpPr>
            <a:spLocks noGrp="1"/>
          </p:cNvSpPr>
          <p:nvPr>
            <p:ph type="title" idx="4294967295"/>
          </p:nvPr>
        </p:nvSpPr>
        <p:spPr>
          <a:xfrm>
            <a:off x="0" y="563563"/>
            <a:ext cx="9144000" cy="1341437"/>
          </a:xfrm>
        </p:spPr>
        <p:txBody>
          <a:bodyPr>
            <a:normAutofit fontScale="90000"/>
          </a:bodyPr>
          <a:lstStyle/>
          <a:p>
            <a:pPr algn="l"/>
            <a:r>
              <a:rPr lang="en-US" sz="2400" dirty="0" smtClean="0">
                <a:latin typeface="Arial" charset="0"/>
                <a:ea typeface="Arial" charset="0"/>
                <a:cs typeface="Arial" charset="0"/>
              </a:rPr>
              <a:t>The current in an infinite solenoid of radius R with uniform magnetic field </a:t>
            </a:r>
            <a:r>
              <a:rPr lang="en-US" sz="2400" b="1" dirty="0" smtClean="0">
                <a:latin typeface="Arial" charset="0"/>
                <a:ea typeface="Arial" charset="0"/>
                <a:cs typeface="Arial" charset="0"/>
              </a:rPr>
              <a:t>B</a:t>
            </a:r>
            <a:r>
              <a:rPr lang="en-US" sz="2400" dirty="0" smtClean="0">
                <a:latin typeface="Arial" charset="0"/>
                <a:ea typeface="Arial" charset="0"/>
                <a:cs typeface="Arial" charset="0"/>
              </a:rPr>
              <a:t> inside is increasing so that the magnitude B in increasing with time as B=B</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+kt</a:t>
            </a:r>
            <a:r>
              <a:rPr lang="en-US" sz="2400" dirty="0" smtClean="0">
                <a:solidFill>
                  <a:srgbClr val="0000FF"/>
                </a:solidFill>
                <a:latin typeface="Arial" charset="0"/>
                <a:ea typeface="Arial" charset="0"/>
                <a:cs typeface="Arial" charset="0"/>
              </a:rPr>
              <a:t>.  If I calculate V along path 1 and path 2 between points A and B, do I get the same answer?</a:t>
            </a:r>
            <a:endParaRPr lang="en-US" sz="2400" b="1" dirty="0" smtClean="0">
              <a:solidFill>
                <a:srgbClr val="0000FF"/>
              </a:solidFill>
              <a:latin typeface="Arial" charset="0"/>
              <a:ea typeface="Arial" charset="0"/>
              <a:cs typeface="Arial" charset="0"/>
            </a:endParaRPr>
          </a:p>
        </p:txBody>
      </p:sp>
      <p:sp>
        <p:nvSpPr>
          <p:cNvPr id="47109" name="TextBox 3"/>
          <p:cNvSpPr txBox="1">
            <a:spLocks noChangeArrowheads="1"/>
          </p:cNvSpPr>
          <p:nvPr/>
        </p:nvSpPr>
        <p:spPr bwMode="auto">
          <a:xfrm>
            <a:off x="0" y="5465763"/>
            <a:ext cx="6284913" cy="1200150"/>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Yes</a:t>
            </a:r>
            <a:endParaRPr lang="en-US" sz="2400" baseline="30000"/>
          </a:p>
          <a:p>
            <a:pPr marL="457200" indent="-457200">
              <a:buFontTx/>
              <a:buAutoNum type="alphaUcPeriod"/>
            </a:pPr>
            <a:r>
              <a:rPr lang="en-US" sz="2400"/>
              <a:t>No</a:t>
            </a:r>
          </a:p>
          <a:p>
            <a:pPr marL="457200" indent="-457200">
              <a:buFontTx/>
              <a:buAutoNum type="alphaUcPeriod"/>
            </a:pPr>
            <a:r>
              <a:rPr lang="en-US" sz="2400"/>
              <a:t>Need more information</a:t>
            </a:r>
            <a:endParaRPr lang="en-US" sz="2400" baseline="30000"/>
          </a:p>
        </p:txBody>
      </p:sp>
      <p:sp>
        <p:nvSpPr>
          <p:cNvPr id="47110"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cxnSp>
        <p:nvCxnSpPr>
          <p:cNvPr id="14" name="Straight Arrow Connector 13"/>
          <p:cNvCxnSpPr/>
          <p:nvPr/>
        </p:nvCxnSpPr>
        <p:spPr>
          <a:xfrm>
            <a:off x="5216525" y="4457700"/>
            <a:ext cx="969963" cy="914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114" name="TextBox 54"/>
          <p:cNvSpPr txBox="1">
            <a:spLocks noChangeArrowheads="1"/>
          </p:cNvSpPr>
          <p:nvPr/>
        </p:nvSpPr>
        <p:spPr bwMode="auto">
          <a:xfrm>
            <a:off x="5454650" y="4865688"/>
            <a:ext cx="371475" cy="369887"/>
          </a:xfrm>
          <a:prstGeom prst="rect">
            <a:avLst/>
          </a:prstGeom>
          <a:solidFill>
            <a:srgbClr val="C0504D">
              <a:alpha val="0"/>
            </a:srgbClr>
          </a:solidFill>
          <a:ln w="9525">
            <a:noFill/>
            <a:miter lim="800000"/>
            <a:headEnd/>
            <a:tailEnd/>
          </a:ln>
        </p:spPr>
        <p:txBody>
          <a:bodyPr>
            <a:prstTxWarp prst="textNoShape">
              <a:avLst/>
            </a:prstTxWarp>
            <a:spAutoFit/>
          </a:bodyPr>
          <a:lstStyle/>
          <a:p>
            <a:r>
              <a:rPr lang="en-US"/>
              <a:t>R</a:t>
            </a:r>
          </a:p>
        </p:txBody>
      </p:sp>
      <p:graphicFrame>
        <p:nvGraphicFramePr>
          <p:cNvPr id="47106" name="Object 2"/>
          <p:cNvGraphicFramePr>
            <a:graphicFrameLocks noChangeAspect="1"/>
          </p:cNvGraphicFramePr>
          <p:nvPr/>
        </p:nvGraphicFramePr>
        <p:xfrm>
          <a:off x="5826125" y="1774825"/>
          <a:ext cx="2189163" cy="1216202"/>
        </p:xfrm>
        <a:graphic>
          <a:graphicData uri="http://schemas.openxmlformats.org/presentationml/2006/ole">
            <mc:AlternateContent xmlns:mc="http://schemas.openxmlformats.org/markup-compatibility/2006">
              <mc:Choice xmlns:v="urn:schemas-microsoft-com:vml" Requires="v">
                <p:oleObj spid="_x0000_s20501" name="Equation" r:id="rId4" imgW="800100" imgH="444500" progId="Equation.3">
                  <p:embed/>
                </p:oleObj>
              </mc:Choice>
              <mc:Fallback>
                <p:oleObj name="Equation" r:id="rId4" imgW="800100" imgH="4445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25" y="1774825"/>
                        <a:ext cx="2189163" cy="1216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5"/>
          <p:cNvSpPr/>
          <p:nvPr/>
        </p:nvSpPr>
        <p:spPr>
          <a:xfrm>
            <a:off x="3352800" y="2790825"/>
            <a:ext cx="152400" cy="1206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2362200" y="4337050"/>
            <a:ext cx="152400" cy="1206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p:cNvSpPr/>
          <p:nvPr/>
        </p:nvSpPr>
        <p:spPr>
          <a:xfrm>
            <a:off x="2278063" y="2709863"/>
            <a:ext cx="1163637" cy="1658937"/>
          </a:xfrm>
          <a:custGeom>
            <a:avLst/>
            <a:gdLst>
              <a:gd name="connsiteX0" fmla="*/ 148167 w 1164167"/>
              <a:gd name="connsiteY0" fmla="*/ 1659467 h 1659467"/>
              <a:gd name="connsiteX1" fmla="*/ 21167 w 1164167"/>
              <a:gd name="connsiteY1" fmla="*/ 1405467 h 1659467"/>
              <a:gd name="connsiteX2" fmla="*/ 33867 w 1164167"/>
              <a:gd name="connsiteY2" fmla="*/ 1151467 h 1659467"/>
              <a:gd name="connsiteX3" fmla="*/ 224367 w 1164167"/>
              <a:gd name="connsiteY3" fmla="*/ 1024467 h 1659467"/>
              <a:gd name="connsiteX4" fmla="*/ 414867 w 1164167"/>
              <a:gd name="connsiteY4" fmla="*/ 948267 h 1659467"/>
              <a:gd name="connsiteX5" fmla="*/ 287867 w 1164167"/>
              <a:gd name="connsiteY5" fmla="*/ 186267 h 1659467"/>
              <a:gd name="connsiteX6" fmla="*/ 554567 w 1164167"/>
              <a:gd name="connsiteY6" fmla="*/ 8467 h 1659467"/>
              <a:gd name="connsiteX7" fmla="*/ 1164167 w 1164167"/>
              <a:gd name="connsiteY7" fmla="*/ 135467 h 16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167" h="1659467">
                <a:moveTo>
                  <a:pt x="148167" y="1659467"/>
                </a:moveTo>
                <a:cubicBezTo>
                  <a:pt x="94192" y="1574800"/>
                  <a:pt x="40217" y="1490134"/>
                  <a:pt x="21167" y="1405467"/>
                </a:cubicBezTo>
                <a:cubicBezTo>
                  <a:pt x="2117" y="1320800"/>
                  <a:pt x="0" y="1214967"/>
                  <a:pt x="33867" y="1151467"/>
                </a:cubicBezTo>
                <a:cubicBezTo>
                  <a:pt x="67734" y="1087967"/>
                  <a:pt x="160867" y="1058334"/>
                  <a:pt x="224367" y="1024467"/>
                </a:cubicBezTo>
                <a:cubicBezTo>
                  <a:pt x="287867" y="990600"/>
                  <a:pt x="404284" y="1087967"/>
                  <a:pt x="414867" y="948267"/>
                </a:cubicBezTo>
                <a:cubicBezTo>
                  <a:pt x="425450" y="808567"/>
                  <a:pt x="264584" y="342900"/>
                  <a:pt x="287867" y="186267"/>
                </a:cubicBezTo>
                <a:cubicBezTo>
                  <a:pt x="311150" y="29634"/>
                  <a:pt x="408517" y="16934"/>
                  <a:pt x="554567" y="8467"/>
                </a:cubicBezTo>
                <a:cubicBezTo>
                  <a:pt x="700617" y="0"/>
                  <a:pt x="1164167" y="135467"/>
                  <a:pt x="1164167" y="13546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Freeform 21"/>
          <p:cNvSpPr/>
          <p:nvPr/>
        </p:nvSpPr>
        <p:spPr>
          <a:xfrm>
            <a:off x="2438400" y="2643188"/>
            <a:ext cx="4849813" cy="3578225"/>
          </a:xfrm>
          <a:custGeom>
            <a:avLst/>
            <a:gdLst>
              <a:gd name="connsiteX0" fmla="*/ 0 w 4849283"/>
              <a:gd name="connsiteY0" fmla="*/ 1750483 h 3577166"/>
              <a:gd name="connsiteX1" fmla="*/ 355600 w 4849283"/>
              <a:gd name="connsiteY1" fmla="*/ 2220383 h 3577166"/>
              <a:gd name="connsiteX2" fmla="*/ 787400 w 4849283"/>
              <a:gd name="connsiteY2" fmla="*/ 3033183 h 3577166"/>
              <a:gd name="connsiteX3" fmla="*/ 1612900 w 4849283"/>
              <a:gd name="connsiteY3" fmla="*/ 3426883 h 3577166"/>
              <a:gd name="connsiteX4" fmla="*/ 2705100 w 4849283"/>
              <a:gd name="connsiteY4" fmla="*/ 3541183 h 3577166"/>
              <a:gd name="connsiteX5" fmla="*/ 3962400 w 4849283"/>
              <a:gd name="connsiteY5" fmla="*/ 3414183 h 3577166"/>
              <a:gd name="connsiteX6" fmla="*/ 4330700 w 4849283"/>
              <a:gd name="connsiteY6" fmla="*/ 2563283 h 3577166"/>
              <a:gd name="connsiteX7" fmla="*/ 4762500 w 4849283"/>
              <a:gd name="connsiteY7" fmla="*/ 1140883 h 3577166"/>
              <a:gd name="connsiteX8" fmla="*/ 3810000 w 4849283"/>
              <a:gd name="connsiteY8" fmla="*/ 467783 h 3577166"/>
              <a:gd name="connsiteX9" fmla="*/ 2489200 w 4849283"/>
              <a:gd name="connsiteY9" fmla="*/ 48683 h 3577166"/>
              <a:gd name="connsiteX10" fmla="*/ 1473200 w 4849283"/>
              <a:gd name="connsiteY10" fmla="*/ 759883 h 3577166"/>
              <a:gd name="connsiteX11" fmla="*/ 1054100 w 4849283"/>
              <a:gd name="connsiteY11" fmla="*/ 632883 h 3577166"/>
              <a:gd name="connsiteX12" fmla="*/ 990600 w 4849283"/>
              <a:gd name="connsiteY12" fmla="*/ 201083 h 35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9283" h="3577166">
                <a:moveTo>
                  <a:pt x="0" y="1750483"/>
                </a:moveTo>
                <a:cubicBezTo>
                  <a:pt x="112183" y="1878541"/>
                  <a:pt x="224367" y="2006600"/>
                  <a:pt x="355600" y="2220383"/>
                </a:cubicBezTo>
                <a:cubicBezTo>
                  <a:pt x="486833" y="2434166"/>
                  <a:pt x="577850" y="2832100"/>
                  <a:pt x="787400" y="3033183"/>
                </a:cubicBezTo>
                <a:cubicBezTo>
                  <a:pt x="996950" y="3234266"/>
                  <a:pt x="1293283" y="3342216"/>
                  <a:pt x="1612900" y="3426883"/>
                </a:cubicBezTo>
                <a:cubicBezTo>
                  <a:pt x="1932517" y="3511550"/>
                  <a:pt x="2313517" y="3543300"/>
                  <a:pt x="2705100" y="3541183"/>
                </a:cubicBezTo>
                <a:cubicBezTo>
                  <a:pt x="3096683" y="3539066"/>
                  <a:pt x="3691467" y="3577166"/>
                  <a:pt x="3962400" y="3414183"/>
                </a:cubicBezTo>
                <a:cubicBezTo>
                  <a:pt x="4233333" y="3251200"/>
                  <a:pt x="4197350" y="2942166"/>
                  <a:pt x="4330700" y="2563283"/>
                </a:cubicBezTo>
                <a:cubicBezTo>
                  <a:pt x="4464050" y="2184400"/>
                  <a:pt x="4849283" y="1490133"/>
                  <a:pt x="4762500" y="1140883"/>
                </a:cubicBezTo>
                <a:cubicBezTo>
                  <a:pt x="4675717" y="791633"/>
                  <a:pt x="4188883" y="649816"/>
                  <a:pt x="3810000" y="467783"/>
                </a:cubicBezTo>
                <a:cubicBezTo>
                  <a:pt x="3431117" y="285750"/>
                  <a:pt x="2878667" y="0"/>
                  <a:pt x="2489200" y="48683"/>
                </a:cubicBezTo>
                <a:cubicBezTo>
                  <a:pt x="2099733" y="97366"/>
                  <a:pt x="1712383" y="662516"/>
                  <a:pt x="1473200" y="759883"/>
                </a:cubicBezTo>
                <a:cubicBezTo>
                  <a:pt x="1234017" y="857250"/>
                  <a:pt x="1134533" y="726016"/>
                  <a:pt x="1054100" y="632883"/>
                </a:cubicBezTo>
                <a:cubicBezTo>
                  <a:pt x="973667" y="539750"/>
                  <a:pt x="982133" y="370416"/>
                  <a:pt x="990600" y="20108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7119" name="TextBox 22"/>
          <p:cNvSpPr txBox="1">
            <a:spLocks noChangeArrowheads="1"/>
          </p:cNvSpPr>
          <p:nvPr/>
        </p:nvSpPr>
        <p:spPr bwMode="auto">
          <a:xfrm>
            <a:off x="2514600" y="4087813"/>
            <a:ext cx="350838" cy="369887"/>
          </a:xfrm>
          <a:prstGeom prst="rect">
            <a:avLst/>
          </a:prstGeom>
          <a:noFill/>
          <a:ln w="9525">
            <a:noFill/>
            <a:miter lim="800000"/>
            <a:headEnd/>
            <a:tailEnd/>
          </a:ln>
        </p:spPr>
        <p:txBody>
          <a:bodyPr wrap="none">
            <a:prstTxWarp prst="textNoShape">
              <a:avLst/>
            </a:prstTxWarp>
            <a:spAutoFit/>
          </a:bodyPr>
          <a:lstStyle/>
          <a:p>
            <a:r>
              <a:rPr lang="en-US"/>
              <a:t>A</a:t>
            </a:r>
          </a:p>
        </p:txBody>
      </p:sp>
      <p:sp>
        <p:nvSpPr>
          <p:cNvPr id="47120" name="TextBox 23"/>
          <p:cNvSpPr txBox="1">
            <a:spLocks noChangeArrowheads="1"/>
          </p:cNvSpPr>
          <p:nvPr/>
        </p:nvSpPr>
        <p:spPr bwMode="auto">
          <a:xfrm>
            <a:off x="3505200" y="2606675"/>
            <a:ext cx="338138" cy="3683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47121" name="TextBox 24"/>
          <p:cNvSpPr txBox="1">
            <a:spLocks noChangeArrowheads="1"/>
          </p:cNvSpPr>
          <p:nvPr/>
        </p:nvSpPr>
        <p:spPr bwMode="auto">
          <a:xfrm>
            <a:off x="1662113" y="3325813"/>
            <a:ext cx="852487" cy="369887"/>
          </a:xfrm>
          <a:prstGeom prst="rect">
            <a:avLst/>
          </a:prstGeom>
          <a:noFill/>
          <a:ln w="9525">
            <a:noFill/>
            <a:miter lim="800000"/>
            <a:headEnd/>
            <a:tailEnd/>
          </a:ln>
        </p:spPr>
        <p:txBody>
          <a:bodyPr wrap="none">
            <a:prstTxWarp prst="textNoShape">
              <a:avLst/>
            </a:prstTxWarp>
            <a:spAutoFit/>
          </a:bodyPr>
          <a:lstStyle/>
          <a:p>
            <a:r>
              <a:rPr lang="en-US"/>
              <a:t>Path 1</a:t>
            </a:r>
          </a:p>
        </p:txBody>
      </p:sp>
      <p:sp>
        <p:nvSpPr>
          <p:cNvPr id="47122" name="TextBox 26"/>
          <p:cNvSpPr txBox="1">
            <a:spLocks noChangeArrowheads="1"/>
          </p:cNvSpPr>
          <p:nvPr/>
        </p:nvSpPr>
        <p:spPr bwMode="auto">
          <a:xfrm>
            <a:off x="7288213" y="4273550"/>
            <a:ext cx="850900" cy="368300"/>
          </a:xfrm>
          <a:prstGeom prst="rect">
            <a:avLst/>
          </a:prstGeom>
          <a:noFill/>
          <a:ln w="9525">
            <a:noFill/>
            <a:miter lim="800000"/>
            <a:headEnd/>
            <a:tailEnd/>
          </a:ln>
        </p:spPr>
        <p:txBody>
          <a:bodyPr wrap="none">
            <a:prstTxWarp prst="textNoShape">
              <a:avLst/>
            </a:prstTxWarp>
            <a:spAutoFit/>
          </a:bodyPr>
          <a:lstStyle/>
          <a:p>
            <a:r>
              <a:rPr lang="en-US"/>
              <a:t>Path 2</a:t>
            </a:r>
          </a:p>
        </p:txBody>
      </p:sp>
      <p:sp>
        <p:nvSpPr>
          <p:cNvPr id="2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7.31</a:t>
            </a:r>
            <a:endParaRPr lang="en-US" sz="800" dirty="0"/>
          </a:p>
        </p:txBody>
      </p:sp>
    </p:spTree>
    <p:extLst>
      <p:ext uri="{BB962C8B-B14F-4D97-AF65-F5344CB8AC3E}">
        <p14:creationId xmlns:p14="http://schemas.microsoft.com/office/powerpoint/2010/main" val="30036139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2771" name="Rectangle 1026"/>
          <p:cNvSpPr>
            <a:spLocks noGrp="1"/>
          </p:cNvSpPr>
          <p:nvPr>
            <p:ph type="title" idx="4294967295"/>
          </p:nvPr>
        </p:nvSpPr>
        <p:spPr>
          <a:xfrm>
            <a:off x="0" y="574675"/>
            <a:ext cx="9144000" cy="2347913"/>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in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small circular loop of radius r is placed coaxially inside the solenoid as shown.  Without calculating anything,</a:t>
            </a:r>
            <a:br>
              <a:rPr lang="en-US" sz="2400" smtClean="0">
                <a:latin typeface="Arial" charset="0"/>
                <a:ea typeface="Arial" charset="0"/>
                <a:cs typeface="Arial" charset="0"/>
              </a:rPr>
            </a:br>
            <a:r>
              <a:rPr lang="en-US" sz="2400" smtClean="0">
                <a:latin typeface="Arial" charset="0"/>
                <a:ea typeface="Arial" charset="0"/>
                <a:cs typeface="Arial" charset="0"/>
              </a:rPr>
              <a:t>determine the direction of the field </a:t>
            </a:r>
            <a:r>
              <a:rPr lang="en-US" sz="2400" b="1" smtClean="0">
                <a:latin typeface="Arial" charset="0"/>
                <a:ea typeface="Arial" charset="0"/>
                <a:cs typeface="Arial" charset="0"/>
              </a:rPr>
              <a:t>B</a:t>
            </a:r>
            <a:r>
              <a:rPr lang="en-US" sz="2400" b="1" baseline="-25000" smtClean="0">
                <a:latin typeface="Arial" charset="0"/>
                <a:ea typeface="Arial" charset="0"/>
                <a:cs typeface="Arial" charset="0"/>
              </a:rPr>
              <a:t>ind</a:t>
            </a:r>
            <a:r>
              <a:rPr lang="en-US" sz="2400" b="1" smtClean="0">
                <a:latin typeface="Arial" charset="0"/>
                <a:ea typeface="Arial" charset="0"/>
                <a:cs typeface="Arial" charset="0"/>
              </a:rPr>
              <a:t> </a:t>
            </a:r>
            <a:r>
              <a:rPr lang="en-US" sz="2400" smtClean="0">
                <a:latin typeface="Arial" charset="0"/>
                <a:ea typeface="Arial" charset="0"/>
                <a:cs typeface="Arial" charset="0"/>
              </a:rPr>
              <a:t>created by the induced current in the loop, in the plane region inside the loop?</a:t>
            </a:r>
          </a:p>
        </p:txBody>
      </p:sp>
      <p:sp>
        <p:nvSpPr>
          <p:cNvPr id="32772" name="TextBox 3"/>
          <p:cNvSpPr txBox="1">
            <a:spLocks noChangeArrowheads="1"/>
          </p:cNvSpPr>
          <p:nvPr/>
        </p:nvSpPr>
        <p:spPr bwMode="auto">
          <a:xfrm>
            <a:off x="222250" y="4706938"/>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Into the screen</a:t>
            </a:r>
          </a:p>
          <a:p>
            <a:pPr marL="457200" indent="-457200">
              <a:buFontTx/>
              <a:buAutoNum type="alphaUcPeriod"/>
            </a:pPr>
            <a:r>
              <a:rPr lang="en-US" sz="2400"/>
              <a:t>Out of the screen</a:t>
            </a:r>
          </a:p>
          <a:p>
            <a:pPr marL="457200" indent="-457200">
              <a:buFontTx/>
              <a:buAutoNum type="alphaUcPeriod"/>
            </a:pPr>
            <a:r>
              <a:rPr lang="en-US" sz="2400"/>
              <a:t>CW</a:t>
            </a:r>
            <a:endParaRPr lang="en-US" sz="2400" baseline="-25000"/>
          </a:p>
          <a:p>
            <a:pPr marL="457200" indent="-457200">
              <a:buFontTx/>
              <a:buAutoNum type="alphaUcPeriod"/>
            </a:pPr>
            <a:r>
              <a:rPr lang="en-US" sz="2400"/>
              <a:t>CCW</a:t>
            </a:r>
            <a:endParaRPr lang="en-US" sz="2400" baseline="-25000"/>
          </a:p>
          <a:p>
            <a:pPr marL="457200" indent="-457200">
              <a:buFontTx/>
              <a:buAutoNum type="alphaUcPeriod"/>
            </a:pPr>
            <a:r>
              <a:rPr lang="en-US" sz="2400"/>
              <a:t>Not enough information</a:t>
            </a:r>
          </a:p>
        </p:txBody>
      </p:sp>
      <p:sp>
        <p:nvSpPr>
          <p:cNvPr id="32773"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4672013" y="3954463"/>
            <a:ext cx="1042987" cy="1017587"/>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5236" y="4103296"/>
              <a:ext cx="387091"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779"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7.32</a:t>
            </a:r>
            <a:endParaRPr lang="en-US" sz="800" dirty="0"/>
          </a:p>
        </p:txBody>
      </p:sp>
    </p:spTree>
    <p:extLst>
      <p:ext uri="{BB962C8B-B14F-4D97-AF65-F5344CB8AC3E}">
        <p14:creationId xmlns:p14="http://schemas.microsoft.com/office/powerpoint/2010/main" val="870178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Faraday found that EMF is proportional to the negative time rate of change of B. To make an equality, the </a:t>
            </a:r>
            <a:r>
              <a:rPr lang="en-US" sz="3200">
                <a:solidFill>
                  <a:srgbClr val="0070C0"/>
                </a:solidFill>
                <a:latin typeface="Times New Roman" charset="0"/>
                <a:ea typeface="Times New Roman" charset="0"/>
                <a:cs typeface="Times New Roman" charset="0"/>
              </a:rPr>
              <a:t>proportionality factor </a:t>
            </a:r>
            <a:r>
              <a:rPr lang="en-US" sz="3200">
                <a:latin typeface="Times New Roman" charset="0"/>
                <a:ea typeface="Times New Roman" charset="0"/>
                <a:cs typeface="Times New Roman" charset="0"/>
              </a:rPr>
              <a:t>has units of:</a:t>
            </a:r>
          </a:p>
        </p:txBody>
      </p:sp>
      <p:sp>
        <p:nvSpPr>
          <p:cNvPr id="3" name="Subtitle 2"/>
          <p:cNvSpPr>
            <a:spLocks noGrp="1"/>
          </p:cNvSpPr>
          <p:nvPr>
            <p:ph type="subTitle" idx="1"/>
          </p:nvPr>
        </p:nvSpPr>
        <p:spPr>
          <a:xfrm>
            <a:off x="3124200" y="3124200"/>
            <a:ext cx="2895600" cy="2590800"/>
          </a:xfrm>
        </p:spPr>
        <p:txBody>
          <a:bodyPr>
            <a:normAutofit/>
          </a:bodyPr>
          <a:lstStyle/>
          <a:p>
            <a:pPr marL="514350" indent="-514350" algn="l" eaLnBrk="1" hangingPunct="1">
              <a:lnSpc>
                <a:spcPct val="80000"/>
              </a:lnSpc>
              <a:buFont typeface="Arial" charset="0"/>
              <a:buAutoNum type="alphaUcParenR"/>
            </a:pPr>
            <a:r>
              <a:rPr lang="en-US" sz="3400">
                <a:solidFill>
                  <a:schemeClr val="tx1"/>
                </a:solidFill>
              </a:rPr>
              <a:t>meters</a:t>
            </a:r>
          </a:p>
          <a:p>
            <a:pPr marL="514350" indent="-514350" algn="l" eaLnBrk="1" hangingPunct="1">
              <a:lnSpc>
                <a:spcPct val="80000"/>
              </a:lnSpc>
              <a:buFont typeface="Arial" charset="0"/>
              <a:buAutoNum type="alphaUcParenR"/>
            </a:pPr>
            <a:r>
              <a:rPr lang="en-US" sz="3400">
                <a:solidFill>
                  <a:schemeClr val="tx1"/>
                </a:solidFill>
              </a:rPr>
              <a:t>m/sec</a:t>
            </a:r>
          </a:p>
          <a:p>
            <a:pPr marL="514350" indent="-514350" algn="l" eaLnBrk="1" hangingPunct="1">
              <a:lnSpc>
                <a:spcPct val="80000"/>
              </a:lnSpc>
              <a:buFont typeface="Arial" charset="0"/>
              <a:buAutoNum type="alphaUcParenR"/>
            </a:pPr>
            <a:r>
              <a:rPr lang="en-US" sz="3400">
                <a:solidFill>
                  <a:schemeClr val="tx1"/>
                </a:solidFill>
              </a:rPr>
              <a:t>sec/m</a:t>
            </a:r>
            <a:r>
              <a:rPr lang="en-US" sz="3400" baseline="30000">
                <a:solidFill>
                  <a:schemeClr val="tx1"/>
                </a:solidFill>
              </a:rPr>
              <a:t>2</a:t>
            </a:r>
          </a:p>
          <a:p>
            <a:pPr marL="514350" indent="-514350" algn="l" eaLnBrk="1" hangingPunct="1">
              <a:lnSpc>
                <a:spcPct val="80000"/>
              </a:lnSpc>
              <a:buFont typeface="Arial" charset="0"/>
              <a:buAutoNum type="alphaUcParenR"/>
            </a:pPr>
            <a:r>
              <a:rPr lang="en-US" sz="3400">
                <a:solidFill>
                  <a:schemeClr val="tx1"/>
                </a:solidFill>
              </a:rPr>
              <a:t>m</a:t>
            </a:r>
            <a:r>
              <a:rPr lang="en-US" sz="3400" baseline="30000">
                <a:solidFill>
                  <a:schemeClr val="tx1"/>
                </a:solidFill>
              </a:rPr>
              <a:t>2</a:t>
            </a:r>
          </a:p>
          <a:p>
            <a:pPr marL="514350" indent="-514350" algn="l" eaLnBrk="1" hangingPunct="1">
              <a:lnSpc>
                <a:spcPct val="80000"/>
              </a:lnSpc>
              <a:buFont typeface="Arial" charset="0"/>
              <a:buAutoNum type="alphaUcParenR"/>
            </a:pPr>
            <a:r>
              <a:rPr lang="en-US" sz="3400">
                <a:solidFill>
                  <a:schemeClr val="tx1"/>
                </a:solidFill>
              </a:rPr>
              <a:t>Volts</a:t>
            </a:r>
          </a:p>
          <a:p>
            <a:pPr marL="514350" indent="-514350" algn="l" eaLnBrk="1" hangingPunct="1">
              <a:lnSpc>
                <a:spcPct val="80000"/>
              </a:lnSpc>
              <a:buFont typeface="Arial" charset="0"/>
              <a:buAutoNum type="alphaUcParenR"/>
            </a:pPr>
            <a:endParaRPr lang="en-US" sz="3400">
              <a:solidFill>
                <a:schemeClr val="tx1"/>
              </a:solidFill>
            </a:endParaRPr>
          </a:p>
        </p:txBody>
      </p:sp>
      <p:graphicFrame>
        <p:nvGraphicFramePr>
          <p:cNvPr id="5" name="Object 2"/>
          <p:cNvGraphicFramePr>
            <a:graphicFrameLocks noChangeAspect="1"/>
          </p:cNvGraphicFramePr>
          <p:nvPr/>
        </p:nvGraphicFramePr>
        <p:xfrm>
          <a:off x="4953000" y="2133600"/>
          <a:ext cx="3084513" cy="1219200"/>
        </p:xfrm>
        <a:graphic>
          <a:graphicData uri="http://schemas.openxmlformats.org/presentationml/2006/ole">
            <mc:AlternateContent xmlns:mc="http://schemas.openxmlformats.org/markup-compatibility/2006">
              <mc:Choice xmlns:v="urn:schemas-microsoft-com:vml" Requires="v">
                <p:oleObj spid="_x0000_s19478" name="Equation" r:id="rId4" imgW="1091880" imgH="431640" progId="Equation.3">
                  <p:embed/>
                </p:oleObj>
              </mc:Choice>
              <mc:Fallback>
                <p:oleObj name="Equation" r:id="rId4" imgW="1091880" imgH="43164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133600"/>
                        <a:ext cx="30845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5486400" y="2057400"/>
            <a:ext cx="914400" cy="5334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7.33</a:t>
            </a:r>
            <a:endParaRPr lang="en-US" sz="800" dirty="0"/>
          </a:p>
        </p:txBody>
      </p:sp>
    </p:spTree>
    <p:extLst>
      <p:ext uri="{BB962C8B-B14F-4D97-AF65-F5344CB8AC3E}">
        <p14:creationId xmlns:p14="http://schemas.microsoft.com/office/powerpoint/2010/main" val="2750851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4819" name="Rectangle 1026"/>
          <p:cNvSpPr>
            <a:spLocks noGrp="1"/>
          </p:cNvSpPr>
          <p:nvPr>
            <p:ph type="title" idx="4294967295"/>
          </p:nvPr>
        </p:nvSpPr>
        <p:spPr>
          <a:xfrm>
            <a:off x="0" y="574675"/>
            <a:ext cx="9144000" cy="2347913"/>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in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small circular loop of radius r is placed coaxially inside the solenoid as shown. What is the emf around the small loop? (Assume CW is the positive direction of around the loop).</a:t>
            </a:r>
          </a:p>
        </p:txBody>
      </p:sp>
      <p:sp>
        <p:nvSpPr>
          <p:cNvPr id="34820"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grpSp>
        <p:nvGrpSpPr>
          <p:cNvPr id="3" name="Group 56"/>
          <p:cNvGrpSpPr>
            <a:grpSpLocks/>
          </p:cNvGrpSpPr>
          <p:nvPr/>
        </p:nvGrpSpPr>
        <p:grpSpPr bwMode="auto">
          <a:xfrm>
            <a:off x="4672013" y="3954463"/>
            <a:ext cx="1042987" cy="1017587"/>
            <a:chOff x="4672335" y="3953946"/>
            <a:chExt cx="1042290" cy="1018441"/>
          </a:xfrm>
        </p:grpSpPr>
        <p:sp>
          <p:nvSpPr>
            <p:cNvPr id="47" name="Oval 46"/>
            <p:cNvSpPr/>
            <p:nvPr/>
          </p:nvSpPr>
          <p:spPr>
            <a:xfrm>
              <a:off x="4672335" y="3953946"/>
              <a:ext cx="1042290" cy="1018441"/>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175236" y="4103296"/>
              <a:ext cx="387091" cy="330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4827" name="TextBox 54"/>
            <p:cNvSpPr txBox="1">
              <a:spLocks noChangeArrowheads="1"/>
            </p:cNvSpPr>
            <p:nvPr/>
          </p:nvSpPr>
          <p:spPr bwMode="auto">
            <a:xfrm>
              <a:off x="5307294" y="4157634"/>
              <a:ext cx="261610" cy="369332"/>
            </a:xfrm>
            <a:prstGeom prst="rect">
              <a:avLst/>
            </a:prstGeom>
            <a:noFill/>
            <a:ln w="9525">
              <a:noFill/>
              <a:miter lim="800000"/>
              <a:headEnd/>
              <a:tailEnd/>
            </a:ln>
          </p:spPr>
          <p:txBody>
            <a:bodyPr wrap="none">
              <a:prstTxWarp prst="textNoShape">
                <a:avLst/>
              </a:prstTxWarp>
              <a:spAutoFit/>
            </a:bodyPr>
            <a:lstStyle/>
            <a:p>
              <a:r>
                <a:rPr lang="en-US"/>
                <a:t>r</a:t>
              </a:r>
            </a:p>
          </p:txBody>
        </p:sp>
      </p:grpSp>
      <p:sp>
        <p:nvSpPr>
          <p:cNvPr id="34824" name="TextBox 3"/>
          <p:cNvSpPr txBox="1">
            <a:spLocks noChangeArrowheads="1"/>
          </p:cNvSpPr>
          <p:nvPr/>
        </p:nvSpPr>
        <p:spPr bwMode="auto">
          <a:xfrm>
            <a:off x="222250" y="4865688"/>
            <a:ext cx="8212138"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kπr</a:t>
            </a:r>
            <a:r>
              <a:rPr lang="en-US" sz="2400" baseline="30000"/>
              <a:t>2</a:t>
            </a:r>
          </a:p>
          <a:p>
            <a:pPr marL="457200" indent="-457200">
              <a:buFontTx/>
              <a:buAutoNum type="alphaUcPeriod"/>
            </a:pPr>
            <a:r>
              <a:rPr lang="en-US" sz="2400"/>
              <a:t>-kπr</a:t>
            </a:r>
            <a:r>
              <a:rPr lang="en-US" sz="2400" baseline="30000"/>
              <a:t>2</a:t>
            </a:r>
            <a:endParaRPr lang="en-US" sz="2400"/>
          </a:p>
          <a:p>
            <a:pPr marL="457200" indent="-457200">
              <a:buFontTx/>
              <a:buAutoNum type="alphaUcPeriod"/>
            </a:pPr>
            <a:r>
              <a:rPr lang="en-US" sz="2400"/>
              <a:t>Zero</a:t>
            </a:r>
            <a:endParaRPr lang="en-US" sz="2400" baseline="-25000"/>
          </a:p>
          <a:p>
            <a:pPr marL="457200" indent="-457200">
              <a:buFontTx/>
              <a:buAutoNum type="alphaUcPeriod"/>
            </a:pPr>
            <a:r>
              <a:rPr lang="en-US" sz="2400"/>
              <a:t>Nonzero, but need more information for value</a:t>
            </a:r>
            <a:endParaRPr lang="en-US" sz="2400" baseline="-25000"/>
          </a:p>
          <a:p>
            <a:pPr marL="457200" indent="-457200">
              <a:buFontTx/>
              <a:buAutoNum type="alphaUcPeriod"/>
            </a:pPr>
            <a:r>
              <a:rPr lang="en-US" sz="2400"/>
              <a:t>Not enough information to tell if zero or non-zero</a:t>
            </a:r>
          </a:p>
        </p:txBody>
      </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7.34</a:t>
            </a:r>
            <a:endParaRPr lang="en-US" sz="800" dirty="0"/>
          </a:p>
        </p:txBody>
      </p:sp>
    </p:spTree>
    <p:extLst>
      <p:ext uri="{BB962C8B-B14F-4D97-AF65-F5344CB8AC3E}">
        <p14:creationId xmlns:p14="http://schemas.microsoft.com/office/powerpoint/2010/main" val="3376404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3821113" y="3079750"/>
            <a:ext cx="2732087" cy="2755900"/>
          </a:xfrm>
          <a:prstGeom prst="ellipse">
            <a:avLst/>
          </a:prstGeom>
          <a:solidFill>
            <a:srgbClr val="C0504D"/>
          </a:solid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38915" name="Rectangle 1026"/>
          <p:cNvSpPr>
            <a:spLocks noGrp="1"/>
          </p:cNvSpPr>
          <p:nvPr>
            <p:ph type="title" idx="4294967295"/>
          </p:nvPr>
        </p:nvSpPr>
        <p:spPr>
          <a:xfrm>
            <a:off x="0" y="563563"/>
            <a:ext cx="9144000" cy="2347912"/>
          </a:xfrm>
        </p:spPr>
        <p:txBody>
          <a:bodyPr/>
          <a:lstStyle/>
          <a:p>
            <a:pPr algn="l"/>
            <a:r>
              <a:rPr lang="en-US" sz="2400" smtClean="0">
                <a:latin typeface="Arial" charset="0"/>
                <a:ea typeface="Arial" charset="0"/>
                <a:cs typeface="Arial" charset="0"/>
              </a:rPr>
              <a:t>The current in an infinite solenoid with uniform magnetic field </a:t>
            </a:r>
            <a:r>
              <a:rPr lang="en-US" sz="2400" b="1" smtClean="0">
                <a:latin typeface="Arial" charset="0"/>
                <a:ea typeface="Arial" charset="0"/>
                <a:cs typeface="Arial" charset="0"/>
              </a:rPr>
              <a:t>B</a:t>
            </a:r>
            <a:r>
              <a:rPr lang="en-US" sz="2400" smtClean="0">
                <a:latin typeface="Arial" charset="0"/>
                <a:ea typeface="Arial" charset="0"/>
                <a:cs typeface="Arial" charset="0"/>
              </a:rPr>
              <a:t> inside is increasing so that the magnitude B is increasing with time as B=B</a:t>
            </a:r>
            <a:r>
              <a:rPr lang="en-US" sz="2400" baseline="-25000" smtClean="0">
                <a:latin typeface="Arial" charset="0"/>
                <a:ea typeface="Arial" charset="0"/>
                <a:cs typeface="Arial" charset="0"/>
              </a:rPr>
              <a:t>0</a:t>
            </a:r>
            <a:r>
              <a:rPr lang="en-US" sz="2400" smtClean="0">
                <a:latin typeface="Arial" charset="0"/>
                <a:ea typeface="Arial" charset="0"/>
                <a:cs typeface="Arial" charset="0"/>
              </a:rPr>
              <a:t>+kt. A circular loop of radius r is placed coaxially outside the solenoid as shown.  In what direction is the induced </a:t>
            </a:r>
            <a:r>
              <a:rPr lang="en-US" sz="2400" b="1" smtClean="0">
                <a:latin typeface="Arial" charset="0"/>
                <a:ea typeface="Arial" charset="0"/>
                <a:cs typeface="Arial" charset="0"/>
              </a:rPr>
              <a:t>E</a:t>
            </a:r>
            <a:r>
              <a:rPr lang="en-US" sz="2400" smtClean="0">
                <a:latin typeface="Arial" charset="0"/>
                <a:ea typeface="Arial" charset="0"/>
                <a:cs typeface="Arial" charset="0"/>
              </a:rPr>
              <a:t> field around the loop?</a:t>
            </a:r>
          </a:p>
        </p:txBody>
      </p:sp>
      <p:sp>
        <p:nvSpPr>
          <p:cNvPr id="38916" name="TextBox 3"/>
          <p:cNvSpPr txBox="1">
            <a:spLocks noChangeArrowheads="1"/>
          </p:cNvSpPr>
          <p:nvPr/>
        </p:nvSpPr>
        <p:spPr bwMode="auto">
          <a:xfrm>
            <a:off x="0" y="4933950"/>
            <a:ext cx="6284913" cy="15700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CW</a:t>
            </a:r>
          </a:p>
          <a:p>
            <a:pPr marL="457200" indent="-457200">
              <a:buFontTx/>
              <a:buAutoNum type="alphaUcPeriod"/>
            </a:pPr>
            <a:r>
              <a:rPr lang="en-US" sz="2400"/>
              <a:t>CCW</a:t>
            </a:r>
            <a:endParaRPr lang="en-US" sz="2400" baseline="-25000"/>
          </a:p>
          <a:p>
            <a:pPr marL="457200" indent="-457200">
              <a:buFontTx/>
              <a:buAutoNum type="alphaUcPeriod"/>
            </a:pPr>
            <a:r>
              <a:rPr lang="en-US" sz="2400"/>
              <a:t>The induced E is zero</a:t>
            </a:r>
            <a:endParaRPr lang="en-US" sz="2400" baseline="-25000"/>
          </a:p>
          <a:p>
            <a:pPr marL="457200" indent="-457200">
              <a:buFontTx/>
              <a:buAutoNum type="alphaUcPeriod"/>
            </a:pPr>
            <a:r>
              <a:rPr lang="en-US" sz="2400"/>
              <a:t>Not enough information</a:t>
            </a:r>
          </a:p>
        </p:txBody>
      </p:sp>
      <p:sp>
        <p:nvSpPr>
          <p:cNvPr id="38917" name="TextBox 10"/>
          <p:cNvSpPr txBox="1">
            <a:spLocks noChangeArrowheads="1"/>
          </p:cNvSpPr>
          <p:nvPr/>
        </p:nvSpPr>
        <p:spPr bwMode="auto">
          <a:xfrm>
            <a:off x="5272088" y="3295650"/>
            <a:ext cx="368300" cy="400050"/>
          </a:xfrm>
          <a:prstGeom prst="rect">
            <a:avLst/>
          </a:prstGeom>
          <a:noFill/>
          <a:ln w="9525">
            <a:noFill/>
            <a:miter lim="800000"/>
            <a:headEnd/>
            <a:tailEnd/>
          </a:ln>
        </p:spPr>
        <p:txBody>
          <a:bodyPr>
            <a:prstTxWarp prst="textNoShape">
              <a:avLst/>
            </a:prstTxWarp>
            <a:spAutoFit/>
          </a:bodyPr>
          <a:lstStyle/>
          <a:p>
            <a:r>
              <a:rPr lang="en-US" sz="2000" b="1"/>
              <a:t>B</a:t>
            </a:r>
          </a:p>
        </p:txBody>
      </p:sp>
      <p:grpSp>
        <p:nvGrpSpPr>
          <p:cNvPr id="2" name="Group 18"/>
          <p:cNvGrpSpPr>
            <a:grpSpLocks/>
          </p:cNvGrpSpPr>
          <p:nvPr/>
        </p:nvGrpSpPr>
        <p:grpSpPr bwMode="auto">
          <a:xfrm>
            <a:off x="4940300" y="3324225"/>
            <a:ext cx="276225" cy="274638"/>
            <a:chOff x="2000717" y="3151175"/>
            <a:chExt cx="275548" cy="275578"/>
          </a:xfrm>
        </p:grpSpPr>
        <p:sp>
          <p:nvSpPr>
            <p:cNvPr id="20" name="Oval 19"/>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21" name="Oval 20"/>
            <p:cNvSpPr/>
            <p:nvPr/>
          </p:nvSpPr>
          <p:spPr>
            <a:xfrm>
              <a:off x="2084649" y="3235601"/>
              <a:ext cx="95017" cy="95576"/>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47" name="Oval 46"/>
          <p:cNvSpPr/>
          <p:nvPr/>
        </p:nvSpPr>
        <p:spPr>
          <a:xfrm>
            <a:off x="3282950" y="2660650"/>
            <a:ext cx="3821113" cy="3654425"/>
          </a:xfrm>
          <a:prstGeom prst="ellipse">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51" name="Straight Arrow Connector 50"/>
          <p:cNvCxnSpPr>
            <a:endCxn id="47" idx="7"/>
          </p:cNvCxnSpPr>
          <p:nvPr/>
        </p:nvCxnSpPr>
        <p:spPr>
          <a:xfrm flipV="1">
            <a:off x="5211763" y="3195638"/>
            <a:ext cx="1333500" cy="126206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921" name="TextBox 54"/>
          <p:cNvSpPr txBox="1">
            <a:spLocks noChangeArrowheads="1"/>
          </p:cNvSpPr>
          <p:nvPr/>
        </p:nvSpPr>
        <p:spPr bwMode="auto">
          <a:xfrm>
            <a:off x="5972175" y="3903663"/>
            <a:ext cx="371475" cy="368300"/>
          </a:xfrm>
          <a:prstGeom prst="rect">
            <a:avLst/>
          </a:prstGeom>
          <a:solidFill>
            <a:srgbClr val="C0504D"/>
          </a:solidFill>
          <a:ln w="9525">
            <a:noFill/>
            <a:miter lim="800000"/>
            <a:headEnd/>
            <a:tailEnd/>
          </a:ln>
        </p:spPr>
        <p:txBody>
          <a:bodyPr>
            <a:prstTxWarp prst="textNoShape">
              <a:avLst/>
            </a:prstTxWarp>
            <a:spAutoFit/>
          </a:bodyPr>
          <a:lstStyle/>
          <a:p>
            <a:r>
              <a:rPr lang="en-US"/>
              <a:t>r</a:t>
            </a:r>
          </a:p>
        </p:txBody>
      </p:sp>
      <p:sp>
        <p:nvSpPr>
          <p:cNvPr id="1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7.35</a:t>
            </a:r>
            <a:endParaRPr lang="en-US" sz="800" dirty="0"/>
          </a:p>
        </p:txBody>
      </p:sp>
    </p:spTree>
    <p:extLst>
      <p:ext uri="{BB962C8B-B14F-4D97-AF65-F5344CB8AC3E}">
        <p14:creationId xmlns:p14="http://schemas.microsoft.com/office/powerpoint/2010/main" val="127920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0"/>
          <p:cNvGraphicFramePr>
            <a:graphicFrameLocks noChangeAspect="1"/>
          </p:cNvGraphicFramePr>
          <p:nvPr>
            <p:extLst>
              <p:ext uri="{D42A27DB-BD31-4B8C-83A1-F6EECF244321}">
                <p14:modId xmlns:p14="http://schemas.microsoft.com/office/powerpoint/2010/main" val="1200054612"/>
              </p:ext>
            </p:extLst>
          </p:nvPr>
        </p:nvGraphicFramePr>
        <p:xfrm>
          <a:off x="1600200" y="2165345"/>
          <a:ext cx="5237302" cy="3321055"/>
        </p:xfrm>
        <a:graphic>
          <a:graphicData uri="http://schemas.openxmlformats.org/presentationml/2006/ole">
            <mc:AlternateContent xmlns:mc="http://schemas.openxmlformats.org/markup-compatibility/2006">
              <mc:Choice xmlns:v="urn:schemas-microsoft-com:vml" Requires="v">
                <p:oleObj spid="_x0000_s21543" name="Picture" r:id="rId4" imgW="6007100" imgH="4406900" progId="Word.Picture.8">
                  <p:embed/>
                </p:oleObj>
              </mc:Choice>
              <mc:Fallback>
                <p:oleObj name="Picture" r:id="rId4" imgW="6007100" imgH="4406900" progId="Word.Picture.8">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t="5396" b="8092"/>
                      <a:stretch>
                        <a:fillRect/>
                      </a:stretch>
                    </p:blipFill>
                    <p:spPr bwMode="auto">
                      <a:xfrm>
                        <a:off x="1600200" y="2165345"/>
                        <a:ext cx="5237302" cy="33210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1" name="Rectangle 4"/>
          <p:cNvSpPr>
            <a:spLocks noGrp="1" noChangeArrowheads="1"/>
          </p:cNvSpPr>
          <p:nvPr>
            <p:ph type="body" idx="1"/>
          </p:nvPr>
        </p:nvSpPr>
        <p:spPr>
          <a:xfrm>
            <a:off x="685800" y="5638800"/>
            <a:ext cx="7772400" cy="990600"/>
          </a:xfrm>
        </p:spPr>
        <p:txBody>
          <a:bodyPr/>
          <a:lstStyle/>
          <a:p>
            <a:pPr marL="381000" indent="-381000">
              <a:buFontTx/>
              <a:buAutoNum type="alphaUcPeriod"/>
            </a:pPr>
            <a:r>
              <a:rPr lang="en-US" sz="2800" dirty="0" err="1" smtClean="0">
                <a:cs typeface="ヒラギノ角ゴ Pro W3" charset="-128"/>
              </a:rPr>
              <a:t>dΦ</a:t>
            </a:r>
            <a:r>
              <a:rPr lang="en-US" sz="2800" dirty="0" smtClean="0">
                <a:cs typeface="ヒラギノ角ゴ Pro W3" charset="-128"/>
              </a:rPr>
              <a:t>/</a:t>
            </a:r>
            <a:r>
              <a:rPr lang="en-US" sz="2800" dirty="0" err="1" smtClean="0">
                <a:cs typeface="ヒラギノ角ゴ Pro W3" charset="-128"/>
              </a:rPr>
              <a:t>dt</a:t>
            </a:r>
            <a:r>
              <a:rPr lang="en-US" sz="2800" dirty="0" smtClean="0">
                <a:cs typeface="ヒラギノ角ゴ Pro W3" charset="-128"/>
              </a:rPr>
              <a:t>=0     </a:t>
            </a:r>
            <a:r>
              <a:rPr lang="en-US" sz="2800" dirty="0">
                <a:cs typeface="ヒラギノ角ゴ Pro W3" charset="-128"/>
              </a:rPr>
              <a:t>B) </a:t>
            </a:r>
            <a:r>
              <a:rPr lang="en-US" sz="2800" dirty="0" err="1">
                <a:cs typeface="ヒラギノ角ゴ Pro W3" charset="-128"/>
              </a:rPr>
              <a:t>dΦ</a:t>
            </a:r>
            <a:r>
              <a:rPr lang="en-US" sz="2800" dirty="0">
                <a:cs typeface="ヒラギノ角ゴ Pro W3" charset="-128"/>
              </a:rPr>
              <a:t>/</a:t>
            </a:r>
            <a:r>
              <a:rPr lang="en-US" sz="2800" dirty="0" err="1" smtClean="0">
                <a:cs typeface="ヒラギノ角ゴ Pro W3" charset="-128"/>
              </a:rPr>
              <a:t>dt</a:t>
            </a:r>
            <a:r>
              <a:rPr lang="en-US" sz="2800" dirty="0" smtClean="0">
                <a:cs typeface="ヒラギノ角ゴ Pro W3" charset="-128"/>
              </a:rPr>
              <a:t> ≠0      </a:t>
            </a:r>
            <a:r>
              <a:rPr lang="en-US" sz="2800" dirty="0">
                <a:cs typeface="ヒラギノ角ゴ Pro W3" charset="-128"/>
              </a:rPr>
              <a:t>C)  ???</a:t>
            </a:r>
          </a:p>
        </p:txBody>
      </p:sp>
      <p:sp>
        <p:nvSpPr>
          <p:cNvPr id="29702"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p:spPr>
        <p:txBody>
          <a:bodyPr wrap="none" anchor="ctr">
            <a:prstTxWarp prst="textNoShape">
              <a:avLst/>
            </a:prstTxWarp>
          </a:bodyPr>
          <a:lstStyle/>
          <a:p>
            <a:endParaRPr lang="en-US"/>
          </a:p>
        </p:txBody>
      </p:sp>
      <p:graphicFrame>
        <p:nvGraphicFramePr>
          <p:cNvPr id="7" name="Object 6"/>
          <p:cNvGraphicFramePr>
            <a:graphicFrameLocks noChangeAspect="1"/>
          </p:cNvGraphicFramePr>
          <p:nvPr/>
        </p:nvGraphicFramePr>
        <p:xfrm>
          <a:off x="5183188" y="1295400"/>
          <a:ext cx="2741612" cy="1051577"/>
        </p:xfrm>
        <a:graphic>
          <a:graphicData uri="http://schemas.openxmlformats.org/presentationml/2006/ole">
            <mc:AlternateContent xmlns:mc="http://schemas.openxmlformats.org/markup-compatibility/2006">
              <mc:Choice xmlns:v="urn:schemas-microsoft-com:vml" Requires="v">
                <p:oleObj spid="_x0000_s21544" name="Equation" r:id="rId6" imgW="927100" imgH="355600" progId="Equation.3">
                  <p:embed/>
                </p:oleObj>
              </mc:Choice>
              <mc:Fallback>
                <p:oleObj name="Equation" r:id="rId6" imgW="927100" imgH="355600" progId="Equation.3">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3188" y="1295400"/>
                        <a:ext cx="2741612" cy="1051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bwMode="auto">
          <a:xfrm>
            <a:off x="457200" y="3048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ヒラギノ角ゴ Pro W3" pitchFamily="-106" charset="-128"/>
              </a:defRPr>
            </a:lvl1pPr>
            <a:lvl2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2pPr>
            <a:lvl3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3pPr>
            <a:lvl4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4pPr>
            <a:lvl5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5pPr>
            <a:lvl6pPr marL="457200" algn="ctr" rtl="0" fontAlgn="base">
              <a:spcBef>
                <a:spcPct val="0"/>
              </a:spcBef>
              <a:spcAft>
                <a:spcPct val="0"/>
              </a:spcAft>
              <a:defRPr sz="2400">
                <a:solidFill>
                  <a:schemeClr val="tx2"/>
                </a:solidFill>
                <a:latin typeface="Arial" charset="0"/>
                <a:ea typeface="ヒラギノ角ゴ Pro W3" pitchFamily="16" charset="-128"/>
              </a:defRPr>
            </a:lvl6pPr>
            <a:lvl7pPr marL="914400" algn="ctr" rtl="0" fontAlgn="base">
              <a:spcBef>
                <a:spcPct val="0"/>
              </a:spcBef>
              <a:spcAft>
                <a:spcPct val="0"/>
              </a:spcAft>
              <a:defRPr sz="2400">
                <a:solidFill>
                  <a:schemeClr val="tx2"/>
                </a:solidFill>
                <a:latin typeface="Arial" charset="0"/>
                <a:ea typeface="ヒラギノ角ゴ Pro W3" pitchFamily="16" charset="-128"/>
              </a:defRPr>
            </a:lvl7pPr>
            <a:lvl8pPr marL="1371600" algn="ctr" rtl="0" fontAlgn="base">
              <a:spcBef>
                <a:spcPct val="0"/>
              </a:spcBef>
              <a:spcAft>
                <a:spcPct val="0"/>
              </a:spcAft>
              <a:defRPr sz="2400">
                <a:solidFill>
                  <a:schemeClr val="tx2"/>
                </a:solidFill>
                <a:latin typeface="Arial" charset="0"/>
                <a:ea typeface="ヒラギノ角ゴ Pro W3" pitchFamily="16" charset="-128"/>
              </a:defRPr>
            </a:lvl8pPr>
            <a:lvl9pPr marL="1828800" algn="ctr" rtl="0" fontAlgn="base">
              <a:spcBef>
                <a:spcPct val="0"/>
              </a:spcBef>
              <a:spcAft>
                <a:spcPct val="0"/>
              </a:spcAft>
              <a:defRPr sz="2400">
                <a:solidFill>
                  <a:schemeClr val="tx2"/>
                </a:solidFill>
                <a:latin typeface="Arial" charset="0"/>
                <a:ea typeface="ヒラギノ角ゴ Pro W3" pitchFamily="16" charset="-128"/>
              </a:defRPr>
            </a:lvl9pPr>
          </a:lstStyle>
          <a:p>
            <a:pPr algn="l"/>
            <a:r>
              <a:rPr lang="en-US" sz="2800" dirty="0" smtClean="0">
                <a:cs typeface="ヒラギノ角ゴ Pro W3" charset="-128"/>
              </a:rPr>
              <a:t>If the arrows represent an E field, </a:t>
            </a:r>
            <a:r>
              <a:rPr lang="en-US" sz="2800" dirty="0" smtClean="0">
                <a:solidFill>
                  <a:srgbClr val="0000FF"/>
                </a:solidFill>
                <a:cs typeface="ヒラギノ角ゴ Pro W3" charset="-128"/>
              </a:rPr>
              <a:t>is the </a:t>
            </a:r>
            <a:r>
              <a:rPr lang="en-US" sz="2800" b="1" dirty="0" smtClean="0">
                <a:solidFill>
                  <a:srgbClr val="0000FF"/>
                </a:solidFill>
                <a:cs typeface="ヒラギノ角ゴ Pro W3" charset="-128"/>
              </a:rPr>
              <a:t>rate of change in magnetic flux</a:t>
            </a:r>
            <a:r>
              <a:rPr lang="en-US" sz="2800" dirty="0" smtClean="0">
                <a:solidFill>
                  <a:srgbClr val="0000FF"/>
                </a:solidFill>
                <a:cs typeface="ヒラギノ角ゴ Pro W3" charset="-128"/>
              </a:rPr>
              <a:t> (perpendicular to the page) through the dashed region zero or nonzero?</a:t>
            </a:r>
            <a:endParaRPr lang="en-US" sz="2800" dirty="0">
              <a:solidFill>
                <a:srgbClr val="0000FF"/>
              </a:solidFill>
              <a:cs typeface="ヒラギノ角ゴ Pro W3" charset="-128"/>
            </a:endParaRP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7.36</a:t>
            </a:r>
            <a:endParaRPr lang="en-US" sz="800" dirty="0"/>
          </a:p>
        </p:txBody>
      </p:sp>
    </p:spTree>
    <p:extLst>
      <p:ext uri="{BB962C8B-B14F-4D97-AF65-F5344CB8AC3E}">
        <p14:creationId xmlns:p14="http://schemas.microsoft.com/office/powerpoint/2010/main" val="6401888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0"/>
          <p:cNvGraphicFramePr>
            <a:graphicFrameLocks noChangeAspect="1"/>
          </p:cNvGraphicFramePr>
          <p:nvPr>
            <p:extLst>
              <p:ext uri="{D42A27DB-BD31-4B8C-83A1-F6EECF244321}">
                <p14:modId xmlns:p14="http://schemas.microsoft.com/office/powerpoint/2010/main" val="563290505"/>
              </p:ext>
            </p:extLst>
          </p:nvPr>
        </p:nvGraphicFramePr>
        <p:xfrm>
          <a:off x="1600200" y="2148657"/>
          <a:ext cx="5257800" cy="3337743"/>
        </p:xfrm>
        <a:graphic>
          <a:graphicData uri="http://schemas.openxmlformats.org/presentationml/2006/ole">
            <mc:AlternateContent xmlns:mc="http://schemas.openxmlformats.org/markup-compatibility/2006">
              <mc:Choice xmlns:v="urn:schemas-microsoft-com:vml" Requires="v">
                <p:oleObj spid="_x0000_s22563" name="Picture" r:id="rId4" imgW="24025397" imgH="17625397" progId="Word.Picture.8">
                  <p:embed/>
                </p:oleObj>
              </mc:Choice>
              <mc:Fallback>
                <p:oleObj name="Picture" r:id="rId4" imgW="24025397" imgH="17625397" progId="Word.Picture.8">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t="5396" b="8092"/>
                      <a:stretch>
                        <a:fillRect/>
                      </a:stretch>
                    </p:blipFill>
                    <p:spPr bwMode="auto">
                      <a:xfrm>
                        <a:off x="1600200" y="2148657"/>
                        <a:ext cx="5257800" cy="33377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2"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p:spPr>
        <p:txBody>
          <a:bodyPr wrap="none" anchor="ctr">
            <a:prstTxWarp prst="textNoShape">
              <a:avLst/>
            </a:prstTxWarp>
          </a:bodyPr>
          <a:lstStyle/>
          <a:p>
            <a:endParaRPr lang="en-US"/>
          </a:p>
        </p:txBody>
      </p:sp>
      <p:graphicFrame>
        <p:nvGraphicFramePr>
          <p:cNvPr id="7" name="Object 6"/>
          <p:cNvGraphicFramePr>
            <a:graphicFrameLocks noChangeAspect="1"/>
          </p:cNvGraphicFramePr>
          <p:nvPr/>
        </p:nvGraphicFramePr>
        <p:xfrm>
          <a:off x="5183188" y="1295400"/>
          <a:ext cx="2741612" cy="1051577"/>
        </p:xfrm>
        <a:graphic>
          <a:graphicData uri="http://schemas.openxmlformats.org/presentationml/2006/ole">
            <mc:AlternateContent xmlns:mc="http://schemas.openxmlformats.org/markup-compatibility/2006">
              <mc:Choice xmlns:v="urn:schemas-microsoft-com:vml" Requires="v">
                <p:oleObj spid="_x0000_s22564" name="Equation" r:id="rId6" imgW="927100" imgH="355600" progId="Equation.3">
                  <p:embed/>
                </p:oleObj>
              </mc:Choice>
              <mc:Fallback>
                <p:oleObj name="Equation" r:id="rId6" imgW="927100" imgH="355600" progId="Equation.3">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3188" y="1295400"/>
                        <a:ext cx="2741612" cy="1051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bwMode="auto">
          <a:xfrm>
            <a:off x="457200" y="3048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ヒラギノ角ゴ Pro W3" pitchFamily="-106" charset="-128"/>
              </a:defRPr>
            </a:lvl1pPr>
            <a:lvl2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2pPr>
            <a:lvl3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3pPr>
            <a:lvl4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4pPr>
            <a:lvl5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5pPr>
            <a:lvl6pPr marL="457200" algn="ctr" rtl="0" fontAlgn="base">
              <a:spcBef>
                <a:spcPct val="0"/>
              </a:spcBef>
              <a:spcAft>
                <a:spcPct val="0"/>
              </a:spcAft>
              <a:defRPr sz="2400">
                <a:solidFill>
                  <a:schemeClr val="tx2"/>
                </a:solidFill>
                <a:latin typeface="Arial" charset="0"/>
                <a:ea typeface="ヒラギノ角ゴ Pro W3" pitchFamily="16" charset="-128"/>
              </a:defRPr>
            </a:lvl6pPr>
            <a:lvl7pPr marL="914400" algn="ctr" rtl="0" fontAlgn="base">
              <a:spcBef>
                <a:spcPct val="0"/>
              </a:spcBef>
              <a:spcAft>
                <a:spcPct val="0"/>
              </a:spcAft>
              <a:defRPr sz="2400">
                <a:solidFill>
                  <a:schemeClr val="tx2"/>
                </a:solidFill>
                <a:latin typeface="Arial" charset="0"/>
                <a:ea typeface="ヒラギノ角ゴ Pro W3" pitchFamily="16" charset="-128"/>
              </a:defRPr>
            </a:lvl7pPr>
            <a:lvl8pPr marL="1371600" algn="ctr" rtl="0" fontAlgn="base">
              <a:spcBef>
                <a:spcPct val="0"/>
              </a:spcBef>
              <a:spcAft>
                <a:spcPct val="0"/>
              </a:spcAft>
              <a:defRPr sz="2400">
                <a:solidFill>
                  <a:schemeClr val="tx2"/>
                </a:solidFill>
                <a:latin typeface="Arial" charset="0"/>
                <a:ea typeface="ヒラギノ角ゴ Pro W3" pitchFamily="16" charset="-128"/>
              </a:defRPr>
            </a:lvl8pPr>
            <a:lvl9pPr marL="1828800" algn="ctr" rtl="0" fontAlgn="base">
              <a:spcBef>
                <a:spcPct val="0"/>
              </a:spcBef>
              <a:spcAft>
                <a:spcPct val="0"/>
              </a:spcAft>
              <a:defRPr sz="2400">
                <a:solidFill>
                  <a:schemeClr val="tx2"/>
                </a:solidFill>
                <a:latin typeface="Arial" charset="0"/>
                <a:ea typeface="ヒラギノ角ゴ Pro W3" pitchFamily="16" charset="-128"/>
              </a:defRPr>
            </a:lvl9pPr>
          </a:lstStyle>
          <a:p>
            <a:pPr algn="l"/>
            <a:r>
              <a:rPr lang="en-US" sz="2800" dirty="0" smtClean="0">
                <a:cs typeface="ヒラギノ角ゴ Pro W3" charset="-128"/>
              </a:rPr>
              <a:t>If the arrows represent an E field, </a:t>
            </a:r>
            <a:r>
              <a:rPr lang="en-US" sz="2800" dirty="0" smtClean="0">
                <a:solidFill>
                  <a:srgbClr val="0000FF"/>
                </a:solidFill>
                <a:cs typeface="ヒラギノ角ゴ Pro W3" charset="-128"/>
              </a:rPr>
              <a:t>is the </a:t>
            </a:r>
            <a:r>
              <a:rPr lang="en-US" sz="2800" b="1" dirty="0" smtClean="0">
                <a:solidFill>
                  <a:srgbClr val="0000FF"/>
                </a:solidFill>
                <a:cs typeface="ヒラギノ角ゴ Pro W3" charset="-128"/>
              </a:rPr>
              <a:t>rate of change in magnetic flux</a:t>
            </a:r>
            <a:r>
              <a:rPr lang="en-US" sz="2800" dirty="0" smtClean="0">
                <a:solidFill>
                  <a:srgbClr val="0000FF"/>
                </a:solidFill>
                <a:cs typeface="ヒラギノ角ゴ Pro W3" charset="-128"/>
              </a:rPr>
              <a:t> (perpendicular to the page) through the dashed region zero or nonzero?</a:t>
            </a:r>
            <a:endParaRPr lang="en-US" sz="2800" dirty="0">
              <a:solidFill>
                <a:srgbClr val="0000FF"/>
              </a:solidFill>
              <a:cs typeface="ヒラギノ角ゴ Pro W3" charset="-128"/>
            </a:endParaRPr>
          </a:p>
        </p:txBody>
      </p:sp>
      <p:sp>
        <p:nvSpPr>
          <p:cNvPr id="9" name="Rectangle 4"/>
          <p:cNvSpPr txBox="1">
            <a:spLocks noChangeArrowheads="1"/>
          </p:cNvSpPr>
          <p:nvPr/>
        </p:nvSpPr>
        <p:spPr bwMode="auto">
          <a:xfrm>
            <a:off x="685800" y="56388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106" charset="-128"/>
              </a:defRPr>
            </a:lvl1pPr>
            <a:lvl2pPr marL="742950" indent="-285750" algn="l" rtl="0" eaLnBrk="0" fontAlgn="base" hangingPunct="0">
              <a:spcBef>
                <a:spcPct val="20000"/>
              </a:spcBef>
              <a:spcAft>
                <a:spcPct val="0"/>
              </a:spcAft>
              <a:buChar char="–"/>
              <a:defRPr sz="2000">
                <a:solidFill>
                  <a:schemeClr val="tx1"/>
                </a:solidFill>
                <a:latin typeface="+mn-lt"/>
                <a:ea typeface="+mn-ea"/>
                <a:cs typeface="ヒラギノ角ゴ Pro W3" pitchFamily="-106" charset="-128"/>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06"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81000" indent="-381000">
              <a:buFontTx/>
              <a:buAutoNum type="alphaUcPeriod"/>
            </a:pPr>
            <a:r>
              <a:rPr lang="en-US" sz="2800" smtClean="0">
                <a:cs typeface="ヒラギノ角ゴ Pro W3" charset="-128"/>
              </a:rPr>
              <a:t>dΦ/dt=0     B) dΦ/dt ≠0      C)  ???</a:t>
            </a:r>
            <a:endParaRPr lang="en-US" sz="2800" dirty="0">
              <a:cs typeface="ヒラギノ角ゴ Pro W3" charset="-128"/>
            </a:endParaRP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7.37</a:t>
            </a:r>
            <a:endParaRPr lang="en-US" sz="800" dirty="0"/>
          </a:p>
        </p:txBody>
      </p:sp>
    </p:spTree>
    <p:extLst>
      <p:ext uri="{BB962C8B-B14F-4D97-AF65-F5344CB8AC3E}">
        <p14:creationId xmlns:p14="http://schemas.microsoft.com/office/powerpoint/2010/main" val="23477409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0"/>
          <p:cNvGraphicFramePr>
            <a:graphicFrameLocks noChangeAspect="1"/>
          </p:cNvGraphicFramePr>
          <p:nvPr>
            <p:extLst>
              <p:ext uri="{D42A27DB-BD31-4B8C-83A1-F6EECF244321}">
                <p14:modId xmlns:p14="http://schemas.microsoft.com/office/powerpoint/2010/main" val="3467437700"/>
              </p:ext>
            </p:extLst>
          </p:nvPr>
        </p:nvGraphicFramePr>
        <p:xfrm>
          <a:off x="1643063" y="2211388"/>
          <a:ext cx="5133975" cy="2863850"/>
        </p:xfrm>
        <a:graphic>
          <a:graphicData uri="http://schemas.openxmlformats.org/presentationml/2006/ole">
            <mc:AlternateContent xmlns:mc="http://schemas.openxmlformats.org/markup-compatibility/2006">
              <mc:Choice xmlns:v="urn:schemas-microsoft-com:vml" Requires="v">
                <p:oleObj spid="_x0000_s23589" name="Picture" r:id="rId4" imgW="6007100" imgH="4406900" progId="Word.Picture.8">
                  <p:embed/>
                </p:oleObj>
              </mc:Choice>
              <mc:Fallback>
                <p:oleObj name="Picture" r:id="rId4" imgW="6007100" imgH="4406900" progId="Word.Picture.8">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t="5487" b="18489"/>
                      <a:stretch>
                        <a:fillRect/>
                      </a:stretch>
                    </p:blipFill>
                    <p:spPr bwMode="auto">
                      <a:xfrm>
                        <a:off x="1643063" y="2211388"/>
                        <a:ext cx="5133975" cy="286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700" name="Rectangle 3"/>
          <p:cNvSpPr>
            <a:spLocks noGrp="1" noChangeArrowheads="1"/>
          </p:cNvSpPr>
          <p:nvPr>
            <p:ph type="title"/>
          </p:nvPr>
        </p:nvSpPr>
        <p:spPr>
          <a:xfrm>
            <a:off x="457200" y="304800"/>
            <a:ext cx="8305800" cy="1143000"/>
          </a:xfrm>
        </p:spPr>
        <p:txBody>
          <a:bodyPr>
            <a:normAutofit fontScale="90000"/>
          </a:bodyPr>
          <a:lstStyle/>
          <a:p>
            <a:pPr algn="l"/>
            <a:r>
              <a:rPr lang="en-US" sz="2800" dirty="0">
                <a:cs typeface="ヒラギノ角ゴ Pro W3" charset="-128"/>
              </a:rPr>
              <a:t>If the arrows represent an E field (note that |E| is the same everywhere), </a:t>
            </a:r>
            <a:r>
              <a:rPr lang="en-US" sz="2800" dirty="0">
                <a:solidFill>
                  <a:srgbClr val="0000FF"/>
                </a:solidFill>
                <a:cs typeface="ヒラギノ角ゴ Pro W3" charset="-128"/>
              </a:rPr>
              <a:t>is </a:t>
            </a:r>
            <a:r>
              <a:rPr lang="en-US" sz="2800" dirty="0" smtClean="0">
                <a:solidFill>
                  <a:srgbClr val="0000FF"/>
                </a:solidFill>
                <a:cs typeface="ヒラギノ角ゴ Pro W3" charset="-128"/>
              </a:rPr>
              <a:t>the </a:t>
            </a:r>
            <a:r>
              <a:rPr lang="en-US" sz="2800" b="1" dirty="0" smtClean="0">
                <a:solidFill>
                  <a:srgbClr val="0000FF"/>
                </a:solidFill>
                <a:cs typeface="ヒラギノ角ゴ Pro W3" charset="-128"/>
              </a:rPr>
              <a:t>rate </a:t>
            </a:r>
            <a:r>
              <a:rPr lang="en-US" sz="2800" b="1" dirty="0">
                <a:solidFill>
                  <a:srgbClr val="0000FF"/>
                </a:solidFill>
                <a:cs typeface="ヒラギノ角ゴ Pro W3" charset="-128"/>
              </a:rPr>
              <a:t>of change in </a:t>
            </a:r>
            <a:r>
              <a:rPr lang="en-US" sz="2800" b="1" dirty="0" smtClean="0">
                <a:solidFill>
                  <a:srgbClr val="0000FF"/>
                </a:solidFill>
                <a:cs typeface="ヒラギノ角ゴ Pro W3" charset="-128"/>
              </a:rPr>
              <a:t>magnetic flux</a:t>
            </a:r>
            <a:r>
              <a:rPr lang="en-US" sz="2800" dirty="0" smtClean="0">
                <a:solidFill>
                  <a:srgbClr val="0000FF"/>
                </a:solidFill>
                <a:cs typeface="ヒラギノ角ゴ Pro W3" charset="-128"/>
              </a:rPr>
              <a:t> </a:t>
            </a:r>
            <a:r>
              <a:rPr lang="en-US" sz="2800" dirty="0">
                <a:solidFill>
                  <a:srgbClr val="0000FF"/>
                </a:solidFill>
                <a:cs typeface="ヒラギノ角ゴ Pro W3" charset="-128"/>
              </a:rPr>
              <a:t>(perpendicular to the page) in the dashed </a:t>
            </a:r>
            <a:r>
              <a:rPr lang="en-US" sz="2800" dirty="0" smtClean="0">
                <a:solidFill>
                  <a:srgbClr val="0000FF"/>
                </a:solidFill>
                <a:cs typeface="ヒラギノ角ゴ Pro W3" charset="-128"/>
              </a:rPr>
              <a:t>region zero or nonzero?</a:t>
            </a:r>
            <a:endParaRPr lang="en-US" sz="2800" dirty="0">
              <a:solidFill>
                <a:srgbClr val="0000FF"/>
              </a:solidFill>
              <a:cs typeface="ヒラギノ角ゴ Pro W3" charset="-128"/>
            </a:endParaRPr>
          </a:p>
        </p:txBody>
      </p:sp>
      <p:sp>
        <p:nvSpPr>
          <p:cNvPr id="29701" name="Rectangle 4"/>
          <p:cNvSpPr>
            <a:spLocks noGrp="1" noChangeArrowheads="1"/>
          </p:cNvSpPr>
          <p:nvPr>
            <p:ph type="body" idx="1"/>
          </p:nvPr>
        </p:nvSpPr>
        <p:spPr>
          <a:xfrm>
            <a:off x="76200" y="5029200"/>
            <a:ext cx="8382000" cy="1752600"/>
          </a:xfrm>
        </p:spPr>
        <p:txBody>
          <a:bodyPr/>
          <a:lstStyle/>
          <a:p>
            <a:pPr marL="514350" indent="-514350">
              <a:buAutoNum type="alphaUcParenR"/>
            </a:pPr>
            <a:r>
              <a:rPr lang="en-US" sz="2800" dirty="0" err="1" smtClean="0">
                <a:cs typeface="ヒラギノ角ゴ Pro W3" charset="-128"/>
              </a:rPr>
              <a:t>dΦ</a:t>
            </a:r>
            <a:r>
              <a:rPr lang="en-US" sz="2800" dirty="0" smtClean="0">
                <a:cs typeface="ヒラギノ角ゴ Pro W3" charset="-128"/>
              </a:rPr>
              <a:t>/</a:t>
            </a:r>
            <a:r>
              <a:rPr lang="en-US" sz="2800" dirty="0" err="1" smtClean="0">
                <a:cs typeface="ヒラギノ角ゴ Pro W3" charset="-128"/>
              </a:rPr>
              <a:t>dt</a:t>
            </a:r>
            <a:r>
              <a:rPr lang="en-US" sz="2800" dirty="0" smtClean="0">
                <a:cs typeface="ヒラギノ角ゴ Pro W3" charset="-128"/>
              </a:rPr>
              <a:t> =0       B)  </a:t>
            </a:r>
            <a:r>
              <a:rPr lang="en-US" sz="2800" dirty="0" err="1" smtClean="0">
                <a:cs typeface="ヒラギノ角ゴ Pro W3" charset="-128"/>
              </a:rPr>
              <a:t>dΦ</a:t>
            </a:r>
            <a:r>
              <a:rPr lang="en-US" sz="2800" dirty="0">
                <a:cs typeface="ヒラギノ角ゴ Pro W3" charset="-128"/>
              </a:rPr>
              <a:t>/</a:t>
            </a:r>
            <a:r>
              <a:rPr lang="en-US" sz="2800" dirty="0" err="1" smtClean="0">
                <a:cs typeface="ヒラギノ角ゴ Pro W3" charset="-128"/>
              </a:rPr>
              <a:t>dt</a:t>
            </a:r>
            <a:r>
              <a:rPr lang="en-US" sz="2800" dirty="0" smtClean="0">
                <a:cs typeface="ヒラギノ角ゴ Pro W3" charset="-128"/>
              </a:rPr>
              <a:t> is non-zero   </a:t>
            </a:r>
          </a:p>
          <a:p>
            <a:pPr marL="0" indent="0">
              <a:buNone/>
            </a:pPr>
            <a:r>
              <a:rPr lang="en-US" sz="2800" dirty="0" smtClean="0">
                <a:cs typeface="ヒラギノ角ゴ Pro W3" charset="-128"/>
              </a:rPr>
              <a:t>C) Need more info...</a:t>
            </a:r>
            <a:endParaRPr lang="en-US" sz="2800" dirty="0">
              <a:cs typeface="ヒラギノ角ゴ Pro W3" charset="-128"/>
            </a:endParaRPr>
          </a:p>
        </p:txBody>
      </p:sp>
      <p:sp>
        <p:nvSpPr>
          <p:cNvPr id="29702"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p:spPr>
        <p:txBody>
          <a:bodyPr wrap="none" anchor="ctr">
            <a:prstTxWarp prst="textNoShape">
              <a:avLst/>
            </a:prstTxWarp>
          </a:bodyPr>
          <a:lstStyle/>
          <a:p>
            <a:endParaRPr lang="en-US"/>
          </a:p>
        </p:txBody>
      </p:sp>
      <p:graphicFrame>
        <p:nvGraphicFramePr>
          <p:cNvPr id="7" name="Object 6"/>
          <p:cNvGraphicFramePr>
            <a:graphicFrameLocks noChangeAspect="1"/>
          </p:cNvGraphicFramePr>
          <p:nvPr/>
        </p:nvGraphicFramePr>
        <p:xfrm>
          <a:off x="6500812" y="1817688"/>
          <a:ext cx="2214563" cy="787400"/>
        </p:xfrm>
        <a:graphic>
          <a:graphicData uri="http://schemas.openxmlformats.org/presentationml/2006/ole">
            <mc:AlternateContent xmlns:mc="http://schemas.openxmlformats.org/markup-compatibility/2006">
              <mc:Choice xmlns:v="urn:schemas-microsoft-com:vml" Requires="v">
                <p:oleObj spid="_x0000_s23590" name="Equation" r:id="rId6" imgW="571500" imgH="203200" progId="Equation.3">
                  <p:embed/>
                </p:oleObj>
              </mc:Choice>
              <mc:Fallback>
                <p:oleObj name="Equation" r:id="rId6" imgW="571500" imgH="2032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0812" y="1817688"/>
                        <a:ext cx="221456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7.38</a:t>
            </a:r>
            <a:endParaRPr lang="en-US" sz="800" dirty="0"/>
          </a:p>
        </p:txBody>
      </p:sp>
    </p:spTree>
    <p:extLst>
      <p:ext uri="{BB962C8B-B14F-4D97-AF65-F5344CB8AC3E}">
        <p14:creationId xmlns:p14="http://schemas.microsoft.com/office/powerpoint/2010/main" val="300782367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04800" y="533400"/>
            <a:ext cx="8534400" cy="1524000"/>
          </a:xfrm>
        </p:spPr>
        <p:txBody>
          <a:bodyPr/>
          <a:lstStyle/>
          <a:p>
            <a:pPr algn="l" eaLnBrk="1" hangingPunct="1"/>
            <a:r>
              <a:rPr lang="en-US" sz="3200">
                <a:latin typeface="Times New Roman" charset="0"/>
                <a:ea typeface="Times New Roman" charset="0"/>
                <a:cs typeface="Times New Roman" charset="0"/>
              </a:rPr>
              <a:t>Regarding Faraday’s Law and the idea that a time-changing magnetic field creates an electric field:</a:t>
            </a:r>
          </a:p>
        </p:txBody>
      </p:sp>
      <p:sp>
        <p:nvSpPr>
          <p:cNvPr id="3" name="Subtitle 2"/>
          <p:cNvSpPr>
            <a:spLocks noGrp="1"/>
          </p:cNvSpPr>
          <p:nvPr>
            <p:ph type="subTitle" idx="1"/>
          </p:nvPr>
        </p:nvSpPr>
        <p:spPr>
          <a:xfrm>
            <a:off x="1447800" y="2362200"/>
            <a:ext cx="6553200" cy="3124200"/>
          </a:xfrm>
        </p:spPr>
        <p:txBody>
          <a:bodyPr>
            <a:normAutofit/>
          </a:bodyPr>
          <a:lstStyle/>
          <a:p>
            <a:pPr marL="514350" indent="-514350" algn="l" eaLnBrk="1" hangingPunct="1">
              <a:lnSpc>
                <a:spcPct val="80000"/>
              </a:lnSpc>
              <a:buFont typeface="Arial" charset="0"/>
              <a:buAutoNum type="alphaUcParenR"/>
            </a:pPr>
            <a:r>
              <a:rPr lang="en-US" sz="3100">
                <a:solidFill>
                  <a:schemeClr val="tx1"/>
                </a:solidFill>
              </a:rPr>
              <a:t>Yeah, I’m feeling pretty good about it. I remember all that Lenz stuff.</a:t>
            </a:r>
          </a:p>
          <a:p>
            <a:pPr marL="514350" indent="-514350" algn="l" eaLnBrk="1" hangingPunct="1">
              <a:lnSpc>
                <a:spcPct val="80000"/>
              </a:lnSpc>
              <a:buFont typeface="Arial" charset="0"/>
              <a:buAutoNum type="alphaUcParenR"/>
            </a:pPr>
            <a:r>
              <a:rPr lang="en-US" sz="3100">
                <a:solidFill>
                  <a:schemeClr val="tx1"/>
                </a:solidFill>
              </a:rPr>
              <a:t>Pretty new to me. Only have some vague memory of Lenz and Faraday.</a:t>
            </a:r>
          </a:p>
          <a:p>
            <a:pPr marL="514350" indent="-514350" algn="l" eaLnBrk="1" hangingPunct="1">
              <a:lnSpc>
                <a:spcPct val="80000"/>
              </a:lnSpc>
              <a:buFont typeface="Arial" charset="0"/>
              <a:buAutoNum type="alphaUcParenR"/>
            </a:pPr>
            <a:r>
              <a:rPr lang="en-US" sz="3100">
                <a:solidFill>
                  <a:schemeClr val="tx1"/>
                </a:solidFill>
              </a:rPr>
              <a:t>What’s Lenz’s Law? Completely new.</a:t>
            </a:r>
            <a:endParaRPr lang="en-US" sz="3100" baseline="30000">
              <a:solidFill>
                <a:schemeClr val="tx1"/>
              </a:solidFill>
            </a:endParaRPr>
          </a:p>
          <a:p>
            <a:pPr marL="514350" indent="-514350" algn="l" eaLnBrk="1" hangingPunct="1">
              <a:lnSpc>
                <a:spcPct val="80000"/>
              </a:lnSpc>
              <a:buFont typeface="Arial" charset="0"/>
              <a:buAutoNum type="alphaUcParenR"/>
            </a:pPr>
            <a:r>
              <a:rPr lang="en-US" sz="3100">
                <a:solidFill>
                  <a:schemeClr val="tx1"/>
                </a:solidFill>
              </a:rPr>
              <a:t>Other.</a:t>
            </a:r>
            <a:endParaRPr lang="en-US" sz="3100" baseline="30000">
              <a:solidFill>
                <a:schemeClr val="tx1"/>
              </a:solidFill>
            </a:endParaRPr>
          </a:p>
          <a:p>
            <a:pPr marL="514350" indent="-514350" algn="l" eaLnBrk="1" hangingPunct="1">
              <a:lnSpc>
                <a:spcPct val="80000"/>
              </a:lnSpc>
            </a:pPr>
            <a:endParaRPr lang="en-US" sz="3100">
              <a:solidFill>
                <a:schemeClr val="tx1"/>
              </a:solidFill>
            </a:endParaRPr>
          </a:p>
          <a:p>
            <a:pPr marL="514350" indent="-514350" algn="l" eaLnBrk="1" hangingPunct="1">
              <a:lnSpc>
                <a:spcPct val="80000"/>
              </a:lnSpc>
              <a:buFont typeface="Arial" charset="0"/>
              <a:buAutoNum type="alphaUcParenR"/>
            </a:pPr>
            <a:endParaRPr lang="en-US" sz="3100">
              <a:solidFill>
                <a:schemeClr val="tx1"/>
              </a:solidFill>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7.39</a:t>
            </a:r>
            <a:endParaRPr lang="en-US" sz="800" dirty="0"/>
          </a:p>
        </p:txBody>
      </p:sp>
    </p:spTree>
    <p:extLst>
      <p:ext uri="{BB962C8B-B14F-4D97-AF65-F5344CB8AC3E}">
        <p14:creationId xmlns:p14="http://schemas.microsoft.com/office/powerpoint/2010/main" val="26226753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p:cNvSpPr>
          <p:nvPr>
            <p:ph type="title" idx="4294967295"/>
          </p:nvPr>
        </p:nvSpPr>
        <p:spPr>
          <a:xfrm>
            <a:off x="407988" y="398463"/>
            <a:ext cx="8736012" cy="1876425"/>
          </a:xfrm>
        </p:spPr>
        <p:txBody>
          <a:bodyPr/>
          <a:lstStyle/>
          <a:p>
            <a:pPr algn="l"/>
            <a:r>
              <a:rPr lang="en-US" sz="2800" smtClean="0">
                <a:ea typeface="Arial" charset="0"/>
                <a:cs typeface="Arial" charset="0"/>
              </a:rPr>
              <a:t>For everyday currents in home electronics and wires, which answer is the order of magnitude of the instantaneous speed of the electrons in the wire?</a:t>
            </a:r>
          </a:p>
        </p:txBody>
      </p:sp>
      <p:sp>
        <p:nvSpPr>
          <p:cNvPr id="33795" name="TextBox 3"/>
          <p:cNvSpPr txBox="1">
            <a:spLocks noChangeArrowheads="1"/>
          </p:cNvSpPr>
          <p:nvPr/>
        </p:nvSpPr>
        <p:spPr bwMode="auto">
          <a:xfrm>
            <a:off x="520700" y="2909888"/>
            <a:ext cx="6284913" cy="2308225"/>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more than km/s</a:t>
            </a:r>
          </a:p>
          <a:p>
            <a:pPr marL="457200" indent="-457200">
              <a:buFontTx/>
              <a:buAutoNum type="alphaUcPeriod"/>
            </a:pPr>
            <a:r>
              <a:rPr lang="en-US" sz="2400"/>
              <a:t>m/s</a:t>
            </a:r>
          </a:p>
          <a:p>
            <a:pPr marL="457200" indent="-457200">
              <a:buFontTx/>
              <a:buAutoNum type="alphaUcPeriod"/>
            </a:pPr>
            <a:r>
              <a:rPr lang="en-US" sz="2400"/>
              <a:t>mm/s</a:t>
            </a:r>
          </a:p>
          <a:p>
            <a:pPr marL="457200" indent="-457200">
              <a:buFontTx/>
              <a:buAutoNum type="alphaUcPeriod"/>
            </a:pPr>
            <a:r>
              <a:rPr lang="en-US" sz="2400"/>
              <a:t>μm/s</a:t>
            </a:r>
          </a:p>
          <a:p>
            <a:pPr marL="457200" indent="-457200">
              <a:buFontTx/>
              <a:buAutoNum type="alphaUcPeriod"/>
            </a:pPr>
            <a:r>
              <a:rPr lang="en-US" sz="2400"/>
              <a:t>nm/s</a:t>
            </a:r>
          </a:p>
          <a:p>
            <a:pPr marL="457200" indent="-457200">
              <a:buFontTx/>
              <a:buAutoNum type="alphaUcPeriod"/>
            </a:pPr>
            <a:endParaRPr lang="en-US" sz="2400"/>
          </a:p>
        </p:txBody>
      </p:sp>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7.4</a:t>
            </a:r>
            <a:endParaRPr lang="en-US" sz="800" dirty="0"/>
          </a:p>
        </p:txBody>
      </p:sp>
    </p:spTree>
    <p:extLst>
      <p:ext uri="{BB962C8B-B14F-4D97-AF65-F5344CB8AC3E}">
        <p14:creationId xmlns:p14="http://schemas.microsoft.com/office/powerpoint/2010/main" val="26519167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baseline="-25000">
                <a:latin typeface="Times New Roman" charset="0"/>
                <a:ea typeface="Times New Roman" charset="0"/>
                <a:cs typeface="Times New Roman" charset="0"/>
              </a:rPr>
              <a:t>0</a:t>
            </a:r>
            <a:r>
              <a:rPr lang="en-US" sz="3200">
                <a:latin typeface="Times New Roman" charset="0"/>
                <a:ea typeface="Times New Roman" charset="0"/>
                <a:cs typeface="Times New Roman" charset="0"/>
              </a:rPr>
              <a:t>(t) that is spatially uniform inside and zero outside the solenoid. </a:t>
            </a:r>
          </a:p>
        </p:txBody>
      </p:sp>
      <p:sp>
        <p:nvSpPr>
          <p:cNvPr id="3" name="Subtitle 2"/>
          <p:cNvSpPr>
            <a:spLocks noGrp="1"/>
          </p:cNvSpPr>
          <p:nvPr>
            <p:ph type="subTitle" idx="1"/>
          </p:nvPr>
        </p:nvSpPr>
        <p:spPr>
          <a:xfrm>
            <a:off x="838200" y="4038600"/>
            <a:ext cx="6553200" cy="1752600"/>
          </a:xfrm>
        </p:spPr>
        <p:txBody>
          <a:bodyPr>
            <a:normAutofit/>
          </a:bodyPr>
          <a:lstStyle/>
          <a:p>
            <a:pPr marL="514350" indent="-514350" algn="l" eaLnBrk="1" hangingPunct="1">
              <a:lnSpc>
                <a:spcPct val="80000"/>
              </a:lnSpc>
              <a:buFont typeface="Arial" charset="0"/>
              <a:buAutoNum type="alphaUcParenR"/>
            </a:pPr>
            <a:r>
              <a:rPr lang="en-US" sz="3100">
                <a:solidFill>
                  <a:schemeClr val="tx1"/>
                </a:solidFill>
              </a:rPr>
              <a:t>Yes, yes. I already get it.</a:t>
            </a:r>
          </a:p>
          <a:p>
            <a:pPr marL="514350" indent="-514350" algn="l" eaLnBrk="1" hangingPunct="1">
              <a:lnSpc>
                <a:spcPct val="80000"/>
              </a:lnSpc>
              <a:buFont typeface="Arial" charset="0"/>
              <a:buAutoNum type="alphaUcParenR"/>
            </a:pPr>
            <a:r>
              <a:rPr lang="en-US" sz="3100">
                <a:solidFill>
                  <a:schemeClr val="tx1"/>
                </a:solidFill>
              </a:rPr>
              <a:t>Ah! Now I’m pretty sure I can find E.</a:t>
            </a:r>
          </a:p>
          <a:p>
            <a:pPr marL="514350" indent="-514350" algn="l" eaLnBrk="1" hangingPunct="1">
              <a:lnSpc>
                <a:spcPct val="80000"/>
              </a:lnSpc>
              <a:buFont typeface="Arial" charset="0"/>
              <a:buAutoNum type="alphaUcParenR"/>
            </a:pPr>
            <a:r>
              <a:rPr lang="en-US" sz="3100">
                <a:solidFill>
                  <a:schemeClr val="tx1"/>
                </a:solidFill>
              </a:rPr>
              <a:t>Still not certain how to proceed.</a:t>
            </a:r>
          </a:p>
          <a:p>
            <a:pPr marL="514350" indent="-514350" algn="l" eaLnBrk="1" hangingPunct="1">
              <a:lnSpc>
                <a:spcPct val="80000"/>
              </a:lnSpc>
            </a:pPr>
            <a:endParaRPr lang="en-US" sz="3100">
              <a:solidFill>
                <a:schemeClr val="tx1"/>
              </a:solidFill>
            </a:endParaRPr>
          </a:p>
          <a:p>
            <a:pPr marL="514350" indent="-514350" algn="l" eaLnBrk="1" hangingPunct="1">
              <a:lnSpc>
                <a:spcPct val="80000"/>
              </a:lnSpc>
              <a:buFont typeface="Arial" charset="0"/>
              <a:buAutoNum type="alphaUcParenR"/>
            </a:pPr>
            <a:endParaRPr lang="en-US" sz="3100">
              <a:solidFill>
                <a:schemeClr val="tx1"/>
              </a:solidFill>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988291752"/>
              </p:ext>
            </p:extLst>
          </p:nvPr>
        </p:nvGraphicFramePr>
        <p:xfrm>
          <a:off x="6221413" y="1952625"/>
          <a:ext cx="2598737" cy="973138"/>
        </p:xfrm>
        <a:graphic>
          <a:graphicData uri="http://schemas.openxmlformats.org/presentationml/2006/ole">
            <mc:AlternateContent xmlns:mc="http://schemas.openxmlformats.org/markup-compatibility/2006">
              <mc:Choice xmlns:v="urn:schemas-microsoft-com:vml" Requires="v">
                <p:oleObj spid="_x0000_s24615" name="Equation" r:id="rId4" imgW="1117600" imgH="419100" progId="Equation.3">
                  <p:embed/>
                </p:oleObj>
              </mc:Choice>
              <mc:Fallback>
                <p:oleObj name="Equation" r:id="rId4" imgW="1117600" imgH="419100" progId="Equation.3">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1952625"/>
                        <a:ext cx="2598737"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3082" name="TextBox 12"/>
          <p:cNvSpPr txBox="1">
            <a:spLocks noChangeArrowheads="1"/>
          </p:cNvSpPr>
          <p:nvPr/>
        </p:nvSpPr>
        <p:spPr bwMode="auto">
          <a:xfrm>
            <a:off x="5715000" y="2667000"/>
            <a:ext cx="990600" cy="369888"/>
          </a:xfrm>
          <a:prstGeom prst="rect">
            <a:avLst/>
          </a:prstGeom>
          <a:noFill/>
          <a:ln w="9525">
            <a:noFill/>
            <a:miter lim="800000"/>
            <a:headEnd/>
            <a:tailEnd/>
          </a:ln>
        </p:spPr>
        <p:txBody>
          <a:bodyPr>
            <a:prstTxWarp prst="textNoShape">
              <a:avLst/>
            </a:prstTxWarp>
            <a:spAutoFit/>
          </a:bodyPr>
          <a:lstStyle/>
          <a:p>
            <a:r>
              <a:rPr lang="en-US"/>
              <a:t>B(t)</a:t>
            </a:r>
          </a:p>
        </p:txBody>
      </p:sp>
      <p:graphicFrame>
        <p:nvGraphicFramePr>
          <p:cNvPr id="4" name="Object 2"/>
          <p:cNvGraphicFramePr>
            <a:graphicFrameLocks noChangeAspect="1"/>
          </p:cNvGraphicFramePr>
          <p:nvPr>
            <p:extLst>
              <p:ext uri="{D42A27DB-BD31-4B8C-83A1-F6EECF244321}">
                <p14:modId xmlns:p14="http://schemas.microsoft.com/office/powerpoint/2010/main" val="1284544915"/>
              </p:ext>
            </p:extLst>
          </p:nvPr>
        </p:nvGraphicFramePr>
        <p:xfrm>
          <a:off x="6272213" y="3178175"/>
          <a:ext cx="2744787" cy="708025"/>
        </p:xfrm>
        <a:graphic>
          <a:graphicData uri="http://schemas.openxmlformats.org/presentationml/2006/ole">
            <mc:AlternateContent xmlns:mc="http://schemas.openxmlformats.org/markup-compatibility/2006">
              <mc:Choice xmlns:v="urn:schemas-microsoft-com:vml" Requires="v">
                <p:oleObj spid="_x0000_s24616" name="Equation" r:id="rId6" imgW="1181100" imgH="304800" progId="Equation.3">
                  <p:embed/>
                </p:oleObj>
              </mc:Choice>
              <mc:Fallback>
                <p:oleObj name="Equation" r:id="rId6" imgW="1181100" imgH="304800" progId="Equation.3">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3178175"/>
                        <a:ext cx="2744787"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7.40</a:t>
            </a:r>
            <a:endParaRPr lang="en-US" sz="800" dirty="0"/>
          </a:p>
        </p:txBody>
      </p:sp>
    </p:spTree>
    <p:extLst>
      <p:ext uri="{BB962C8B-B14F-4D97-AF65-F5344CB8AC3E}">
        <p14:creationId xmlns:p14="http://schemas.microsoft.com/office/powerpoint/2010/main" val="1971530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baseline="-25000">
                <a:latin typeface="Times New Roman" charset="0"/>
                <a:ea typeface="Times New Roman" charset="0"/>
                <a:cs typeface="Times New Roman" charset="0"/>
              </a:rPr>
              <a:t>0</a:t>
            </a:r>
            <a:r>
              <a:rPr lang="en-US" sz="3200">
                <a:latin typeface="Times New Roman" charset="0"/>
                <a:ea typeface="Times New Roman" charset="0"/>
                <a:cs typeface="Times New Roman" charset="0"/>
              </a:rPr>
              <a:t>(t) that is spatially uniform inside and zero outside the solenoid. SO:</a:t>
            </a:r>
          </a:p>
        </p:txBody>
      </p:sp>
      <p:graphicFrame>
        <p:nvGraphicFramePr>
          <p:cNvPr id="5" name="Object 2"/>
          <p:cNvGraphicFramePr>
            <a:graphicFrameLocks noChangeAspect="1"/>
          </p:cNvGraphicFramePr>
          <p:nvPr>
            <p:extLst>
              <p:ext uri="{D42A27DB-BD31-4B8C-83A1-F6EECF244321}">
                <p14:modId xmlns:p14="http://schemas.microsoft.com/office/powerpoint/2010/main" val="2483054061"/>
              </p:ext>
            </p:extLst>
          </p:nvPr>
        </p:nvGraphicFramePr>
        <p:xfrm>
          <a:off x="6221413" y="1952625"/>
          <a:ext cx="2598737" cy="973138"/>
        </p:xfrm>
        <a:graphic>
          <a:graphicData uri="http://schemas.openxmlformats.org/presentationml/2006/ole">
            <mc:AlternateContent xmlns:mc="http://schemas.openxmlformats.org/markup-compatibility/2006">
              <mc:Choice xmlns:v="urn:schemas-microsoft-com:vml" Requires="v">
                <p:oleObj spid="_x0000_s25693" name="Equation" r:id="rId4" imgW="1117600" imgH="419100" progId="Equation.3">
                  <p:embed/>
                </p:oleObj>
              </mc:Choice>
              <mc:Fallback>
                <p:oleObj name="Equation" r:id="rId4" imgW="1117600" imgH="419100" progId="Equation.3">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1952625"/>
                        <a:ext cx="2598737"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036" name="TextBox 12"/>
          <p:cNvSpPr txBox="1">
            <a:spLocks noChangeArrowheads="1"/>
          </p:cNvSpPr>
          <p:nvPr/>
        </p:nvSpPr>
        <p:spPr bwMode="auto">
          <a:xfrm>
            <a:off x="5715000" y="2667000"/>
            <a:ext cx="990600" cy="369888"/>
          </a:xfrm>
          <a:prstGeom prst="rect">
            <a:avLst/>
          </a:prstGeom>
          <a:noFill/>
          <a:ln w="9525">
            <a:noFill/>
            <a:miter lim="800000"/>
            <a:headEnd/>
            <a:tailEnd/>
          </a:ln>
        </p:spPr>
        <p:txBody>
          <a:bodyPr>
            <a:prstTxWarp prst="textNoShape">
              <a:avLst/>
            </a:prstTxWarp>
            <a:spAutoFit/>
          </a:bodyPr>
          <a:lstStyle/>
          <a:p>
            <a:r>
              <a:rPr lang="en-US"/>
              <a:t>B(t)</a:t>
            </a:r>
          </a:p>
        </p:txBody>
      </p:sp>
      <p:graphicFrame>
        <p:nvGraphicFramePr>
          <p:cNvPr id="4" name="Object 2"/>
          <p:cNvGraphicFramePr>
            <a:graphicFrameLocks noChangeAspect="1"/>
          </p:cNvGraphicFramePr>
          <p:nvPr/>
        </p:nvGraphicFramePr>
        <p:xfrm>
          <a:off x="1295400" y="3657600"/>
          <a:ext cx="2625725" cy="914400"/>
        </p:xfrm>
        <a:graphic>
          <a:graphicData uri="http://schemas.openxmlformats.org/presentationml/2006/ole">
            <mc:AlternateContent xmlns:mc="http://schemas.openxmlformats.org/markup-compatibility/2006">
              <mc:Choice xmlns:v="urn:schemas-microsoft-com:vml" Requires="v">
                <p:oleObj spid="_x0000_s25694" name="Equation" r:id="rId6" imgW="1130040" imgH="393480" progId="Equation.DSMT4">
                  <p:embed/>
                </p:oleObj>
              </mc:Choice>
              <mc:Fallback>
                <p:oleObj name="Equation" r:id="rId6" imgW="1130040" imgH="393480" progId="Equation.DSMT4">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657600"/>
                        <a:ext cx="26257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1358900" y="4648200"/>
          <a:ext cx="2832100" cy="914400"/>
        </p:xfrm>
        <a:graphic>
          <a:graphicData uri="http://schemas.openxmlformats.org/presentationml/2006/ole">
            <mc:AlternateContent xmlns:mc="http://schemas.openxmlformats.org/markup-compatibility/2006">
              <mc:Choice xmlns:v="urn:schemas-microsoft-com:vml" Requires="v">
                <p:oleObj spid="_x0000_s25695" name="Equation" r:id="rId8" imgW="1218960" imgH="393480" progId="Equation.DSMT4">
                  <p:embed/>
                </p:oleObj>
              </mc:Choice>
              <mc:Fallback>
                <p:oleObj name="Equation" r:id="rId8" imgW="1218960" imgH="393480" progId="Equation.DSMT4">
                  <p:embed/>
                  <p:pic>
                    <p:nvPicPr>
                      <p:cNvPr id="0" name="Picture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900" y="4648200"/>
                        <a:ext cx="28321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nvGraphicFramePr>
        <p:xfrm>
          <a:off x="4911725" y="3581400"/>
          <a:ext cx="2890838" cy="914400"/>
        </p:xfrm>
        <a:graphic>
          <a:graphicData uri="http://schemas.openxmlformats.org/presentationml/2006/ole">
            <mc:AlternateContent xmlns:mc="http://schemas.openxmlformats.org/markup-compatibility/2006">
              <mc:Choice xmlns:v="urn:schemas-microsoft-com:vml" Requires="v">
                <p:oleObj spid="_x0000_s25696" name="Equation" r:id="rId10" imgW="1244520" imgH="393480" progId="Equation.DSMT4">
                  <p:embed/>
                </p:oleObj>
              </mc:Choice>
              <mc:Fallback>
                <p:oleObj name="Equation" r:id="rId10" imgW="1244520" imgH="393480" progId="Equation.DSMT4">
                  <p:embed/>
                  <p:pic>
                    <p:nvPicPr>
                      <p:cNvPr id="0"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1725" y="3581400"/>
                        <a:ext cx="2890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4894263" y="4724400"/>
          <a:ext cx="2949575" cy="914400"/>
        </p:xfrm>
        <a:graphic>
          <a:graphicData uri="http://schemas.openxmlformats.org/presentationml/2006/ole">
            <mc:AlternateContent xmlns:mc="http://schemas.openxmlformats.org/markup-compatibility/2006">
              <mc:Choice xmlns:v="urn:schemas-microsoft-com:vml" Requires="v">
                <p:oleObj spid="_x0000_s25697" name="Equation" r:id="rId12" imgW="1269720" imgH="393480" progId="Equation.3">
                  <p:embed/>
                </p:oleObj>
              </mc:Choice>
              <mc:Fallback>
                <p:oleObj name="Equation" r:id="rId12" imgW="1269720" imgH="393480" progId="Equation.3">
                  <p:embed/>
                  <p:pic>
                    <p:nvPicPr>
                      <p:cNvPr id="0"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4263" y="4724400"/>
                        <a:ext cx="29495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7.41</a:t>
            </a:r>
            <a:endParaRPr lang="en-US" sz="800" dirty="0"/>
          </a:p>
        </p:txBody>
      </p:sp>
    </p:spTree>
    <p:extLst>
      <p:ext uri="{BB962C8B-B14F-4D97-AF65-F5344CB8AC3E}">
        <p14:creationId xmlns:p14="http://schemas.microsoft.com/office/powerpoint/2010/main" val="19013286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04800" y="533400"/>
            <a:ext cx="8534400" cy="1524000"/>
          </a:xfrm>
        </p:spPr>
        <p:txBody>
          <a:bodyPr>
            <a:normAutofit fontScale="90000"/>
          </a:bodyPr>
          <a:lstStyle/>
          <a:p>
            <a:pPr algn="l" eaLnBrk="1" hangingPunct="1"/>
            <a:r>
              <a:rPr lang="en-US" sz="3200">
                <a:latin typeface="Times New Roman" charset="0"/>
                <a:ea typeface="Times New Roman" charset="0"/>
                <a:cs typeface="Times New Roman" charset="0"/>
              </a:rPr>
              <a:t>A current, I</a:t>
            </a:r>
            <a:r>
              <a:rPr lang="en-US" sz="3200" baseline="-25000">
                <a:latin typeface="Times New Roman" charset="0"/>
                <a:ea typeface="Times New Roman" charset="0"/>
                <a:cs typeface="Times New Roman" charset="0"/>
              </a:rPr>
              <a:t>1</a:t>
            </a:r>
            <a:r>
              <a:rPr lang="en-US" sz="3200">
                <a:latin typeface="Times New Roman" charset="0"/>
                <a:ea typeface="Times New Roman" charset="0"/>
                <a:cs typeface="Times New Roman" charset="0"/>
              </a:rPr>
              <a:t>, in Coil 1, creates a total magnetic flux, </a:t>
            </a:r>
            <a:r>
              <a:rPr lang="en-US" sz="3200">
                <a:latin typeface="Symbol" charset="2"/>
                <a:ea typeface="Times New Roman" charset="0"/>
                <a:cs typeface="Times New Roman" charset="0"/>
              </a:rPr>
              <a:t>Φ</a:t>
            </a:r>
            <a:r>
              <a:rPr lang="en-US" sz="3200" baseline="-25000">
                <a:latin typeface="Times New Roman" charset="0"/>
                <a:ea typeface="Times New Roman" charset="0"/>
                <a:cs typeface="Times New Roman" charset="0"/>
              </a:rPr>
              <a:t>2</a:t>
            </a:r>
            <a:r>
              <a:rPr lang="en-US" sz="3200">
                <a:latin typeface="Times New Roman" charset="0"/>
                <a:ea typeface="Times New Roman" charset="0"/>
                <a:cs typeface="Times New Roman" charset="0"/>
              </a:rPr>
              <a:t>, threading Coil 2. </a:t>
            </a:r>
            <a:br>
              <a:rPr lang="en-US" sz="3200">
                <a:latin typeface="Times New Roman" charset="0"/>
                <a:ea typeface="Times New Roman" charset="0"/>
                <a:cs typeface="Times New Roman" charset="0"/>
              </a:rPr>
            </a:br>
            <a:r>
              <a:rPr lang="en-US" sz="3200">
                <a:latin typeface="Times New Roman" charset="0"/>
                <a:ea typeface="Times New Roman" charset="0"/>
                <a:cs typeface="Times New Roman" charset="0"/>
              </a:rPr>
              <a:t>If instead, you put the same current around Coil 2, then the resulting flux threading Coil 1 is:</a:t>
            </a:r>
          </a:p>
        </p:txBody>
      </p:sp>
      <p:sp>
        <p:nvSpPr>
          <p:cNvPr id="3" name="Subtitle 2"/>
          <p:cNvSpPr>
            <a:spLocks noGrp="1"/>
          </p:cNvSpPr>
          <p:nvPr>
            <p:ph type="subTitle" idx="1"/>
          </p:nvPr>
        </p:nvSpPr>
        <p:spPr>
          <a:xfrm>
            <a:off x="1447800" y="3124200"/>
            <a:ext cx="6934200" cy="3124200"/>
          </a:xfrm>
        </p:spPr>
        <p:txBody>
          <a:bodyPr>
            <a:normAutofit/>
          </a:bodyPr>
          <a:lstStyle/>
          <a:p>
            <a:pPr marL="514350" indent="-514350" algn="l" eaLnBrk="1" hangingPunct="1">
              <a:lnSpc>
                <a:spcPct val="80000"/>
              </a:lnSpc>
              <a:buFont typeface="Arial" charset="0"/>
              <a:buAutoNum type="alphaUcParenR"/>
            </a:pPr>
            <a:r>
              <a:rPr lang="en-US" sz="3100">
                <a:solidFill>
                  <a:schemeClr val="tx1"/>
                </a:solidFill>
              </a:rPr>
              <a:t>Something that you need to calculate for the particular geometry.</a:t>
            </a:r>
          </a:p>
          <a:p>
            <a:pPr marL="514350" indent="-514350" algn="l" eaLnBrk="1" hangingPunct="1">
              <a:lnSpc>
                <a:spcPct val="80000"/>
              </a:lnSpc>
              <a:buFont typeface="Arial" charset="0"/>
              <a:buAutoNum type="alphaUcParenR"/>
            </a:pPr>
            <a:r>
              <a:rPr lang="en-US" sz="3100">
                <a:solidFill>
                  <a:schemeClr val="tx1"/>
                </a:solidFill>
              </a:rPr>
              <a:t>Is equal to the flux through Coil 2 if the geometry is symmetrical.</a:t>
            </a:r>
          </a:p>
          <a:p>
            <a:pPr marL="514350" indent="-514350" algn="l" eaLnBrk="1" hangingPunct="1">
              <a:lnSpc>
                <a:spcPct val="80000"/>
              </a:lnSpc>
              <a:buFont typeface="Arial" charset="0"/>
              <a:buAutoNum type="alphaUcParenR"/>
            </a:pPr>
            <a:r>
              <a:rPr lang="en-US" sz="3100">
                <a:solidFill>
                  <a:schemeClr val="tx1"/>
                </a:solidFill>
              </a:rPr>
              <a:t>Is always equal to the flux that </a:t>
            </a:r>
            <a:r>
              <a:rPr lang="en-US" sz="3100">
                <a:solidFill>
                  <a:schemeClr val="tx1"/>
                </a:solidFill>
                <a:latin typeface="Times New Roman" charset="0"/>
                <a:ea typeface="Times New Roman" charset="0"/>
                <a:cs typeface="Times New Roman" charset="0"/>
              </a:rPr>
              <a:t>I</a:t>
            </a:r>
            <a:r>
              <a:rPr lang="en-US" sz="3100" baseline="-25000">
                <a:solidFill>
                  <a:schemeClr val="tx1"/>
                </a:solidFill>
              </a:rPr>
              <a:t>1</a:t>
            </a:r>
            <a:r>
              <a:rPr lang="en-US" sz="3100">
                <a:solidFill>
                  <a:schemeClr val="tx1"/>
                </a:solidFill>
              </a:rPr>
              <a:t> caused in Coil 2.</a:t>
            </a:r>
            <a:endParaRPr lang="en-US" sz="3100" baseline="30000">
              <a:solidFill>
                <a:schemeClr val="tx1"/>
              </a:solidFill>
            </a:endParaRPr>
          </a:p>
          <a:p>
            <a:pPr marL="514350" indent="-514350" algn="l" eaLnBrk="1" hangingPunct="1">
              <a:lnSpc>
                <a:spcPct val="80000"/>
              </a:lnSpc>
              <a:buFont typeface="Arial" charset="0"/>
              <a:buAutoNum type="alphaUcParenR"/>
            </a:pPr>
            <a:r>
              <a:rPr lang="en-US" sz="3100">
                <a:solidFill>
                  <a:schemeClr val="tx1"/>
                </a:solidFill>
              </a:rPr>
              <a:t>Causes no net flux in Coil 1.</a:t>
            </a:r>
            <a:endParaRPr lang="en-US" sz="3100" baseline="30000">
              <a:solidFill>
                <a:schemeClr val="tx1"/>
              </a:solidFill>
            </a:endParaRPr>
          </a:p>
          <a:p>
            <a:pPr marL="514350" indent="-514350" algn="l" eaLnBrk="1" hangingPunct="1">
              <a:lnSpc>
                <a:spcPct val="80000"/>
              </a:lnSpc>
            </a:pPr>
            <a:endParaRPr lang="en-US" sz="3100">
              <a:solidFill>
                <a:schemeClr val="tx1"/>
              </a:solidFill>
            </a:endParaRPr>
          </a:p>
          <a:p>
            <a:pPr marL="514350" indent="-514350" algn="l" eaLnBrk="1" hangingPunct="1">
              <a:lnSpc>
                <a:spcPct val="80000"/>
              </a:lnSpc>
              <a:buFont typeface="Arial" charset="0"/>
              <a:buAutoNum type="alphaUcParenR"/>
            </a:pPr>
            <a:endParaRPr lang="en-US" sz="3100">
              <a:solidFill>
                <a:schemeClr val="tx1"/>
              </a:solidFill>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7.42</a:t>
            </a:r>
            <a:endParaRPr lang="en-US" sz="800" dirty="0"/>
          </a:p>
        </p:txBody>
      </p:sp>
    </p:spTree>
    <p:extLst>
      <p:ext uri="{BB962C8B-B14F-4D97-AF65-F5344CB8AC3E}">
        <p14:creationId xmlns:p14="http://schemas.microsoft.com/office/powerpoint/2010/main" val="303725118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p:cNvSpPr>
          <p:nvPr>
            <p:ph type="title" idx="4294967295"/>
          </p:nvPr>
        </p:nvSpPr>
        <p:spPr>
          <a:xfrm>
            <a:off x="0" y="563563"/>
            <a:ext cx="9144000" cy="1341437"/>
          </a:xfrm>
        </p:spPr>
        <p:txBody>
          <a:bodyPr/>
          <a:lstStyle/>
          <a:p>
            <a:pPr algn="l"/>
            <a:r>
              <a:rPr lang="en-US" sz="2400" dirty="0" smtClean="0">
                <a:latin typeface="Arial" charset="0"/>
                <a:ea typeface="Arial" charset="0"/>
                <a:cs typeface="Arial" charset="0"/>
              </a:rPr>
              <a:t>The current I</a:t>
            </a:r>
            <a:r>
              <a:rPr lang="en-US" sz="2400" baseline="-25000" dirty="0" smtClean="0">
                <a:latin typeface="Arial" charset="0"/>
                <a:ea typeface="Arial" charset="0"/>
                <a:cs typeface="Arial" charset="0"/>
              </a:rPr>
              <a:t>1</a:t>
            </a:r>
            <a:r>
              <a:rPr lang="en-US" sz="2400" dirty="0" smtClean="0">
                <a:latin typeface="Arial" charset="0"/>
                <a:ea typeface="Arial" charset="0"/>
                <a:cs typeface="Arial" charset="0"/>
              </a:rPr>
              <a:t> in loop 1 is increasing. What is the direction of the induced current in loop 2, which is co-axial with loop 1?</a:t>
            </a:r>
            <a:endParaRPr lang="en-US" sz="2400" b="1" dirty="0" smtClean="0">
              <a:latin typeface="Arial" charset="0"/>
              <a:ea typeface="Arial" charset="0"/>
              <a:cs typeface="Arial" charset="0"/>
            </a:endParaRPr>
          </a:p>
        </p:txBody>
      </p:sp>
      <p:sp>
        <p:nvSpPr>
          <p:cNvPr id="49155" name="TextBox 3"/>
          <p:cNvSpPr txBox="1">
            <a:spLocks noChangeArrowheads="1"/>
          </p:cNvSpPr>
          <p:nvPr/>
        </p:nvSpPr>
        <p:spPr bwMode="auto">
          <a:xfrm>
            <a:off x="227013" y="4724400"/>
            <a:ext cx="6284912"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The same direction as I</a:t>
            </a:r>
            <a:r>
              <a:rPr lang="en-US" sz="2400" baseline="-25000" dirty="0"/>
              <a:t>1</a:t>
            </a:r>
          </a:p>
          <a:p>
            <a:pPr marL="457200" indent="-457200">
              <a:buFontTx/>
              <a:buAutoNum type="alphaUcPeriod"/>
            </a:pPr>
            <a:r>
              <a:rPr lang="en-US" sz="2400" dirty="0"/>
              <a:t>The opposite direction as I</a:t>
            </a:r>
            <a:r>
              <a:rPr lang="en-US" sz="2400" baseline="-25000" dirty="0"/>
              <a:t>1</a:t>
            </a:r>
          </a:p>
          <a:p>
            <a:pPr marL="457200" indent="-457200">
              <a:buFontTx/>
              <a:buAutoNum type="alphaUcPeriod"/>
            </a:pPr>
            <a:r>
              <a:rPr lang="en-US" sz="2400" dirty="0"/>
              <a:t>There is no induced current</a:t>
            </a:r>
          </a:p>
          <a:p>
            <a:pPr marL="457200" indent="-457200">
              <a:buFontTx/>
              <a:buAutoNum type="alphaUcPeriod"/>
            </a:pPr>
            <a:r>
              <a:rPr lang="en-US" sz="2400" dirty="0"/>
              <a:t>Need more information</a:t>
            </a:r>
          </a:p>
        </p:txBody>
      </p:sp>
      <p:sp>
        <p:nvSpPr>
          <p:cNvPr id="26" name="Oval 25"/>
          <p:cNvSpPr/>
          <p:nvPr/>
        </p:nvSpPr>
        <p:spPr>
          <a:xfrm>
            <a:off x="32766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3276600" y="23622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Freeform 34"/>
          <p:cNvSpPr/>
          <p:nvPr/>
        </p:nvSpPr>
        <p:spPr>
          <a:xfrm>
            <a:off x="3657600" y="4064000"/>
            <a:ext cx="2130425" cy="198438"/>
          </a:xfrm>
          <a:custGeom>
            <a:avLst/>
            <a:gdLst>
              <a:gd name="connsiteX0" fmla="*/ 0 w 1828800"/>
              <a:gd name="connsiteY0" fmla="*/ 0 h 139700"/>
              <a:gd name="connsiteX1" fmla="*/ 914400 w 1828800"/>
              <a:gd name="connsiteY1" fmla="*/ 139700 h 139700"/>
              <a:gd name="connsiteX2" fmla="*/ 1828800 w 1828800"/>
              <a:gd name="connsiteY2" fmla="*/ 0 h 139700"/>
              <a:gd name="connsiteX3" fmla="*/ 1828800 w 1828800"/>
              <a:gd name="connsiteY3" fmla="*/ 0 h 139700"/>
            </a:gdLst>
            <a:ahLst/>
            <a:cxnLst>
              <a:cxn ang="0">
                <a:pos x="connsiteX0" y="connsiteY0"/>
              </a:cxn>
              <a:cxn ang="0">
                <a:pos x="connsiteX1" y="connsiteY1"/>
              </a:cxn>
              <a:cxn ang="0">
                <a:pos x="connsiteX2" y="connsiteY2"/>
              </a:cxn>
              <a:cxn ang="0">
                <a:pos x="connsiteX3" y="connsiteY3"/>
              </a:cxn>
            </a:cxnLst>
            <a:rect l="l" t="t" r="r" b="b"/>
            <a:pathLst>
              <a:path w="1828800" h="139700">
                <a:moveTo>
                  <a:pt x="0" y="0"/>
                </a:moveTo>
                <a:cubicBezTo>
                  <a:pt x="304800" y="69850"/>
                  <a:pt x="609600" y="139700"/>
                  <a:pt x="914400" y="139700"/>
                </a:cubicBezTo>
                <a:cubicBezTo>
                  <a:pt x="1219200" y="139700"/>
                  <a:pt x="1828800" y="0"/>
                  <a:pt x="1828800" y="0"/>
                </a:cubicBezTo>
                <a:lnTo>
                  <a:pt x="1828800" y="0"/>
                </a:ln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160" name="TextBox 35"/>
          <p:cNvSpPr txBox="1">
            <a:spLocks noChangeArrowheads="1"/>
          </p:cNvSpPr>
          <p:nvPr/>
        </p:nvSpPr>
        <p:spPr bwMode="auto">
          <a:xfrm>
            <a:off x="5105400" y="4262438"/>
            <a:ext cx="384175" cy="461962"/>
          </a:xfrm>
          <a:prstGeom prst="rect">
            <a:avLst/>
          </a:prstGeom>
          <a:noFill/>
          <a:ln w="9525">
            <a:noFill/>
            <a:miter lim="800000"/>
            <a:headEnd/>
            <a:tailEnd/>
          </a:ln>
        </p:spPr>
        <p:txBody>
          <a:bodyPr wrap="none">
            <a:prstTxWarp prst="textNoShape">
              <a:avLst/>
            </a:prstTxWarp>
            <a:spAutoFit/>
          </a:bodyPr>
          <a:lstStyle/>
          <a:p>
            <a:r>
              <a:rPr lang="en-US" sz="2400"/>
              <a:t>I</a:t>
            </a:r>
            <a:r>
              <a:rPr lang="en-US" sz="2400" baseline="-25000"/>
              <a:t>1</a:t>
            </a:r>
          </a:p>
        </p:txBody>
      </p:sp>
      <p:cxnSp>
        <p:nvCxnSpPr>
          <p:cNvPr id="38" name="Straight Arrow Connector 37"/>
          <p:cNvCxnSpPr/>
          <p:nvPr/>
        </p:nvCxnSpPr>
        <p:spPr>
          <a:xfrm rot="5400000" flipH="1" flipV="1">
            <a:off x="3771107" y="2782094"/>
            <a:ext cx="1752600"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162" name="TextBox 40"/>
          <p:cNvSpPr txBox="1">
            <a:spLocks noChangeArrowheads="1"/>
          </p:cNvSpPr>
          <p:nvPr/>
        </p:nvSpPr>
        <p:spPr bwMode="auto">
          <a:xfrm>
            <a:off x="2743200" y="2362200"/>
            <a:ext cx="355600" cy="461963"/>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7.43</a:t>
            </a:r>
          </a:p>
        </p:txBody>
      </p:sp>
    </p:spTree>
    <p:extLst>
      <p:ext uri="{BB962C8B-B14F-4D97-AF65-F5344CB8AC3E}">
        <p14:creationId xmlns:p14="http://schemas.microsoft.com/office/powerpoint/2010/main" val="37346546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p:cNvSpPr>
          <p:nvPr>
            <p:ph type="title" idx="4294967295"/>
          </p:nvPr>
        </p:nvSpPr>
        <p:spPr>
          <a:xfrm>
            <a:off x="0" y="563563"/>
            <a:ext cx="9144000" cy="1341437"/>
          </a:xfrm>
        </p:spPr>
        <p:txBody>
          <a:bodyPr/>
          <a:lstStyle/>
          <a:p>
            <a:pPr algn="l"/>
            <a:r>
              <a:rPr lang="en-US" sz="2400" dirty="0" smtClean="0">
                <a:latin typeface="Arial" charset="0"/>
                <a:ea typeface="Arial" charset="0"/>
                <a:cs typeface="Arial" charset="0"/>
              </a:rPr>
              <a:t>The current I</a:t>
            </a:r>
            <a:r>
              <a:rPr lang="en-US" sz="2400" baseline="-25000" dirty="0" smtClean="0">
                <a:latin typeface="Arial" charset="0"/>
                <a:ea typeface="Arial" charset="0"/>
                <a:cs typeface="Arial" charset="0"/>
              </a:rPr>
              <a:t>1</a:t>
            </a:r>
            <a:r>
              <a:rPr lang="en-US" sz="2400" dirty="0" smtClean="0">
                <a:latin typeface="Arial" charset="0"/>
                <a:ea typeface="Arial" charset="0"/>
                <a:cs typeface="Arial" charset="0"/>
              </a:rPr>
              <a:t> in loop 1 is increasing. What is the direction of the induced current in loop 2, which lies in the same plane as loop 1?</a:t>
            </a:r>
            <a:endParaRPr lang="en-US" sz="2400" b="1" dirty="0" smtClean="0">
              <a:latin typeface="Arial" charset="0"/>
              <a:ea typeface="Arial" charset="0"/>
              <a:cs typeface="Arial" charset="0"/>
            </a:endParaRPr>
          </a:p>
        </p:txBody>
      </p:sp>
      <p:sp>
        <p:nvSpPr>
          <p:cNvPr id="51203" name="TextBox 3"/>
          <p:cNvSpPr txBox="1">
            <a:spLocks noChangeArrowheads="1"/>
          </p:cNvSpPr>
          <p:nvPr/>
        </p:nvSpPr>
        <p:spPr bwMode="auto">
          <a:xfrm>
            <a:off x="227013" y="4983867"/>
            <a:ext cx="6284912"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The same direction as I</a:t>
            </a:r>
            <a:r>
              <a:rPr lang="en-US" sz="2400" baseline="-25000" dirty="0"/>
              <a:t>1</a:t>
            </a:r>
          </a:p>
          <a:p>
            <a:pPr marL="457200" indent="-457200">
              <a:buFontTx/>
              <a:buAutoNum type="alphaUcPeriod"/>
            </a:pPr>
            <a:r>
              <a:rPr lang="en-US" sz="2400" dirty="0"/>
              <a:t>The opposite direction as I</a:t>
            </a:r>
            <a:r>
              <a:rPr lang="en-US" sz="2400" baseline="-25000" dirty="0"/>
              <a:t>1</a:t>
            </a:r>
          </a:p>
          <a:p>
            <a:pPr marL="457200" indent="-457200">
              <a:buFontTx/>
              <a:buAutoNum type="alphaUcPeriod"/>
            </a:pPr>
            <a:r>
              <a:rPr lang="en-US" sz="2400" dirty="0"/>
              <a:t>There is no induced current</a:t>
            </a:r>
          </a:p>
          <a:p>
            <a:pPr marL="457200" indent="-457200">
              <a:buFontTx/>
              <a:buAutoNum type="alphaUcPeriod"/>
            </a:pPr>
            <a:r>
              <a:rPr lang="en-US" sz="2400" dirty="0"/>
              <a:t>Need more information</a:t>
            </a:r>
          </a:p>
        </p:txBody>
      </p:sp>
      <p:sp>
        <p:nvSpPr>
          <p:cNvPr id="26" name="Oval 25"/>
          <p:cNvSpPr/>
          <p:nvPr/>
        </p:nvSpPr>
        <p:spPr>
          <a:xfrm>
            <a:off x="16002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46482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Freeform 34"/>
          <p:cNvSpPr/>
          <p:nvPr/>
        </p:nvSpPr>
        <p:spPr>
          <a:xfrm>
            <a:off x="1905000" y="4064000"/>
            <a:ext cx="2130425" cy="198438"/>
          </a:xfrm>
          <a:custGeom>
            <a:avLst/>
            <a:gdLst>
              <a:gd name="connsiteX0" fmla="*/ 0 w 1828800"/>
              <a:gd name="connsiteY0" fmla="*/ 0 h 139700"/>
              <a:gd name="connsiteX1" fmla="*/ 914400 w 1828800"/>
              <a:gd name="connsiteY1" fmla="*/ 139700 h 139700"/>
              <a:gd name="connsiteX2" fmla="*/ 1828800 w 1828800"/>
              <a:gd name="connsiteY2" fmla="*/ 0 h 139700"/>
              <a:gd name="connsiteX3" fmla="*/ 1828800 w 1828800"/>
              <a:gd name="connsiteY3" fmla="*/ 0 h 139700"/>
            </a:gdLst>
            <a:ahLst/>
            <a:cxnLst>
              <a:cxn ang="0">
                <a:pos x="connsiteX0" y="connsiteY0"/>
              </a:cxn>
              <a:cxn ang="0">
                <a:pos x="connsiteX1" y="connsiteY1"/>
              </a:cxn>
              <a:cxn ang="0">
                <a:pos x="connsiteX2" y="connsiteY2"/>
              </a:cxn>
              <a:cxn ang="0">
                <a:pos x="connsiteX3" y="connsiteY3"/>
              </a:cxn>
            </a:cxnLst>
            <a:rect l="l" t="t" r="r" b="b"/>
            <a:pathLst>
              <a:path w="1828800" h="139700">
                <a:moveTo>
                  <a:pt x="0" y="0"/>
                </a:moveTo>
                <a:cubicBezTo>
                  <a:pt x="304800" y="69850"/>
                  <a:pt x="609600" y="139700"/>
                  <a:pt x="914400" y="139700"/>
                </a:cubicBezTo>
                <a:cubicBezTo>
                  <a:pt x="1219200" y="139700"/>
                  <a:pt x="1828800" y="0"/>
                  <a:pt x="1828800" y="0"/>
                </a:cubicBezTo>
                <a:lnTo>
                  <a:pt x="1828800" y="0"/>
                </a:ln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1208" name="TextBox 35"/>
          <p:cNvSpPr txBox="1">
            <a:spLocks noChangeArrowheads="1"/>
          </p:cNvSpPr>
          <p:nvPr/>
        </p:nvSpPr>
        <p:spPr bwMode="auto">
          <a:xfrm>
            <a:off x="2935288" y="4262438"/>
            <a:ext cx="384175" cy="461962"/>
          </a:xfrm>
          <a:prstGeom prst="rect">
            <a:avLst/>
          </a:prstGeom>
          <a:noFill/>
          <a:ln w="9525">
            <a:noFill/>
            <a:miter lim="800000"/>
            <a:headEnd/>
            <a:tailEnd/>
          </a:ln>
        </p:spPr>
        <p:txBody>
          <a:bodyPr wrap="none">
            <a:prstTxWarp prst="textNoShape">
              <a:avLst/>
            </a:prstTxWarp>
            <a:spAutoFit/>
          </a:bodyPr>
          <a:lstStyle/>
          <a:p>
            <a:r>
              <a:rPr lang="en-US" sz="2400"/>
              <a:t>I</a:t>
            </a:r>
            <a:r>
              <a:rPr lang="en-US" sz="2400" baseline="-25000"/>
              <a:t>1</a:t>
            </a:r>
          </a:p>
        </p:txBody>
      </p:sp>
      <p:sp>
        <p:nvSpPr>
          <p:cNvPr id="51209" name="TextBox 9"/>
          <p:cNvSpPr txBox="1">
            <a:spLocks noChangeArrowheads="1"/>
          </p:cNvSpPr>
          <p:nvPr/>
        </p:nvSpPr>
        <p:spPr bwMode="auto">
          <a:xfrm>
            <a:off x="7213600" y="3833813"/>
            <a:ext cx="355600" cy="460375"/>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7.44</a:t>
            </a:r>
            <a:endParaRPr lang="en-US" sz="800" dirty="0"/>
          </a:p>
        </p:txBody>
      </p:sp>
    </p:spTree>
    <p:extLst>
      <p:ext uri="{BB962C8B-B14F-4D97-AF65-F5344CB8AC3E}">
        <p14:creationId xmlns:p14="http://schemas.microsoft.com/office/powerpoint/2010/main" val="235847114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p:cNvSpPr>
          <p:nvPr>
            <p:ph type="title" idx="4294967295"/>
          </p:nvPr>
        </p:nvSpPr>
        <p:spPr>
          <a:xfrm>
            <a:off x="0" y="563563"/>
            <a:ext cx="9144000" cy="1341437"/>
          </a:xfrm>
        </p:spPr>
        <p:txBody>
          <a:bodyPr/>
          <a:lstStyle/>
          <a:p>
            <a:pPr algn="l"/>
            <a:r>
              <a:rPr lang="en-US" sz="2400" smtClean="0">
                <a:latin typeface="Arial" charset="0"/>
                <a:ea typeface="Arial" charset="0"/>
                <a:cs typeface="Arial" charset="0"/>
              </a:rPr>
              <a:t>The current I</a:t>
            </a:r>
            <a:r>
              <a:rPr lang="en-US" sz="2400" baseline="-25000" smtClean="0">
                <a:latin typeface="Arial" charset="0"/>
                <a:ea typeface="Arial" charset="0"/>
                <a:cs typeface="Arial" charset="0"/>
              </a:rPr>
              <a:t>1</a:t>
            </a:r>
            <a:r>
              <a:rPr lang="en-US" sz="2400" smtClean="0">
                <a:latin typeface="Arial" charset="0"/>
                <a:ea typeface="Arial" charset="0"/>
                <a:cs typeface="Arial" charset="0"/>
              </a:rPr>
              <a:t> in loop 1 is decreasing. What is the direction of the induced current in loop 2, which lies in a plane perpendicular to loop 1 and contains the center of loop 1?</a:t>
            </a:r>
            <a:endParaRPr lang="en-US" sz="2400" b="1" smtClean="0">
              <a:latin typeface="Arial" charset="0"/>
              <a:ea typeface="Arial" charset="0"/>
              <a:cs typeface="Arial" charset="0"/>
            </a:endParaRPr>
          </a:p>
        </p:txBody>
      </p:sp>
      <p:sp>
        <p:nvSpPr>
          <p:cNvPr id="53251" name="TextBox 3"/>
          <p:cNvSpPr txBox="1">
            <a:spLocks noChangeArrowheads="1"/>
          </p:cNvSpPr>
          <p:nvPr/>
        </p:nvSpPr>
        <p:spPr bwMode="auto">
          <a:xfrm>
            <a:off x="227013" y="4948091"/>
            <a:ext cx="6284912"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err="1"/>
              <a:t>CW</a:t>
            </a:r>
            <a:endParaRPr lang="en-US" sz="2400" baseline="-25000" dirty="0"/>
          </a:p>
          <a:p>
            <a:pPr marL="457200" indent="-457200">
              <a:buFontTx/>
              <a:buAutoNum type="alphaUcPeriod"/>
            </a:pPr>
            <a:r>
              <a:rPr lang="en-US" sz="2400" dirty="0" err="1"/>
              <a:t>CCW</a:t>
            </a:r>
            <a:endParaRPr lang="en-US" sz="2400" baseline="-25000" dirty="0"/>
          </a:p>
          <a:p>
            <a:pPr marL="457200" indent="-457200">
              <a:buFontTx/>
              <a:buAutoNum type="alphaUcPeriod"/>
            </a:pPr>
            <a:r>
              <a:rPr lang="en-US" sz="2400" dirty="0"/>
              <a:t>There is no induced current</a:t>
            </a:r>
          </a:p>
          <a:p>
            <a:pPr marL="457200" indent="-457200">
              <a:buFontTx/>
              <a:buAutoNum type="alphaUcPeriod"/>
            </a:pPr>
            <a:r>
              <a:rPr lang="en-US" sz="2400" dirty="0"/>
              <a:t>Need more information</a:t>
            </a:r>
          </a:p>
        </p:txBody>
      </p:sp>
      <p:sp>
        <p:nvSpPr>
          <p:cNvPr id="26" name="Oval 25"/>
          <p:cNvSpPr/>
          <p:nvPr/>
        </p:nvSpPr>
        <p:spPr>
          <a:xfrm>
            <a:off x="1600200" y="3352800"/>
            <a:ext cx="2743200" cy="6096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Freeform 34"/>
          <p:cNvSpPr/>
          <p:nvPr/>
        </p:nvSpPr>
        <p:spPr>
          <a:xfrm>
            <a:off x="1905000" y="4064000"/>
            <a:ext cx="2130425" cy="198438"/>
          </a:xfrm>
          <a:custGeom>
            <a:avLst/>
            <a:gdLst>
              <a:gd name="connsiteX0" fmla="*/ 0 w 1828800"/>
              <a:gd name="connsiteY0" fmla="*/ 0 h 139700"/>
              <a:gd name="connsiteX1" fmla="*/ 914400 w 1828800"/>
              <a:gd name="connsiteY1" fmla="*/ 139700 h 139700"/>
              <a:gd name="connsiteX2" fmla="*/ 1828800 w 1828800"/>
              <a:gd name="connsiteY2" fmla="*/ 0 h 139700"/>
              <a:gd name="connsiteX3" fmla="*/ 1828800 w 1828800"/>
              <a:gd name="connsiteY3" fmla="*/ 0 h 139700"/>
            </a:gdLst>
            <a:ahLst/>
            <a:cxnLst>
              <a:cxn ang="0">
                <a:pos x="connsiteX0" y="connsiteY0"/>
              </a:cxn>
              <a:cxn ang="0">
                <a:pos x="connsiteX1" y="connsiteY1"/>
              </a:cxn>
              <a:cxn ang="0">
                <a:pos x="connsiteX2" y="connsiteY2"/>
              </a:cxn>
              <a:cxn ang="0">
                <a:pos x="connsiteX3" y="connsiteY3"/>
              </a:cxn>
            </a:cxnLst>
            <a:rect l="l" t="t" r="r" b="b"/>
            <a:pathLst>
              <a:path w="1828800" h="139700">
                <a:moveTo>
                  <a:pt x="0" y="0"/>
                </a:moveTo>
                <a:cubicBezTo>
                  <a:pt x="304800" y="69850"/>
                  <a:pt x="609600" y="139700"/>
                  <a:pt x="914400" y="139700"/>
                </a:cubicBezTo>
                <a:cubicBezTo>
                  <a:pt x="1219200" y="139700"/>
                  <a:pt x="1828800" y="0"/>
                  <a:pt x="1828800" y="0"/>
                </a:cubicBezTo>
                <a:lnTo>
                  <a:pt x="1828800" y="0"/>
                </a:ln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3255" name="TextBox 35"/>
          <p:cNvSpPr txBox="1">
            <a:spLocks noChangeArrowheads="1"/>
          </p:cNvSpPr>
          <p:nvPr/>
        </p:nvSpPr>
        <p:spPr bwMode="auto">
          <a:xfrm>
            <a:off x="2935288" y="4262438"/>
            <a:ext cx="384175" cy="461962"/>
          </a:xfrm>
          <a:prstGeom prst="rect">
            <a:avLst/>
          </a:prstGeom>
          <a:noFill/>
          <a:ln w="9525">
            <a:noFill/>
            <a:miter lim="800000"/>
            <a:headEnd/>
            <a:tailEnd/>
          </a:ln>
        </p:spPr>
        <p:txBody>
          <a:bodyPr wrap="none">
            <a:prstTxWarp prst="textNoShape">
              <a:avLst/>
            </a:prstTxWarp>
            <a:spAutoFit/>
          </a:bodyPr>
          <a:lstStyle/>
          <a:p>
            <a:r>
              <a:rPr lang="en-US" sz="2400"/>
              <a:t>I</a:t>
            </a:r>
            <a:r>
              <a:rPr lang="en-US" sz="2400" baseline="-25000"/>
              <a:t>1</a:t>
            </a:r>
          </a:p>
        </p:txBody>
      </p:sp>
      <p:sp>
        <p:nvSpPr>
          <p:cNvPr id="9" name="Oval 8"/>
          <p:cNvSpPr/>
          <p:nvPr/>
        </p:nvSpPr>
        <p:spPr>
          <a:xfrm>
            <a:off x="4800600" y="2209800"/>
            <a:ext cx="2743200" cy="27432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57" name="TextBox 9"/>
          <p:cNvSpPr txBox="1">
            <a:spLocks noChangeArrowheads="1"/>
          </p:cNvSpPr>
          <p:nvPr/>
        </p:nvSpPr>
        <p:spPr bwMode="auto">
          <a:xfrm>
            <a:off x="7188200" y="4724400"/>
            <a:ext cx="355600" cy="461963"/>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7.45</a:t>
            </a:r>
            <a:endParaRPr lang="en-US" sz="800" dirty="0"/>
          </a:p>
        </p:txBody>
      </p:sp>
    </p:spTree>
    <p:extLst>
      <p:ext uri="{BB962C8B-B14F-4D97-AF65-F5344CB8AC3E}">
        <p14:creationId xmlns:p14="http://schemas.microsoft.com/office/powerpoint/2010/main" val="22079701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Two flat loops of equal area sit in a uniform field </a:t>
            </a:r>
            <a:r>
              <a:rPr lang="en-US" sz="2400" b="1" smtClean="0">
                <a:latin typeface="Arial" charset="0"/>
                <a:ea typeface="Arial" charset="0"/>
                <a:cs typeface="Arial" charset="0"/>
              </a:rPr>
              <a:t>B</a:t>
            </a:r>
            <a:r>
              <a:rPr lang="en-US" sz="2400" smtClean="0">
                <a:latin typeface="Arial" charset="0"/>
                <a:ea typeface="Arial" charset="0"/>
                <a:cs typeface="Arial" charset="0"/>
              </a:rPr>
              <a:t> which is increasing in magnitude. In which loop is the induced current the largest? (The two wires are insulated from each other at the crossover point in loop 2.)</a:t>
            </a:r>
            <a:endParaRPr lang="en-US" sz="2400" b="1" smtClean="0">
              <a:latin typeface="Arial" charset="0"/>
              <a:ea typeface="Arial" charset="0"/>
              <a:cs typeface="Arial" charset="0"/>
            </a:endParaRPr>
          </a:p>
        </p:txBody>
      </p:sp>
      <p:sp>
        <p:nvSpPr>
          <p:cNvPr id="20483" name="TextBox 3"/>
          <p:cNvSpPr txBox="1">
            <a:spLocks noChangeArrowheads="1"/>
          </p:cNvSpPr>
          <p:nvPr/>
        </p:nvSpPr>
        <p:spPr bwMode="auto">
          <a:xfrm>
            <a:off x="222250" y="5116513"/>
            <a:ext cx="6284913" cy="15700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1</a:t>
            </a:r>
          </a:p>
          <a:p>
            <a:pPr marL="457200" indent="-457200">
              <a:buFontTx/>
              <a:buAutoNum type="alphaUcPeriod"/>
            </a:pPr>
            <a:r>
              <a:rPr lang="en-US" sz="2400" dirty="0"/>
              <a:t>2</a:t>
            </a:r>
          </a:p>
          <a:p>
            <a:pPr marL="457200" indent="-457200">
              <a:buFontTx/>
              <a:buAutoNum type="alphaUcPeriod"/>
            </a:pPr>
            <a:r>
              <a:rPr lang="en-US" sz="2400" dirty="0"/>
              <a:t>They are both the same.</a:t>
            </a:r>
          </a:p>
          <a:p>
            <a:pPr marL="457200" indent="-457200">
              <a:buFontTx/>
              <a:buAutoNum type="alphaUcPeriod"/>
            </a:pPr>
            <a:r>
              <a:rPr lang="en-US" sz="2400" dirty="0"/>
              <a:t>Not enough information given.</a:t>
            </a:r>
          </a:p>
        </p:txBody>
      </p:sp>
      <p:sp>
        <p:nvSpPr>
          <p:cNvPr id="10" name="Rectangle 9"/>
          <p:cNvSpPr/>
          <p:nvPr/>
        </p:nvSpPr>
        <p:spPr>
          <a:xfrm>
            <a:off x="1706563" y="2132013"/>
            <a:ext cx="7170737" cy="3271837"/>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pitchFamily="-107" charset="-128"/>
              <a:cs typeface="ＭＳ Ｐゴシック" pitchFamily="-107" charset="-128"/>
            </a:endParaRPr>
          </a:p>
        </p:txBody>
      </p:sp>
      <p:grpSp>
        <p:nvGrpSpPr>
          <p:cNvPr id="2" name="Group 14"/>
          <p:cNvGrpSpPr>
            <a:grpSpLocks/>
          </p:cNvGrpSpPr>
          <p:nvPr/>
        </p:nvGrpSpPr>
        <p:grpSpPr bwMode="auto">
          <a:xfrm>
            <a:off x="8062913" y="4840288"/>
            <a:ext cx="274637" cy="276225"/>
            <a:chOff x="2000717" y="3151175"/>
            <a:chExt cx="275548" cy="275578"/>
          </a:xfrm>
        </p:grpSpPr>
        <p:sp>
          <p:nvSpPr>
            <p:cNvPr id="13" name="Oval 12"/>
            <p:cNvSpPr/>
            <p:nvPr/>
          </p:nvSpPr>
          <p:spPr>
            <a:xfrm>
              <a:off x="2000717" y="3151175"/>
              <a:ext cx="275548" cy="275578"/>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sp>
          <p:nvSpPr>
            <p:cNvPr id="14" name="Oval 13"/>
            <p:cNvSpPr/>
            <p:nvPr/>
          </p:nvSpPr>
          <p:spPr>
            <a:xfrm>
              <a:off x="2085133" y="3235115"/>
              <a:ext cx="95566" cy="95027"/>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grpSp>
      <p:sp>
        <p:nvSpPr>
          <p:cNvPr id="20486" name="TextBox 39"/>
          <p:cNvSpPr txBox="1">
            <a:spLocks noChangeArrowheads="1"/>
          </p:cNvSpPr>
          <p:nvPr/>
        </p:nvSpPr>
        <p:spPr bwMode="auto">
          <a:xfrm>
            <a:off x="7532688" y="4694238"/>
            <a:ext cx="369887" cy="400050"/>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57" name="Oval 56"/>
          <p:cNvSpPr/>
          <p:nvPr/>
        </p:nvSpPr>
        <p:spPr>
          <a:xfrm>
            <a:off x="2438400" y="3048000"/>
            <a:ext cx="2057400" cy="14478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Freeform 61"/>
          <p:cNvSpPr/>
          <p:nvPr/>
        </p:nvSpPr>
        <p:spPr>
          <a:xfrm>
            <a:off x="5278438" y="3030538"/>
            <a:ext cx="2868612" cy="1274762"/>
          </a:xfrm>
          <a:custGeom>
            <a:avLst/>
            <a:gdLst>
              <a:gd name="connsiteX0" fmla="*/ 12700 w 2868083"/>
              <a:gd name="connsiteY0" fmla="*/ 715433 h 1274233"/>
              <a:gd name="connsiteX1" fmla="*/ 736600 w 2868083"/>
              <a:gd name="connsiteY1" fmla="*/ 182033 h 1274233"/>
              <a:gd name="connsiteX2" fmla="*/ 1422400 w 2868083"/>
              <a:gd name="connsiteY2" fmla="*/ 702733 h 1274233"/>
              <a:gd name="connsiteX3" fmla="*/ 2159000 w 2868083"/>
              <a:gd name="connsiteY3" fmla="*/ 1210733 h 1274233"/>
              <a:gd name="connsiteX4" fmla="*/ 2844800 w 2868083"/>
              <a:gd name="connsiteY4" fmla="*/ 690033 h 1274233"/>
              <a:gd name="connsiteX5" fmla="*/ 2019300 w 2868083"/>
              <a:gd name="connsiteY5" fmla="*/ 80433 h 1274233"/>
              <a:gd name="connsiteX6" fmla="*/ 660400 w 2868083"/>
              <a:gd name="connsiteY6" fmla="*/ 1172633 h 1274233"/>
              <a:gd name="connsiteX7" fmla="*/ 12700 w 2868083"/>
              <a:gd name="connsiteY7" fmla="*/ 715433 h 127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8083" h="1274233">
                <a:moveTo>
                  <a:pt x="12700" y="715433"/>
                </a:moveTo>
                <a:cubicBezTo>
                  <a:pt x="25400" y="550333"/>
                  <a:pt x="501650" y="184150"/>
                  <a:pt x="736600" y="182033"/>
                </a:cubicBezTo>
                <a:cubicBezTo>
                  <a:pt x="971550" y="179916"/>
                  <a:pt x="1185333" y="531283"/>
                  <a:pt x="1422400" y="702733"/>
                </a:cubicBezTo>
                <a:cubicBezTo>
                  <a:pt x="1659467" y="874183"/>
                  <a:pt x="1921933" y="1212850"/>
                  <a:pt x="2159000" y="1210733"/>
                </a:cubicBezTo>
                <a:cubicBezTo>
                  <a:pt x="2396067" y="1208616"/>
                  <a:pt x="2868083" y="878416"/>
                  <a:pt x="2844800" y="690033"/>
                </a:cubicBezTo>
                <a:cubicBezTo>
                  <a:pt x="2821517" y="501650"/>
                  <a:pt x="2383367" y="0"/>
                  <a:pt x="2019300" y="80433"/>
                </a:cubicBezTo>
                <a:cubicBezTo>
                  <a:pt x="1655233" y="160866"/>
                  <a:pt x="988483" y="1071033"/>
                  <a:pt x="660400" y="1172633"/>
                </a:cubicBezTo>
                <a:cubicBezTo>
                  <a:pt x="332317" y="1274233"/>
                  <a:pt x="0" y="880533"/>
                  <a:pt x="12700" y="715433"/>
                </a:cubicBez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0" name="TextBox 62"/>
          <p:cNvSpPr txBox="1">
            <a:spLocks noChangeArrowheads="1"/>
          </p:cNvSpPr>
          <p:nvPr/>
        </p:nvSpPr>
        <p:spPr bwMode="auto">
          <a:xfrm>
            <a:off x="2281238" y="2863850"/>
            <a:ext cx="357187" cy="460375"/>
          </a:xfrm>
          <a:prstGeom prst="rect">
            <a:avLst/>
          </a:prstGeom>
          <a:noFill/>
          <a:ln w="9525">
            <a:noFill/>
            <a:miter lim="800000"/>
            <a:headEnd/>
            <a:tailEnd/>
          </a:ln>
        </p:spPr>
        <p:txBody>
          <a:bodyPr wrap="none">
            <a:prstTxWarp prst="textNoShape">
              <a:avLst/>
            </a:prstTxWarp>
            <a:spAutoFit/>
          </a:bodyPr>
          <a:lstStyle/>
          <a:p>
            <a:r>
              <a:rPr lang="en-US" sz="2400"/>
              <a:t>1</a:t>
            </a:r>
          </a:p>
        </p:txBody>
      </p:sp>
      <p:sp>
        <p:nvSpPr>
          <p:cNvPr id="20491" name="TextBox 63"/>
          <p:cNvSpPr txBox="1">
            <a:spLocks noChangeArrowheads="1"/>
          </p:cNvSpPr>
          <p:nvPr/>
        </p:nvSpPr>
        <p:spPr bwMode="auto">
          <a:xfrm>
            <a:off x="5791200" y="2632075"/>
            <a:ext cx="355600" cy="461963"/>
          </a:xfrm>
          <a:prstGeom prst="rect">
            <a:avLst/>
          </a:prstGeom>
          <a:noFill/>
          <a:ln w="9525">
            <a:noFill/>
            <a:miter lim="800000"/>
            <a:headEnd/>
            <a:tailEnd/>
          </a:ln>
        </p:spPr>
        <p:txBody>
          <a:bodyPr wrap="none">
            <a:prstTxWarp prst="textNoShape">
              <a:avLst/>
            </a:prstTxWarp>
            <a:spAutoFit/>
          </a:bodyPr>
          <a:lstStyle/>
          <a:p>
            <a:r>
              <a:rPr lang="en-US" sz="2400"/>
              <a:t>2</a:t>
            </a:r>
          </a:p>
        </p:txBody>
      </p: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7.46</a:t>
            </a:r>
            <a:endParaRPr lang="en-US" sz="800" dirty="0"/>
          </a:p>
        </p:txBody>
      </p:sp>
    </p:spTree>
    <p:extLst>
      <p:ext uri="{BB962C8B-B14F-4D97-AF65-F5344CB8AC3E}">
        <p14:creationId xmlns:p14="http://schemas.microsoft.com/office/powerpoint/2010/main" val="23389057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5015" y="625445"/>
            <a:ext cx="6244723" cy="461665"/>
          </a:xfrm>
          <a:prstGeom prst="rect">
            <a:avLst/>
          </a:prstGeom>
          <a:noFill/>
        </p:spPr>
        <p:txBody>
          <a:bodyPr wrap="none" rtlCol="0">
            <a:spAutoFit/>
          </a:bodyPr>
          <a:lstStyle/>
          <a:p>
            <a:r>
              <a:rPr lang="en-US" sz="2400" dirty="0" smtClean="0"/>
              <a:t>A loop of wire 1 is around a very long solenoid 2.</a:t>
            </a:r>
            <a:endParaRPr lang="en-US" sz="2400" dirty="0"/>
          </a:p>
        </p:txBody>
      </p:sp>
      <p:grpSp>
        <p:nvGrpSpPr>
          <p:cNvPr id="63" name="Group 62"/>
          <p:cNvGrpSpPr/>
          <p:nvPr/>
        </p:nvGrpSpPr>
        <p:grpSpPr>
          <a:xfrm>
            <a:off x="7489246" y="1663700"/>
            <a:ext cx="838200" cy="3898900"/>
            <a:chOff x="3492500" y="1892300"/>
            <a:chExt cx="838200" cy="3898900"/>
          </a:xfrm>
        </p:grpSpPr>
        <p:grpSp>
          <p:nvGrpSpPr>
            <p:cNvPr id="17" name="Group 16"/>
            <p:cNvGrpSpPr/>
            <p:nvPr/>
          </p:nvGrpSpPr>
          <p:grpSpPr>
            <a:xfrm>
              <a:off x="3492500" y="3098800"/>
              <a:ext cx="838200" cy="901700"/>
              <a:chOff x="3492500" y="3098800"/>
              <a:chExt cx="838200" cy="901700"/>
            </a:xfrm>
          </p:grpSpPr>
          <p:sp>
            <p:nvSpPr>
              <p:cNvPr id="9" name="Arc 8"/>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Arc 13"/>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3492500" y="3695700"/>
              <a:ext cx="838200" cy="901700"/>
              <a:chOff x="3492500" y="3098800"/>
              <a:chExt cx="838200" cy="901700"/>
            </a:xfrm>
          </p:grpSpPr>
          <p:sp>
            <p:nvSpPr>
              <p:cNvPr id="19" name="Arc 18"/>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Arc 23"/>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Arc 25"/>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3492500" y="4292600"/>
              <a:ext cx="838200" cy="901700"/>
              <a:chOff x="3492500" y="3098800"/>
              <a:chExt cx="838200" cy="901700"/>
            </a:xfrm>
          </p:grpSpPr>
          <p:sp>
            <p:nvSpPr>
              <p:cNvPr id="28" name="Arc 27"/>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3492500" y="4889500"/>
              <a:ext cx="838200" cy="901700"/>
              <a:chOff x="3492500" y="3098800"/>
              <a:chExt cx="838200" cy="901700"/>
            </a:xfrm>
          </p:grpSpPr>
          <p:sp>
            <p:nvSpPr>
              <p:cNvPr id="37" name="Arc 36"/>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rc 37"/>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6" name="Arc 45"/>
            <p:cNvSpPr/>
            <p:nvPr/>
          </p:nvSpPr>
          <p:spPr>
            <a:xfrm>
              <a:off x="3492500" y="1892300"/>
              <a:ext cx="838200" cy="381000"/>
            </a:xfrm>
            <a:prstGeom prst="arc">
              <a:avLst>
                <a:gd name="adj1" fmla="val 13347560"/>
                <a:gd name="adj2" fmla="val 1277865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p:cNvSpPr/>
            <p:nvPr/>
          </p:nvSpPr>
          <p:spPr>
            <a:xfrm>
              <a:off x="3492500" y="1968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a:off x="3492500" y="20447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a:off x="3492500" y="212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p:cNvSpPr/>
            <p:nvPr/>
          </p:nvSpPr>
          <p:spPr>
            <a:xfrm>
              <a:off x="3492500" y="2184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p:cNvSpPr/>
            <p:nvPr/>
          </p:nvSpPr>
          <p:spPr>
            <a:xfrm>
              <a:off x="3492500" y="22606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p:cNvSpPr/>
            <p:nvPr/>
          </p:nvSpPr>
          <p:spPr>
            <a:xfrm>
              <a:off x="3492500" y="2336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p:cNvSpPr/>
            <p:nvPr/>
          </p:nvSpPr>
          <p:spPr>
            <a:xfrm>
              <a:off x="3492500" y="2413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4" name="Group 53"/>
            <p:cNvGrpSpPr/>
            <p:nvPr/>
          </p:nvGrpSpPr>
          <p:grpSpPr>
            <a:xfrm>
              <a:off x="3492500" y="2489200"/>
              <a:ext cx="838200" cy="901700"/>
              <a:chOff x="3492500" y="3098800"/>
              <a:chExt cx="838200" cy="901700"/>
            </a:xfrm>
          </p:grpSpPr>
          <p:sp>
            <p:nvSpPr>
              <p:cNvPr id="55" name="Arc 54"/>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Arc 55"/>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Arc 56"/>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Arc 57"/>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Arc 59"/>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Arc 61"/>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64" name="Freeform 63"/>
          <p:cNvSpPr/>
          <p:nvPr/>
        </p:nvSpPr>
        <p:spPr>
          <a:xfrm>
            <a:off x="6425241" y="3378200"/>
            <a:ext cx="2779183" cy="1054100"/>
          </a:xfrm>
          <a:custGeom>
            <a:avLst/>
            <a:gdLst>
              <a:gd name="connsiteX0" fmla="*/ 977900 w 2779183"/>
              <a:gd name="connsiteY0" fmla="*/ 0 h 1739900"/>
              <a:gd name="connsiteX1" fmla="*/ 76200 w 2779183"/>
              <a:gd name="connsiteY1" fmla="*/ 266700 h 1739900"/>
              <a:gd name="connsiteX2" fmla="*/ 520700 w 2779183"/>
              <a:gd name="connsiteY2" fmla="*/ 977900 h 1739900"/>
              <a:gd name="connsiteX3" fmla="*/ 419100 w 2779183"/>
              <a:gd name="connsiteY3" fmla="*/ 1231900 h 1739900"/>
              <a:gd name="connsiteX4" fmla="*/ 1651000 w 2779183"/>
              <a:gd name="connsiteY4" fmla="*/ 1714500 h 1739900"/>
              <a:gd name="connsiteX5" fmla="*/ 2654300 w 2779183"/>
              <a:gd name="connsiteY5" fmla="*/ 1079500 h 1739900"/>
              <a:gd name="connsiteX6" fmla="*/ 2400300 w 2779183"/>
              <a:gd name="connsiteY6" fmla="*/ 508000 h 1739900"/>
              <a:gd name="connsiteX7" fmla="*/ 1930400 w 2779183"/>
              <a:gd name="connsiteY7" fmla="*/ 15240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183" h="1739900">
                <a:moveTo>
                  <a:pt x="977900" y="0"/>
                </a:moveTo>
                <a:cubicBezTo>
                  <a:pt x="565150" y="51858"/>
                  <a:pt x="152400" y="103717"/>
                  <a:pt x="76200" y="266700"/>
                </a:cubicBezTo>
                <a:cubicBezTo>
                  <a:pt x="0" y="429683"/>
                  <a:pt x="463550" y="817033"/>
                  <a:pt x="520700" y="977900"/>
                </a:cubicBezTo>
                <a:cubicBezTo>
                  <a:pt x="577850" y="1138767"/>
                  <a:pt x="230717" y="1109133"/>
                  <a:pt x="419100" y="1231900"/>
                </a:cubicBezTo>
                <a:cubicBezTo>
                  <a:pt x="607483" y="1354667"/>
                  <a:pt x="1278467" y="1739900"/>
                  <a:pt x="1651000" y="1714500"/>
                </a:cubicBezTo>
                <a:cubicBezTo>
                  <a:pt x="2023533" y="1689100"/>
                  <a:pt x="2529417" y="1280583"/>
                  <a:pt x="2654300" y="1079500"/>
                </a:cubicBezTo>
                <a:cubicBezTo>
                  <a:pt x="2779183" y="878417"/>
                  <a:pt x="2520950" y="662517"/>
                  <a:pt x="2400300" y="508000"/>
                </a:cubicBezTo>
                <a:cubicBezTo>
                  <a:pt x="2279650" y="353483"/>
                  <a:pt x="2105025" y="252941"/>
                  <a:pt x="1930400" y="1524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7009580" y="4199235"/>
            <a:ext cx="340158" cy="461665"/>
          </a:xfrm>
          <a:prstGeom prst="rect">
            <a:avLst/>
          </a:prstGeom>
          <a:noFill/>
        </p:spPr>
        <p:txBody>
          <a:bodyPr wrap="none" rtlCol="0">
            <a:spAutoFit/>
          </a:bodyPr>
          <a:lstStyle/>
          <a:p>
            <a:r>
              <a:rPr lang="en-US" sz="2400" dirty="0" smtClean="0"/>
              <a:t>1</a:t>
            </a:r>
            <a:endParaRPr lang="en-US" sz="2400" dirty="0"/>
          </a:p>
        </p:txBody>
      </p:sp>
      <p:sp>
        <p:nvSpPr>
          <p:cNvPr id="66" name="TextBox 65"/>
          <p:cNvSpPr txBox="1"/>
          <p:nvPr/>
        </p:nvSpPr>
        <p:spPr>
          <a:xfrm>
            <a:off x="7799583" y="1595735"/>
            <a:ext cx="340158" cy="461665"/>
          </a:xfrm>
          <a:prstGeom prst="rect">
            <a:avLst/>
          </a:prstGeom>
          <a:noFill/>
        </p:spPr>
        <p:txBody>
          <a:bodyPr wrap="none" rtlCol="0">
            <a:spAutoFit/>
          </a:bodyPr>
          <a:lstStyle/>
          <a:p>
            <a:r>
              <a:rPr lang="en-US" sz="2400" dirty="0" smtClean="0"/>
              <a:t>2</a:t>
            </a:r>
            <a:endParaRPr lang="en-US" sz="2400" dirty="0"/>
          </a:p>
        </p:txBody>
      </p:sp>
      <p:graphicFrame>
        <p:nvGraphicFramePr>
          <p:cNvPr id="1054722" name="Object 2"/>
          <p:cNvGraphicFramePr>
            <a:graphicFrameLocks noChangeAspect="1"/>
          </p:cNvGraphicFramePr>
          <p:nvPr/>
        </p:nvGraphicFramePr>
        <p:xfrm>
          <a:off x="819150" y="1741488"/>
          <a:ext cx="2224088" cy="1804987"/>
        </p:xfrm>
        <a:graphic>
          <a:graphicData uri="http://schemas.openxmlformats.org/presentationml/2006/ole">
            <mc:AlternateContent xmlns:mc="http://schemas.openxmlformats.org/markup-compatibility/2006">
              <mc:Choice xmlns:v="urn:schemas-microsoft-com:vml" Requires="v">
                <p:oleObj spid="_x0000_s55301" name="Equation" r:id="rId4" imgW="761760" imgH="685800" progId="Equation.3">
                  <p:embed/>
                </p:oleObj>
              </mc:Choice>
              <mc:Fallback>
                <p:oleObj name="Equation" r:id="rId4" imgW="761760" imgH="685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1741488"/>
                        <a:ext cx="2224088" cy="180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Box 67"/>
          <p:cNvSpPr txBox="1"/>
          <p:nvPr/>
        </p:nvSpPr>
        <p:spPr>
          <a:xfrm>
            <a:off x="3054660" y="1721703"/>
            <a:ext cx="3656257" cy="830997"/>
          </a:xfrm>
          <a:prstGeom prst="rect">
            <a:avLst/>
          </a:prstGeom>
          <a:noFill/>
        </p:spPr>
        <p:txBody>
          <a:bodyPr wrap="none" rtlCol="0">
            <a:spAutoFit/>
          </a:bodyPr>
          <a:lstStyle/>
          <a:p>
            <a:r>
              <a:rPr lang="en-US" sz="2400" dirty="0" smtClean="0"/>
              <a:t>= the flux thru loop 1 due to</a:t>
            </a:r>
          </a:p>
          <a:p>
            <a:r>
              <a:rPr lang="en-US" sz="2400" dirty="0" smtClean="0"/>
              <a:t> the current in the solenoid.</a:t>
            </a:r>
            <a:endParaRPr lang="en-US" sz="2400" dirty="0"/>
          </a:p>
        </p:txBody>
      </p:sp>
      <p:sp>
        <p:nvSpPr>
          <p:cNvPr id="70" name="TextBox 69"/>
          <p:cNvSpPr txBox="1"/>
          <p:nvPr/>
        </p:nvSpPr>
        <p:spPr>
          <a:xfrm>
            <a:off x="3043238" y="2975401"/>
            <a:ext cx="3966342" cy="830997"/>
          </a:xfrm>
          <a:prstGeom prst="rect">
            <a:avLst/>
          </a:prstGeom>
          <a:noFill/>
        </p:spPr>
        <p:txBody>
          <a:bodyPr wrap="none" rtlCol="0">
            <a:spAutoFit/>
          </a:bodyPr>
          <a:lstStyle/>
          <a:p>
            <a:r>
              <a:rPr lang="en-US" sz="2400" dirty="0" smtClean="0"/>
              <a:t>= the flux thru solenoid due to</a:t>
            </a:r>
          </a:p>
          <a:p>
            <a:r>
              <a:rPr lang="en-US" sz="2400" dirty="0" smtClean="0"/>
              <a:t> the current in the loop 1</a:t>
            </a:r>
            <a:endParaRPr lang="en-US" sz="2400" dirty="0"/>
          </a:p>
        </p:txBody>
      </p:sp>
      <p:sp>
        <p:nvSpPr>
          <p:cNvPr id="71" name="TextBox 70"/>
          <p:cNvSpPr txBox="1"/>
          <p:nvPr/>
        </p:nvSpPr>
        <p:spPr>
          <a:xfrm>
            <a:off x="764857" y="4351635"/>
            <a:ext cx="3949414" cy="1200329"/>
          </a:xfrm>
          <a:prstGeom prst="rect">
            <a:avLst/>
          </a:prstGeom>
          <a:noFill/>
        </p:spPr>
        <p:txBody>
          <a:bodyPr wrap="none" rtlCol="0">
            <a:spAutoFit/>
          </a:bodyPr>
          <a:lstStyle/>
          <a:p>
            <a:r>
              <a:rPr lang="en-US" sz="2400" dirty="0" smtClean="0"/>
              <a:t>Which is easier to compute?</a:t>
            </a:r>
          </a:p>
          <a:p>
            <a:pPr marL="457200" indent="-457200">
              <a:buAutoNum type="alphaUcParenR"/>
            </a:pPr>
            <a:r>
              <a:rPr lang="en-US" sz="2400" dirty="0" smtClean="0"/>
              <a:t>M</a:t>
            </a:r>
            <a:r>
              <a:rPr lang="en-US" sz="2400" baseline="-25000" dirty="0" smtClean="0"/>
              <a:t>12</a:t>
            </a:r>
            <a:r>
              <a:rPr lang="en-US" sz="2400" baseline="30000" dirty="0" smtClean="0"/>
              <a:t>  </a:t>
            </a:r>
            <a:r>
              <a:rPr lang="en-US" sz="2400" dirty="0" smtClean="0"/>
              <a:t>    B) M</a:t>
            </a:r>
            <a:r>
              <a:rPr lang="en-US" sz="2400" baseline="-25000" dirty="0" smtClean="0"/>
              <a:t>21</a:t>
            </a:r>
            <a:r>
              <a:rPr lang="en-US" sz="2400" baseline="30000" dirty="0" smtClean="0"/>
              <a:t> </a:t>
            </a:r>
            <a:r>
              <a:rPr lang="en-US" sz="2400" dirty="0" smtClean="0"/>
              <a:t>   </a:t>
            </a:r>
          </a:p>
          <a:p>
            <a:pPr marL="457200" indent="-457200"/>
            <a:r>
              <a:rPr lang="en-US" sz="2400" dirty="0" smtClean="0"/>
              <a:t>C) equally difficult to compute</a:t>
            </a:r>
            <a:endParaRPr lang="en-US" sz="2400" dirty="0"/>
          </a:p>
        </p:txBody>
      </p:sp>
      <p:sp>
        <p:nvSpPr>
          <p:cNvPr id="6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7.47</a:t>
            </a:r>
            <a:endParaRPr lang="en-US" sz="800" dirty="0"/>
          </a:p>
        </p:txBody>
      </p:sp>
    </p:spTree>
    <p:extLst>
      <p:ext uri="{BB962C8B-B14F-4D97-AF65-F5344CB8AC3E}">
        <p14:creationId xmlns:p14="http://schemas.microsoft.com/office/powerpoint/2010/main" val="107384493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04800" y="304800"/>
            <a:ext cx="8534400" cy="2133600"/>
          </a:xfrm>
        </p:spPr>
        <p:txBody>
          <a:bodyPr/>
          <a:lstStyle/>
          <a:p>
            <a:pPr algn="l" eaLnBrk="1" hangingPunct="1"/>
            <a:r>
              <a:rPr lang="en-US" sz="3200">
                <a:latin typeface="Times New Roman" charset="0"/>
                <a:ea typeface="Times New Roman" charset="0"/>
                <a:cs typeface="Times New Roman" charset="0"/>
              </a:rPr>
              <a:t>A current, </a:t>
            </a:r>
            <a:r>
              <a:rPr lang="en-US" sz="3200" i="1">
                <a:latin typeface="Times New Roman" charset="0"/>
                <a:ea typeface="Times New Roman" charset="0"/>
                <a:cs typeface="Times New Roman" charset="0"/>
              </a:rPr>
              <a:t>I</a:t>
            </a:r>
            <a:r>
              <a:rPr lang="en-US" sz="3200" baseline="-25000">
                <a:latin typeface="Times New Roman" charset="0"/>
                <a:ea typeface="Times New Roman" charset="0"/>
                <a:cs typeface="Times New Roman" charset="0"/>
              </a:rPr>
              <a:t>1</a:t>
            </a:r>
            <a:r>
              <a:rPr lang="en-US" sz="3200">
                <a:latin typeface="Times New Roman" charset="0"/>
                <a:ea typeface="Times New Roman" charset="0"/>
                <a:cs typeface="Times New Roman" charset="0"/>
              </a:rPr>
              <a:t>, in Coil 1, creates a total magnetic flux, </a:t>
            </a:r>
            <a:r>
              <a:rPr lang="en-US" sz="3200">
                <a:latin typeface="Symbol" charset="2"/>
                <a:ea typeface="Times New Roman" charset="0"/>
                <a:cs typeface="Times New Roman" charset="0"/>
              </a:rPr>
              <a:t>F</a:t>
            </a:r>
            <a:r>
              <a:rPr lang="en-US" sz="3200" baseline="-25000">
                <a:latin typeface="Times New Roman" charset="0"/>
                <a:ea typeface="Times New Roman" charset="0"/>
                <a:cs typeface="Times New Roman" charset="0"/>
              </a:rPr>
              <a:t>2</a:t>
            </a:r>
            <a:r>
              <a:rPr lang="en-US" sz="3200">
                <a:latin typeface="Times New Roman" charset="0"/>
                <a:ea typeface="Times New Roman" charset="0"/>
                <a:cs typeface="Times New Roman" charset="0"/>
              </a:rPr>
              <a:t>, threading Coil 2: </a:t>
            </a:r>
            <a:br>
              <a:rPr lang="en-US" sz="3200">
                <a:latin typeface="Times New Roman" charset="0"/>
                <a:ea typeface="Times New Roman" charset="0"/>
                <a:cs typeface="Times New Roman" charset="0"/>
              </a:rPr>
            </a:br>
            <a:r>
              <a:rPr lang="en-US" sz="3200">
                <a:latin typeface="Times New Roman" charset="0"/>
                <a:ea typeface="Times New Roman" charset="0"/>
                <a:cs typeface="Times New Roman" charset="0"/>
              </a:rPr>
              <a:t>If instead, you put the same current around Coil 2, then the resulting flux threading Coil 1 is:</a:t>
            </a:r>
          </a:p>
        </p:txBody>
      </p:sp>
      <p:sp>
        <p:nvSpPr>
          <p:cNvPr id="3" name="Subtitle 2"/>
          <p:cNvSpPr>
            <a:spLocks noGrp="1"/>
          </p:cNvSpPr>
          <p:nvPr>
            <p:ph type="subTitle" idx="1"/>
          </p:nvPr>
        </p:nvSpPr>
        <p:spPr>
          <a:xfrm>
            <a:off x="838200" y="2590800"/>
            <a:ext cx="8001000" cy="3352800"/>
          </a:xfrm>
        </p:spPr>
        <p:txBody>
          <a:bodyPr>
            <a:normAutofit/>
          </a:bodyPr>
          <a:lstStyle/>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Something that you need to calculate for the particular geometry.</a:t>
            </a:r>
          </a:p>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Is equal to the flux through Coil 2 only if the geometry is symmetrical.</a:t>
            </a:r>
          </a:p>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Is always equal to the flux that </a:t>
            </a:r>
            <a:r>
              <a:rPr lang="en-US" sz="2800" i="1" dirty="0">
                <a:solidFill>
                  <a:schemeClr val="tx1"/>
                </a:solidFill>
                <a:latin typeface="Times New Roman" charset="0"/>
                <a:ea typeface="Times New Roman" charset="0"/>
                <a:cs typeface="Times New Roman" charset="0"/>
              </a:rPr>
              <a:t>I</a:t>
            </a:r>
            <a:r>
              <a:rPr lang="en-US" sz="2800" baseline="-25000" dirty="0">
                <a:solidFill>
                  <a:schemeClr val="tx1"/>
                </a:solidFill>
                <a:latin typeface="Times New Roman" charset="0"/>
                <a:ea typeface="Times New Roman" charset="0"/>
                <a:cs typeface="Times New Roman" charset="0"/>
              </a:rPr>
              <a:t>1</a:t>
            </a:r>
            <a:r>
              <a:rPr lang="en-US" sz="2800" dirty="0">
                <a:solidFill>
                  <a:schemeClr val="tx1"/>
                </a:solidFill>
                <a:latin typeface="Times New Roman" charset="0"/>
                <a:ea typeface="Times New Roman" charset="0"/>
                <a:cs typeface="Times New Roman" charset="0"/>
              </a:rPr>
              <a:t> caused in Coil 2.</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lnSpc>
                <a:spcPct val="80000"/>
              </a:lnSpc>
              <a:buFont typeface="Arial" charset="0"/>
              <a:buAutoNum type="alphaUcParenR"/>
            </a:pPr>
            <a:r>
              <a:rPr lang="en-US" sz="2800" dirty="0">
                <a:solidFill>
                  <a:schemeClr val="tx1"/>
                </a:solidFill>
                <a:latin typeface="Times New Roman" charset="0"/>
                <a:ea typeface="Times New Roman" charset="0"/>
                <a:cs typeface="Times New Roman" charset="0"/>
              </a:rPr>
              <a:t>Is nearly certain to differ from flux that was in</a:t>
            </a:r>
            <a:r>
              <a:rPr lang="en-US" sz="2800" dirty="0" smtClean="0">
                <a:solidFill>
                  <a:schemeClr val="tx1"/>
                </a:solidFill>
                <a:latin typeface="Times New Roman" charset="0"/>
                <a:ea typeface="Times New Roman" charset="0"/>
                <a:cs typeface="Times New Roman" charset="0"/>
              </a:rPr>
              <a:t>   Coil </a:t>
            </a:r>
            <a:r>
              <a:rPr lang="en-US" sz="2800" dirty="0">
                <a:solidFill>
                  <a:schemeClr val="tx1"/>
                </a:solidFill>
                <a:latin typeface="Times New Roman" charset="0"/>
                <a:ea typeface="Times New Roman" charset="0"/>
                <a:cs typeface="Times New Roman" charset="0"/>
              </a:rPr>
              <a:t>2.</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lnSpc>
                <a:spcPct val="80000"/>
              </a:lnSpc>
            </a:pPr>
            <a:endParaRPr lang="en-US" sz="2800" dirty="0">
              <a:solidFill>
                <a:schemeClr val="tx1"/>
              </a:solidFill>
              <a:latin typeface="Times New Roman" charset="0"/>
              <a:ea typeface="Times New Roman" charset="0"/>
              <a:cs typeface="Times New Roman" charset="0"/>
            </a:endParaRPr>
          </a:p>
          <a:p>
            <a:pPr marL="514350" indent="-514350" algn="l" eaLnBrk="1" hangingPunct="1">
              <a:lnSpc>
                <a:spcPct val="80000"/>
              </a:lnSpc>
              <a:buFont typeface="Arial" charset="0"/>
              <a:buAutoNum type="alphaUcParenR"/>
            </a:pPr>
            <a:endParaRPr lang="en-US" sz="2800" dirty="0">
              <a:solidFill>
                <a:schemeClr val="tx1"/>
              </a:solidFill>
            </a:endParaRPr>
          </a:p>
        </p:txBody>
      </p:sp>
      <p:graphicFrame>
        <p:nvGraphicFramePr>
          <p:cNvPr id="5" name="Object 2"/>
          <p:cNvGraphicFramePr>
            <a:graphicFrameLocks noChangeAspect="1"/>
          </p:cNvGraphicFramePr>
          <p:nvPr/>
        </p:nvGraphicFramePr>
        <p:xfrm>
          <a:off x="4953000" y="803275"/>
          <a:ext cx="2009775" cy="644525"/>
        </p:xfrm>
        <a:graphic>
          <a:graphicData uri="http://schemas.openxmlformats.org/presentationml/2006/ole">
            <mc:AlternateContent xmlns:mc="http://schemas.openxmlformats.org/markup-compatibility/2006">
              <mc:Choice xmlns:v="urn:schemas-microsoft-com:vml" Requires="v">
                <p:oleObj spid="_x0000_s26646" name="Equation" r:id="rId4" imgW="711000" imgH="228600" progId="Equation.3">
                  <p:embed/>
                </p:oleObj>
              </mc:Choice>
              <mc:Fallback>
                <p:oleObj name="Equation" r:id="rId4" imgW="711000" imgH="22860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803275"/>
                        <a:ext cx="20097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7.48</a:t>
            </a:r>
            <a:endParaRPr lang="en-US" sz="800" dirty="0"/>
          </a:p>
        </p:txBody>
      </p:sp>
    </p:spTree>
    <p:extLst>
      <p:ext uri="{BB962C8B-B14F-4D97-AF65-F5344CB8AC3E}">
        <p14:creationId xmlns:p14="http://schemas.microsoft.com/office/powerpoint/2010/main" val="377704581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ctrTitle"/>
          </p:nvPr>
        </p:nvSpPr>
        <p:spPr>
          <a:xfrm>
            <a:off x="0" y="381000"/>
            <a:ext cx="9144000" cy="18288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length, </a:t>
            </a:r>
            <a:r>
              <a:rPr lang="en-US" sz="3200" i="1">
                <a:latin typeface="Times New Roman" charset="0"/>
                <a:ea typeface="Times New Roman" charset="0"/>
                <a:cs typeface="Times New Roman" charset="0"/>
              </a:rPr>
              <a:t>l</a:t>
            </a:r>
            <a:r>
              <a:rPr lang="en-US" sz="3200">
                <a:latin typeface="Times New Roman" charset="0"/>
                <a:ea typeface="Times New Roman" charset="0"/>
                <a:cs typeface="Times New Roman" charset="0"/>
              </a:rPr>
              <a:t>, and number of turns, </a:t>
            </a:r>
            <a:r>
              <a:rPr lang="en-US" sz="3200" i="1">
                <a:latin typeface="Times New Roman" charset="0"/>
                <a:ea typeface="Times New Roman" charset="0"/>
                <a:cs typeface="Times New Roman" charset="0"/>
              </a:rPr>
              <a:t>N</a:t>
            </a:r>
            <a:r>
              <a:rPr lang="en-US" sz="3200">
                <a:latin typeface="Times New Roman" charset="0"/>
                <a:ea typeface="Times New Roman" charset="0"/>
                <a:cs typeface="Times New Roman" charset="0"/>
              </a:rPr>
              <a:t>, carrying current, </a:t>
            </a:r>
            <a:r>
              <a:rPr lang="en-US" sz="3200" i="1">
                <a:latin typeface="Times New Roman" charset="0"/>
                <a:ea typeface="Times New Roman" charset="0"/>
                <a:cs typeface="Times New Roman" charset="0"/>
              </a:rPr>
              <a:t>I</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a:latin typeface="Times New Roman" charset="0"/>
                <a:ea typeface="Times New Roman" charset="0"/>
                <a:cs typeface="Times New Roman" charset="0"/>
              </a:rPr>
              <a:t>, that is spatially uniform inside and zero outside the solenoid. It is given by:</a:t>
            </a:r>
          </a:p>
        </p:txBody>
      </p:sp>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036" name="TextBox 12"/>
          <p:cNvSpPr txBox="1">
            <a:spLocks noChangeArrowheads="1"/>
          </p:cNvSpPr>
          <p:nvPr/>
        </p:nvSpPr>
        <p:spPr bwMode="auto">
          <a:xfrm>
            <a:off x="5715000" y="2667000"/>
            <a:ext cx="990600" cy="369888"/>
          </a:xfrm>
          <a:prstGeom prst="rect">
            <a:avLst/>
          </a:prstGeom>
          <a:noFill/>
          <a:ln w="9525">
            <a:noFill/>
            <a:miter lim="800000"/>
            <a:headEnd/>
            <a:tailEnd/>
          </a:ln>
        </p:spPr>
        <p:txBody>
          <a:bodyPr>
            <a:prstTxWarp prst="textNoShape">
              <a:avLst/>
            </a:prstTxWarp>
            <a:spAutoFit/>
          </a:bodyPr>
          <a:lstStyle/>
          <a:p>
            <a:r>
              <a:rPr lang="en-US"/>
              <a:t>B</a:t>
            </a:r>
          </a:p>
        </p:txBody>
      </p:sp>
      <p:graphicFrame>
        <p:nvGraphicFramePr>
          <p:cNvPr id="4" name="Object 2"/>
          <p:cNvGraphicFramePr>
            <a:graphicFrameLocks noChangeAspect="1"/>
          </p:cNvGraphicFramePr>
          <p:nvPr/>
        </p:nvGraphicFramePr>
        <p:xfrm>
          <a:off x="1595438" y="3505200"/>
          <a:ext cx="2214562" cy="973138"/>
        </p:xfrm>
        <a:graphic>
          <a:graphicData uri="http://schemas.openxmlformats.org/presentationml/2006/ole">
            <mc:AlternateContent xmlns:mc="http://schemas.openxmlformats.org/markup-compatibility/2006">
              <mc:Choice xmlns:v="urn:schemas-microsoft-com:vml" Requires="v">
                <p:oleObj spid="_x0000_s27741" name="Equation" r:id="rId4" imgW="952200" imgH="419040" progId="Equation.DSMT4">
                  <p:embed/>
                </p:oleObj>
              </mc:Choice>
              <mc:Fallback>
                <p:oleObj name="Equation" r:id="rId4" imgW="952200" imgH="419040" progId="Equation.DSMT4">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8" y="3505200"/>
                        <a:ext cx="2214562"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1617663" y="4695825"/>
          <a:ext cx="2420937" cy="973138"/>
        </p:xfrm>
        <a:graphic>
          <a:graphicData uri="http://schemas.openxmlformats.org/presentationml/2006/ole">
            <mc:AlternateContent xmlns:mc="http://schemas.openxmlformats.org/markup-compatibility/2006">
              <mc:Choice xmlns:v="urn:schemas-microsoft-com:vml" Requires="v">
                <p:oleObj spid="_x0000_s27742" name="Equation" r:id="rId6" imgW="1041120" imgH="419040" progId="Equation.DSMT4">
                  <p:embed/>
                </p:oleObj>
              </mc:Choice>
              <mc:Fallback>
                <p:oleObj name="Equation" r:id="rId6" imgW="1041120" imgH="419040" progId="Equation.DSMT4">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7663" y="4695825"/>
                        <a:ext cx="2420937"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5257800" y="3503613"/>
          <a:ext cx="2274888" cy="915987"/>
        </p:xfrm>
        <a:graphic>
          <a:graphicData uri="http://schemas.openxmlformats.org/presentationml/2006/ole">
            <mc:AlternateContent xmlns:mc="http://schemas.openxmlformats.org/markup-compatibility/2006">
              <mc:Choice xmlns:v="urn:schemas-microsoft-com:vml" Requires="v">
                <p:oleObj spid="_x0000_s27743" name="Equation" r:id="rId8" imgW="977760" imgH="393480" progId="Equation.DSMT4">
                  <p:embed/>
                </p:oleObj>
              </mc:Choice>
              <mc:Fallback>
                <p:oleObj name="Equation" r:id="rId8" imgW="977760" imgH="393480" progId="Equation.DSMT4">
                  <p:embed/>
                  <p:pic>
                    <p:nvPicPr>
                      <p:cNvPr id="0" name="Picture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503613"/>
                        <a:ext cx="2274888"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nvGraphicFramePr>
        <p:xfrm>
          <a:off x="5262563" y="4724400"/>
          <a:ext cx="2540000" cy="914400"/>
        </p:xfrm>
        <a:graphic>
          <a:graphicData uri="http://schemas.openxmlformats.org/presentationml/2006/ole">
            <mc:AlternateContent xmlns:mc="http://schemas.openxmlformats.org/markup-compatibility/2006">
              <mc:Choice xmlns:v="urn:schemas-microsoft-com:vml" Requires="v">
                <p:oleObj spid="_x0000_s27744" name="Equation" r:id="rId10" imgW="1091880" imgH="393480" progId="Equation.DSMT4">
                  <p:embed/>
                </p:oleObj>
              </mc:Choice>
              <mc:Fallback>
                <p:oleObj name="Equation" r:id="rId10" imgW="1091880" imgH="393480" progId="Equation.DSMT4">
                  <p:embed/>
                  <p:pic>
                    <p:nvPicPr>
                      <p:cNvPr id="0"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2563" y="4724400"/>
                        <a:ext cx="2540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77159231"/>
              </p:ext>
            </p:extLst>
          </p:nvPr>
        </p:nvGraphicFramePr>
        <p:xfrm>
          <a:off x="6502400" y="2324100"/>
          <a:ext cx="2257425" cy="685800"/>
        </p:xfrm>
        <a:graphic>
          <a:graphicData uri="http://schemas.openxmlformats.org/presentationml/2006/ole">
            <mc:AlternateContent xmlns:mc="http://schemas.openxmlformats.org/markup-compatibility/2006">
              <mc:Choice xmlns:v="urn:schemas-microsoft-com:vml" Requires="v">
                <p:oleObj spid="_x0000_s27745" name="Equation" r:id="rId12" imgW="990600" imgH="304800" progId="Equation.3">
                  <p:embed/>
                </p:oleObj>
              </mc:Choice>
              <mc:Fallback>
                <p:oleObj name="Equation" r:id="rId12" imgW="990600" imgH="304800" progId="Equation.3">
                  <p:embed/>
                  <p:pic>
                    <p:nvPicPr>
                      <p:cNvPr id="0"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2400" y="2324100"/>
                        <a:ext cx="22574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7.49</a:t>
            </a:r>
            <a:endParaRPr lang="en-US" sz="800" dirty="0"/>
          </a:p>
        </p:txBody>
      </p:sp>
    </p:spTree>
    <p:extLst>
      <p:ext uri="{BB962C8B-B14F-4D97-AF65-F5344CB8AC3E}">
        <p14:creationId xmlns:p14="http://schemas.microsoft.com/office/powerpoint/2010/main" val="40391694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p:cNvSpPr>
          <p:nvPr>
            <p:ph type="title" idx="4294967295"/>
          </p:nvPr>
        </p:nvSpPr>
        <p:spPr>
          <a:xfrm>
            <a:off x="407988" y="398463"/>
            <a:ext cx="8736012" cy="1876425"/>
          </a:xfrm>
        </p:spPr>
        <p:txBody>
          <a:bodyPr/>
          <a:lstStyle/>
          <a:p>
            <a:pPr algn="l"/>
            <a:r>
              <a:rPr lang="en-US" sz="2800" smtClean="0">
                <a:ea typeface="Arial" charset="0"/>
                <a:cs typeface="Arial" charset="0"/>
              </a:rPr>
              <a:t>An electric current </a:t>
            </a:r>
            <a:r>
              <a:rPr lang="en-US" sz="2800" i="1" smtClean="0">
                <a:ea typeface="Arial" charset="0"/>
                <a:cs typeface="Arial" charset="0"/>
              </a:rPr>
              <a:t>I</a:t>
            </a:r>
            <a:r>
              <a:rPr lang="en-US" sz="2800" smtClean="0">
                <a:ea typeface="Arial" charset="0"/>
                <a:cs typeface="Arial" charset="0"/>
              </a:rPr>
              <a:t> flows along a copper wire (low resistivity) into a resistor made of carbon (high resistivity) then back into another copper wire.</a:t>
            </a:r>
            <a:br>
              <a:rPr lang="en-US" sz="2800" smtClean="0">
                <a:ea typeface="Arial" charset="0"/>
                <a:cs typeface="Arial" charset="0"/>
              </a:rPr>
            </a:br>
            <a:r>
              <a:rPr lang="en-US" sz="2800" i="1" smtClean="0">
                <a:ea typeface="Arial" charset="0"/>
                <a:cs typeface="Arial" charset="0"/>
              </a:rPr>
              <a:t>In which material is the electric field largest?</a:t>
            </a:r>
            <a:endParaRPr lang="en-US" sz="2800" smtClean="0">
              <a:ea typeface="Arial" charset="0"/>
              <a:cs typeface="Arial" charset="0"/>
            </a:endParaRPr>
          </a:p>
        </p:txBody>
      </p:sp>
      <p:sp>
        <p:nvSpPr>
          <p:cNvPr id="35843" name="TextBox 3"/>
          <p:cNvSpPr txBox="1">
            <a:spLocks noChangeArrowheads="1"/>
          </p:cNvSpPr>
          <p:nvPr/>
        </p:nvSpPr>
        <p:spPr bwMode="auto">
          <a:xfrm>
            <a:off x="1108075" y="3808413"/>
            <a:ext cx="6284913" cy="1938337"/>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In the copper wire</a:t>
            </a:r>
          </a:p>
          <a:p>
            <a:pPr marL="457200" indent="-457200">
              <a:buFontTx/>
              <a:buAutoNum type="alphaUcPeriod"/>
            </a:pPr>
            <a:r>
              <a:rPr lang="en-US" sz="2400"/>
              <a:t>In the carbon resistor</a:t>
            </a:r>
          </a:p>
          <a:p>
            <a:pPr marL="457200" indent="-457200">
              <a:buFontTx/>
              <a:buAutoNum type="alphaUcPeriod"/>
            </a:pPr>
            <a:r>
              <a:rPr lang="en-US" sz="2400"/>
              <a:t>It’s the same in both copper and carbon</a:t>
            </a:r>
          </a:p>
          <a:p>
            <a:pPr marL="457200" indent="-457200">
              <a:buFontTx/>
              <a:buAutoNum type="alphaUcPeriod"/>
            </a:pPr>
            <a:r>
              <a:rPr lang="en-US" sz="2400"/>
              <a:t>It depends on the sizes of the copper and carbon</a:t>
            </a:r>
          </a:p>
        </p:txBody>
      </p:sp>
      <p:cxnSp>
        <p:nvCxnSpPr>
          <p:cNvPr id="5" name="Straight Connector 4"/>
          <p:cNvCxnSpPr/>
          <p:nvPr/>
        </p:nvCxnSpPr>
        <p:spPr>
          <a:xfrm flipV="1">
            <a:off x="1520825" y="3103563"/>
            <a:ext cx="2192338" cy="11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Can 6"/>
          <p:cNvSpPr/>
          <p:nvPr/>
        </p:nvSpPr>
        <p:spPr>
          <a:xfrm rot="5400000">
            <a:off x="4000500" y="2168525"/>
            <a:ext cx="1211263" cy="1941513"/>
          </a:xfrm>
          <a:prstGeom prst="can">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7" charset="-128"/>
              <a:cs typeface="ＭＳ Ｐゴシック" pitchFamily="-107" charset="-128"/>
            </a:endParaRPr>
          </a:p>
        </p:txBody>
      </p:sp>
      <p:cxnSp>
        <p:nvCxnSpPr>
          <p:cNvPr id="6" name="Straight Connector 5"/>
          <p:cNvCxnSpPr/>
          <p:nvPr/>
        </p:nvCxnSpPr>
        <p:spPr>
          <a:xfrm flipV="1">
            <a:off x="5459413" y="3100388"/>
            <a:ext cx="2192337" cy="11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784350" y="2840038"/>
            <a:ext cx="1306513" cy="11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5848" name="TextBox 11"/>
          <p:cNvSpPr txBox="1">
            <a:spLocks noChangeArrowheads="1"/>
          </p:cNvSpPr>
          <p:nvPr/>
        </p:nvSpPr>
        <p:spPr bwMode="auto">
          <a:xfrm>
            <a:off x="2276475" y="2408238"/>
            <a:ext cx="303213" cy="369887"/>
          </a:xfrm>
          <a:prstGeom prst="rect">
            <a:avLst/>
          </a:prstGeom>
          <a:noFill/>
          <a:ln w="9525">
            <a:noFill/>
            <a:miter lim="800000"/>
            <a:headEnd/>
            <a:tailEnd/>
          </a:ln>
        </p:spPr>
        <p:txBody>
          <a:bodyPr wrap="none">
            <a:prstTxWarp prst="textNoShape">
              <a:avLst/>
            </a:prstTxWarp>
            <a:spAutoFit/>
          </a:bodyPr>
          <a:lstStyle/>
          <a:p>
            <a:r>
              <a:rPr lang="en-US" i="1">
                <a:ea typeface="Arial" charset="0"/>
                <a:cs typeface="Arial" charset="0"/>
              </a:rPr>
              <a:t>I</a:t>
            </a:r>
          </a:p>
        </p:txBody>
      </p:sp>
      <p:sp>
        <p:nvSpPr>
          <p:cNvPr id="11"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7.5</a:t>
            </a:r>
            <a:endParaRPr lang="en-US" sz="800" dirty="0"/>
          </a:p>
        </p:txBody>
      </p:sp>
    </p:spTree>
    <p:extLst>
      <p:ext uri="{BB962C8B-B14F-4D97-AF65-F5344CB8AC3E}">
        <p14:creationId xmlns:p14="http://schemas.microsoft.com/office/powerpoint/2010/main" val="35868037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ctrTitle"/>
          </p:nvPr>
        </p:nvSpPr>
        <p:spPr>
          <a:xfrm>
            <a:off x="0" y="381000"/>
            <a:ext cx="9144000" cy="1828800"/>
          </a:xfrm>
        </p:spPr>
        <p:txBody>
          <a:bodyPr>
            <a:normAutofit fontScale="90000"/>
          </a:bodyPr>
          <a:lstStyle/>
          <a:p>
            <a:pPr algn="l" eaLnBrk="1" hangingPunct="1"/>
            <a:r>
              <a:rPr lang="en-US" sz="3200">
                <a:latin typeface="Times New Roman" charset="0"/>
                <a:ea typeface="Times New Roman" charset="0"/>
                <a:cs typeface="Times New Roman" charset="0"/>
              </a:rPr>
              <a:t>A long solenoid of cross sectional area, </a:t>
            </a:r>
            <a:r>
              <a:rPr lang="en-US" sz="3200" i="1">
                <a:latin typeface="Times New Roman" charset="0"/>
                <a:ea typeface="Times New Roman" charset="0"/>
                <a:cs typeface="Times New Roman" charset="0"/>
              </a:rPr>
              <a:t>A</a:t>
            </a:r>
            <a:r>
              <a:rPr lang="en-US" sz="3200">
                <a:latin typeface="Times New Roman" charset="0"/>
                <a:ea typeface="Times New Roman" charset="0"/>
                <a:cs typeface="Times New Roman" charset="0"/>
              </a:rPr>
              <a:t>,  length, </a:t>
            </a:r>
            <a:r>
              <a:rPr lang="en-US" sz="3200" i="1">
                <a:latin typeface="Times New Roman" charset="0"/>
                <a:ea typeface="Times New Roman" charset="0"/>
                <a:cs typeface="Times New Roman" charset="0"/>
              </a:rPr>
              <a:t>l</a:t>
            </a:r>
            <a:r>
              <a:rPr lang="en-US" sz="3200">
                <a:latin typeface="Times New Roman" charset="0"/>
                <a:ea typeface="Times New Roman" charset="0"/>
                <a:cs typeface="Times New Roman" charset="0"/>
              </a:rPr>
              <a:t>, and number of turns, </a:t>
            </a:r>
            <a:r>
              <a:rPr lang="en-US" sz="3200" i="1">
                <a:latin typeface="Times New Roman" charset="0"/>
                <a:ea typeface="Times New Roman" charset="0"/>
                <a:cs typeface="Times New Roman" charset="0"/>
              </a:rPr>
              <a:t>N</a:t>
            </a:r>
            <a:r>
              <a:rPr lang="en-US" sz="3200">
                <a:latin typeface="Times New Roman" charset="0"/>
                <a:ea typeface="Times New Roman" charset="0"/>
                <a:cs typeface="Times New Roman" charset="0"/>
              </a:rPr>
              <a:t>, carrying current, </a:t>
            </a:r>
            <a:r>
              <a:rPr lang="en-US" sz="3200" i="1">
                <a:latin typeface="Times New Roman" charset="0"/>
                <a:ea typeface="Times New Roman" charset="0"/>
                <a:cs typeface="Times New Roman" charset="0"/>
              </a:rPr>
              <a:t>I</a:t>
            </a:r>
            <a:r>
              <a:rPr lang="en-US" sz="3200">
                <a:latin typeface="Times New Roman" charset="0"/>
                <a:ea typeface="Times New Roman" charset="0"/>
                <a:cs typeface="Times New Roman" charset="0"/>
              </a:rPr>
              <a:t>, creates a magnetic field, </a:t>
            </a:r>
            <a:r>
              <a:rPr lang="en-US" sz="3200" i="1">
                <a:latin typeface="Times New Roman" charset="0"/>
                <a:ea typeface="Times New Roman" charset="0"/>
                <a:cs typeface="Times New Roman" charset="0"/>
              </a:rPr>
              <a:t>B</a:t>
            </a:r>
            <a:r>
              <a:rPr lang="en-US" sz="3200">
                <a:latin typeface="Times New Roman" charset="0"/>
                <a:ea typeface="Times New Roman" charset="0"/>
                <a:cs typeface="Times New Roman" charset="0"/>
              </a:rPr>
              <a:t>, that is spatially uniform inside and zero outside the solenoid. The self inductance is:</a:t>
            </a:r>
          </a:p>
        </p:txBody>
      </p:sp>
      <p:graphicFrame>
        <p:nvGraphicFramePr>
          <p:cNvPr id="5" name="Object 2"/>
          <p:cNvGraphicFramePr>
            <a:graphicFrameLocks noChangeAspect="1"/>
          </p:cNvGraphicFramePr>
          <p:nvPr/>
        </p:nvGraphicFramePr>
        <p:xfrm>
          <a:off x="5859463" y="2438400"/>
          <a:ext cx="1408112" cy="762000"/>
        </p:xfrm>
        <a:graphic>
          <a:graphicData uri="http://schemas.openxmlformats.org/presentationml/2006/ole">
            <mc:AlternateContent xmlns:mc="http://schemas.openxmlformats.org/markup-compatibility/2006">
              <mc:Choice xmlns:v="urn:schemas-microsoft-com:vml" Requires="v">
                <p:oleObj spid="_x0000_s28765" name="Equation" r:id="rId4" imgW="723600" imgH="393480" progId="Equation.DSMT4">
                  <p:embed/>
                </p:oleObj>
              </mc:Choice>
              <mc:Fallback>
                <p:oleObj name="Equation" r:id="rId4" imgW="723600" imgH="393480" progId="Equation.DSMT4">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463" y="2438400"/>
                        <a:ext cx="140811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n 7"/>
          <p:cNvSpPr/>
          <p:nvPr/>
        </p:nvSpPr>
        <p:spPr>
          <a:xfrm rot="5400000">
            <a:off x="2000250" y="819150"/>
            <a:ext cx="609600" cy="4152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4343400" y="28956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267200" y="30480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267200" y="2743200"/>
            <a:ext cx="14097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4" name="Object 2"/>
          <p:cNvGraphicFramePr>
            <a:graphicFrameLocks noChangeAspect="1"/>
          </p:cNvGraphicFramePr>
          <p:nvPr/>
        </p:nvGraphicFramePr>
        <p:xfrm>
          <a:off x="1595438" y="3505200"/>
          <a:ext cx="2214562" cy="973138"/>
        </p:xfrm>
        <a:graphic>
          <a:graphicData uri="http://schemas.openxmlformats.org/presentationml/2006/ole">
            <mc:AlternateContent xmlns:mc="http://schemas.openxmlformats.org/markup-compatibility/2006">
              <mc:Choice xmlns:v="urn:schemas-microsoft-com:vml" Requires="v">
                <p:oleObj spid="_x0000_s28766" name="Equation" r:id="rId6" imgW="952200" imgH="419040" progId="Equation.DSMT4">
                  <p:embed/>
                </p:oleObj>
              </mc:Choice>
              <mc:Fallback>
                <p:oleObj name="Equation" r:id="rId6" imgW="952200" imgH="419040" progId="Equation.DSMT4">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438" y="3505200"/>
                        <a:ext cx="2214562"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1600200" y="4724400"/>
          <a:ext cx="2332038" cy="914400"/>
        </p:xfrm>
        <a:graphic>
          <a:graphicData uri="http://schemas.openxmlformats.org/presentationml/2006/ole">
            <mc:AlternateContent xmlns:mc="http://schemas.openxmlformats.org/markup-compatibility/2006">
              <mc:Choice xmlns:v="urn:schemas-microsoft-com:vml" Requires="v">
                <p:oleObj spid="_x0000_s28767" name="Equation" r:id="rId8" imgW="1002960" imgH="393480" progId="Equation.DSMT4">
                  <p:embed/>
                </p:oleObj>
              </mc:Choice>
              <mc:Fallback>
                <p:oleObj name="Equation" r:id="rId8" imgW="1002960" imgH="393480" progId="Equation.DSMT4">
                  <p:embed/>
                  <p:pic>
                    <p:nvPicPr>
                      <p:cNvPr id="0" name="Picture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724400"/>
                        <a:ext cx="23320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5257800" y="3475038"/>
          <a:ext cx="2481263" cy="974725"/>
        </p:xfrm>
        <a:graphic>
          <a:graphicData uri="http://schemas.openxmlformats.org/presentationml/2006/ole">
            <mc:AlternateContent xmlns:mc="http://schemas.openxmlformats.org/markup-compatibility/2006">
              <mc:Choice xmlns:v="urn:schemas-microsoft-com:vml" Requires="v">
                <p:oleObj spid="_x0000_s28768" name="Equation" r:id="rId10" imgW="1066680" imgH="419040" progId="Equation.DSMT4">
                  <p:embed/>
                </p:oleObj>
              </mc:Choice>
              <mc:Fallback>
                <p:oleObj name="Equation" r:id="rId10" imgW="1066680" imgH="419040" progId="Equation.DSMT4">
                  <p:embed/>
                  <p:pic>
                    <p:nvPicPr>
                      <p:cNvPr id="0"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3475038"/>
                        <a:ext cx="2481263"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nvGraphicFramePr>
        <p:xfrm>
          <a:off x="5292725" y="4695825"/>
          <a:ext cx="2479675" cy="973138"/>
        </p:xfrm>
        <a:graphic>
          <a:graphicData uri="http://schemas.openxmlformats.org/presentationml/2006/ole">
            <mc:AlternateContent xmlns:mc="http://schemas.openxmlformats.org/markup-compatibility/2006">
              <mc:Choice xmlns:v="urn:schemas-microsoft-com:vml" Requires="v">
                <p:oleObj spid="_x0000_s28769" name="Equation" r:id="rId12" imgW="1066680" imgH="419040" progId="Equation.3">
                  <p:embed/>
                </p:oleObj>
              </mc:Choice>
              <mc:Fallback>
                <p:oleObj name="Equation" r:id="rId12" imgW="1066680" imgH="419040" progId="Equation.3">
                  <p:embed/>
                  <p:pic>
                    <p:nvPicPr>
                      <p:cNvPr id="0"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725" y="4695825"/>
                        <a:ext cx="2479675"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7.50</a:t>
            </a:r>
            <a:endParaRPr lang="en-US" sz="800" dirty="0"/>
          </a:p>
        </p:txBody>
      </p:sp>
    </p:spTree>
    <p:extLst>
      <p:ext uri="{BB962C8B-B14F-4D97-AF65-F5344CB8AC3E}">
        <p14:creationId xmlns:p14="http://schemas.microsoft.com/office/powerpoint/2010/main" val="28353428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Consider a cubic meter box of uniform magnetic field of 1 Tesla and a cubic meter box of  uniform electric field of 1 Volt/meter. Which box contains the most energy?</a:t>
            </a:r>
            <a:endParaRPr lang="en-US" sz="2400" b="1" smtClean="0">
              <a:latin typeface="Arial" charset="0"/>
              <a:ea typeface="Arial" charset="0"/>
              <a:cs typeface="Arial" charset="0"/>
            </a:endParaRPr>
          </a:p>
        </p:txBody>
      </p:sp>
      <p:sp>
        <p:nvSpPr>
          <p:cNvPr id="28675" name="TextBox 3"/>
          <p:cNvSpPr txBox="1">
            <a:spLocks noChangeArrowheads="1"/>
          </p:cNvSpPr>
          <p:nvPr/>
        </p:nvSpPr>
        <p:spPr bwMode="auto">
          <a:xfrm>
            <a:off x="152400" y="1981200"/>
            <a:ext cx="8616950" cy="15700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The box of magnetic field</a:t>
            </a:r>
          </a:p>
          <a:p>
            <a:pPr marL="457200" indent="-457200">
              <a:buFontTx/>
              <a:buAutoNum type="alphaUcPeriod"/>
            </a:pPr>
            <a:r>
              <a:rPr lang="en-US" sz="2400" dirty="0"/>
              <a:t>The box of electric field</a:t>
            </a:r>
          </a:p>
          <a:p>
            <a:pPr marL="457200" indent="-457200">
              <a:buFontTx/>
              <a:buAutoNum type="alphaUcPeriod"/>
            </a:pPr>
            <a:r>
              <a:rPr lang="en-US" sz="2400" dirty="0"/>
              <a:t>They are both the same</a:t>
            </a:r>
          </a:p>
          <a:p>
            <a:pPr marL="457200" indent="-457200">
              <a:buFontTx/>
              <a:buAutoNum type="alphaUcPeriod"/>
            </a:pPr>
            <a:r>
              <a:rPr lang="en-US" sz="2400" dirty="0"/>
              <a:t>Not enough information given</a:t>
            </a: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7.51</a:t>
            </a:r>
            <a:endParaRPr lang="en-US" sz="800" dirty="0"/>
          </a:p>
        </p:txBody>
      </p:sp>
    </p:spTree>
    <p:extLst>
      <p:ext uri="{BB962C8B-B14F-4D97-AF65-F5344CB8AC3E}">
        <p14:creationId xmlns:p14="http://schemas.microsoft.com/office/powerpoint/2010/main" val="3030070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Two long solenoids, A and B, with same current I, same turns per length n.  Solenoid A has twice the diameter of solenoid B.</a:t>
            </a:r>
            <a:endParaRPr lang="en-US" sz="2800" dirty="0"/>
          </a:p>
        </p:txBody>
      </p:sp>
      <p:sp>
        <p:nvSpPr>
          <p:cNvPr id="3" name="Content Placeholder 2"/>
          <p:cNvSpPr>
            <a:spLocks noGrp="1"/>
          </p:cNvSpPr>
          <p:nvPr>
            <p:ph idx="1"/>
          </p:nvPr>
        </p:nvSpPr>
        <p:spPr>
          <a:xfrm>
            <a:off x="457200" y="1417638"/>
            <a:ext cx="6553200" cy="3746500"/>
          </a:xfrm>
        </p:spPr>
        <p:txBody>
          <a:bodyPr/>
          <a:lstStyle/>
          <a:p>
            <a:pPr>
              <a:buNone/>
            </a:pPr>
            <a:r>
              <a:rPr lang="en-US" dirty="0" smtClean="0"/>
              <a:t>Energy = U, energy density = u = U/V. </a:t>
            </a:r>
          </a:p>
          <a:p>
            <a:pPr marL="514350" indent="-514350">
              <a:buAutoNum type="alphaUcParenR"/>
            </a:pPr>
            <a:r>
              <a:rPr lang="en-US" dirty="0" smtClean="0"/>
              <a:t>U</a:t>
            </a:r>
            <a:r>
              <a:rPr lang="en-US" baseline="-25000" dirty="0" smtClean="0"/>
              <a:t>A </a:t>
            </a:r>
            <a:r>
              <a:rPr lang="en-US" dirty="0" smtClean="0"/>
              <a:t>&gt;U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 </a:t>
            </a:r>
            <a:r>
              <a:rPr lang="en-US" dirty="0" err="1" smtClean="0"/>
              <a:t>u</a:t>
            </a:r>
            <a:r>
              <a:rPr lang="en-US" baseline="-25000" dirty="0" err="1" smtClean="0"/>
              <a:t>B</a:t>
            </a:r>
            <a:r>
              <a:rPr lang="en-US" baseline="-25000" dirty="0" smtClean="0"/>
              <a:t>  </a:t>
            </a:r>
            <a:r>
              <a:rPr lang="en-US" dirty="0" smtClean="0"/>
              <a:t> </a:t>
            </a:r>
          </a:p>
          <a:p>
            <a:pPr marL="514350" indent="-514350">
              <a:buFont typeface="Arial"/>
              <a:buAutoNum type="alphaUcParenR"/>
            </a:pPr>
            <a:r>
              <a:rPr lang="en-US" dirty="0" smtClean="0"/>
              <a:t>U</a:t>
            </a:r>
            <a:r>
              <a:rPr lang="en-US" baseline="-25000" dirty="0" smtClean="0"/>
              <a:t>A </a:t>
            </a:r>
            <a:r>
              <a:rPr lang="en-US" dirty="0" smtClean="0"/>
              <a: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&lt; </a:t>
            </a:r>
            <a:r>
              <a:rPr lang="en-US" dirty="0" err="1" smtClean="0"/>
              <a:t>u</a:t>
            </a:r>
            <a:r>
              <a:rPr lang="en-US" baseline="-25000" dirty="0" err="1" smtClean="0"/>
              <a:t>B</a:t>
            </a:r>
            <a:r>
              <a:rPr lang="en-US" baseline="-25000" dirty="0" smtClean="0"/>
              <a:t>  </a:t>
            </a:r>
            <a:r>
              <a:rPr lang="en-US" dirty="0" smtClean="0"/>
              <a:t> </a:t>
            </a:r>
            <a:endParaRPr lang="en-US" baseline="-25000" dirty="0" smtClean="0"/>
          </a:p>
          <a:p>
            <a:pPr marL="514350" indent="-514350">
              <a:buFont typeface="Arial"/>
              <a:buAutoNum type="alphaUcParenR"/>
            </a:pPr>
            <a:r>
              <a:rPr lang="en-US" dirty="0" smtClean="0"/>
              <a:t>U</a:t>
            </a:r>
            <a:r>
              <a:rPr lang="en-US" baseline="-25000" dirty="0" smtClean="0"/>
              <a:t>A </a:t>
            </a:r>
            <a:r>
              <a:rPr lang="en-US" dirty="0" smtClean="0"/>
              <a:t>&gt;U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&lt; </a:t>
            </a:r>
            <a:r>
              <a:rPr lang="en-US" dirty="0" err="1" smtClean="0"/>
              <a:t>u</a:t>
            </a:r>
            <a:r>
              <a:rPr lang="en-US" baseline="-25000" dirty="0" err="1" smtClean="0"/>
              <a:t>B</a:t>
            </a:r>
            <a:r>
              <a:rPr lang="en-US" baseline="-25000" dirty="0" smtClean="0"/>
              <a:t>  </a:t>
            </a:r>
            <a:r>
              <a:rPr lang="en-US" dirty="0" smtClean="0"/>
              <a:t> </a:t>
            </a:r>
            <a:endParaRPr lang="en-US" baseline="-25000" dirty="0" smtClean="0"/>
          </a:p>
          <a:p>
            <a:pPr marL="514350" indent="-514350">
              <a:buFont typeface="Arial"/>
              <a:buAutoNum type="alphaUcParenR"/>
            </a:pPr>
            <a:r>
              <a:rPr lang="en-US" dirty="0" smtClean="0"/>
              <a:t>U</a:t>
            </a:r>
            <a:r>
              <a:rPr lang="en-US" baseline="-25000" dirty="0" smtClean="0"/>
              <a:t>A </a:t>
            </a:r>
            <a:r>
              <a:rPr lang="en-US" dirty="0" smtClean="0"/>
              <a:t>&gt;U</a:t>
            </a:r>
            <a:r>
              <a:rPr lang="en-US" baseline="-25000" dirty="0" smtClean="0"/>
              <a:t>B </a:t>
            </a:r>
            <a:r>
              <a:rPr lang="en-US" dirty="0" smtClean="0"/>
              <a:t> , </a:t>
            </a:r>
            <a:r>
              <a:rPr lang="en-US" dirty="0" err="1" smtClean="0"/>
              <a:t>u</a:t>
            </a:r>
            <a:r>
              <a:rPr lang="en-US" baseline="-25000" dirty="0" err="1" smtClean="0"/>
              <a:t>A</a:t>
            </a:r>
            <a:r>
              <a:rPr lang="en-US" baseline="-25000" dirty="0" smtClean="0"/>
              <a:t> </a:t>
            </a:r>
            <a:r>
              <a:rPr lang="en-US" dirty="0" smtClean="0"/>
              <a:t> &gt; </a:t>
            </a:r>
            <a:r>
              <a:rPr lang="en-US" dirty="0" err="1" smtClean="0"/>
              <a:t>u</a:t>
            </a:r>
            <a:r>
              <a:rPr lang="en-US" baseline="-25000" dirty="0" err="1" smtClean="0"/>
              <a:t>B</a:t>
            </a:r>
            <a:r>
              <a:rPr lang="en-US" baseline="-25000" dirty="0" smtClean="0"/>
              <a:t>  </a:t>
            </a:r>
            <a:r>
              <a:rPr lang="en-US" dirty="0" smtClean="0"/>
              <a:t> </a:t>
            </a:r>
          </a:p>
          <a:p>
            <a:pPr marL="514350" indent="-514350">
              <a:buFont typeface="Arial"/>
              <a:buAutoNum type="alphaUcParenR"/>
            </a:pPr>
            <a:r>
              <a:rPr lang="en-US" baseline="-25000" dirty="0" smtClean="0"/>
              <a:t> </a:t>
            </a:r>
            <a:r>
              <a:rPr lang="en-US" dirty="0" smtClean="0"/>
              <a:t> None of these</a:t>
            </a:r>
            <a:endParaRPr lang="en-US" baseline="-25000" dirty="0" smtClean="0"/>
          </a:p>
          <a:p>
            <a:pPr marL="514350" indent="-514350">
              <a:buAutoNum type="alphaUcParenR"/>
            </a:pPr>
            <a:endParaRPr lang="en-US" baseline="-25000" dirty="0" smtClean="0"/>
          </a:p>
          <a:p>
            <a:pPr marL="514350" indent="-514350">
              <a:buAutoNum type="alphaUcParenR"/>
            </a:pPr>
            <a:endParaRPr lang="en-US" baseline="-25000" dirty="0" smtClean="0"/>
          </a:p>
        </p:txBody>
      </p:sp>
      <p:grpSp>
        <p:nvGrpSpPr>
          <p:cNvPr id="4" name="Group 3"/>
          <p:cNvGrpSpPr/>
          <p:nvPr/>
        </p:nvGrpSpPr>
        <p:grpSpPr>
          <a:xfrm>
            <a:off x="6845300" y="1600200"/>
            <a:ext cx="838200" cy="3898900"/>
            <a:chOff x="3492500" y="1892300"/>
            <a:chExt cx="838200" cy="3898900"/>
          </a:xfrm>
        </p:grpSpPr>
        <p:grpSp>
          <p:nvGrpSpPr>
            <p:cNvPr id="5" name="Group 16"/>
            <p:cNvGrpSpPr/>
            <p:nvPr/>
          </p:nvGrpSpPr>
          <p:grpSpPr>
            <a:xfrm>
              <a:off x="3492500" y="3098800"/>
              <a:ext cx="838200" cy="901700"/>
              <a:chOff x="3492500" y="3098800"/>
              <a:chExt cx="838200" cy="901700"/>
            </a:xfrm>
          </p:grpSpPr>
          <p:sp>
            <p:nvSpPr>
              <p:cNvPr id="50" name="Arc 49"/>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Arc 53"/>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Arc 54"/>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Arc 1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Arc 56"/>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 name="Group 17"/>
            <p:cNvGrpSpPr/>
            <p:nvPr/>
          </p:nvGrpSpPr>
          <p:grpSpPr>
            <a:xfrm>
              <a:off x="3492500" y="3695700"/>
              <a:ext cx="838200" cy="901700"/>
              <a:chOff x="3492500" y="3098800"/>
              <a:chExt cx="838200" cy="901700"/>
            </a:xfrm>
          </p:grpSpPr>
          <p:sp>
            <p:nvSpPr>
              <p:cNvPr id="42" name="Arc 41"/>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Arc 44"/>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Arc 45"/>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 name="Group 26"/>
            <p:cNvGrpSpPr/>
            <p:nvPr/>
          </p:nvGrpSpPr>
          <p:grpSpPr>
            <a:xfrm>
              <a:off x="3492500" y="4292600"/>
              <a:ext cx="838200" cy="901700"/>
              <a:chOff x="3492500" y="3098800"/>
              <a:chExt cx="838200" cy="901700"/>
            </a:xfrm>
          </p:grpSpPr>
          <p:sp>
            <p:nvSpPr>
              <p:cNvPr id="34" name="Arc 33"/>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rc 37"/>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 name="Group 35"/>
            <p:cNvGrpSpPr/>
            <p:nvPr/>
          </p:nvGrpSpPr>
          <p:grpSpPr>
            <a:xfrm>
              <a:off x="3492500" y="4889500"/>
              <a:ext cx="838200" cy="901700"/>
              <a:chOff x="3492500" y="3098800"/>
              <a:chExt cx="838200" cy="901700"/>
            </a:xfrm>
          </p:grpSpPr>
          <p:sp>
            <p:nvSpPr>
              <p:cNvPr id="26" name="Arc 25"/>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Arc 8"/>
            <p:cNvSpPr/>
            <p:nvPr/>
          </p:nvSpPr>
          <p:spPr>
            <a:xfrm>
              <a:off x="3492500" y="1892300"/>
              <a:ext cx="838200" cy="381000"/>
            </a:xfrm>
            <a:prstGeom prst="arc">
              <a:avLst>
                <a:gd name="adj1" fmla="val 13347560"/>
                <a:gd name="adj2" fmla="val 1277865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p:cNvSpPr/>
            <p:nvPr/>
          </p:nvSpPr>
          <p:spPr>
            <a:xfrm>
              <a:off x="3492500" y="1968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3492500" y="20447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a:off x="3492500" y="212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a:off x="3492500" y="2184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Arc 13"/>
            <p:cNvSpPr/>
            <p:nvPr/>
          </p:nvSpPr>
          <p:spPr>
            <a:xfrm>
              <a:off x="3492500" y="22606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a:off x="3492500" y="2336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a:off x="3492500" y="2413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Group 53"/>
            <p:cNvGrpSpPr/>
            <p:nvPr/>
          </p:nvGrpSpPr>
          <p:grpSpPr>
            <a:xfrm>
              <a:off x="3492500" y="2489200"/>
              <a:ext cx="838200" cy="901700"/>
              <a:chOff x="3492500" y="3098800"/>
              <a:chExt cx="838200" cy="901700"/>
            </a:xfrm>
          </p:grpSpPr>
          <p:sp>
            <p:nvSpPr>
              <p:cNvPr id="18" name="Arc 17"/>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Arc 18"/>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Arc 23"/>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8" name="Group 57"/>
          <p:cNvGrpSpPr/>
          <p:nvPr/>
        </p:nvGrpSpPr>
        <p:grpSpPr>
          <a:xfrm>
            <a:off x="8242300" y="1524000"/>
            <a:ext cx="444500" cy="3898900"/>
            <a:chOff x="3492500" y="1892300"/>
            <a:chExt cx="838200" cy="3898900"/>
          </a:xfrm>
        </p:grpSpPr>
        <p:grpSp>
          <p:nvGrpSpPr>
            <p:cNvPr id="59" name="Group 16"/>
            <p:cNvGrpSpPr/>
            <p:nvPr/>
          </p:nvGrpSpPr>
          <p:grpSpPr>
            <a:xfrm>
              <a:off x="3492500" y="3098800"/>
              <a:ext cx="838200" cy="901700"/>
              <a:chOff x="3492500" y="3098800"/>
              <a:chExt cx="838200" cy="901700"/>
            </a:xfrm>
          </p:grpSpPr>
          <p:sp>
            <p:nvSpPr>
              <p:cNvPr id="104" name="Arc 103"/>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Arc 104"/>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Arc 105"/>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Arc 106"/>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Arc 107"/>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Arc 108"/>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Arc 14"/>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Arc 110"/>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Group 17"/>
            <p:cNvGrpSpPr/>
            <p:nvPr/>
          </p:nvGrpSpPr>
          <p:grpSpPr>
            <a:xfrm>
              <a:off x="3492500" y="3695700"/>
              <a:ext cx="838200" cy="901700"/>
              <a:chOff x="3492500" y="3098800"/>
              <a:chExt cx="838200" cy="901700"/>
            </a:xfrm>
          </p:grpSpPr>
          <p:sp>
            <p:nvSpPr>
              <p:cNvPr id="96" name="Arc 95"/>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Arc 96"/>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Arc 97"/>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Arc 98"/>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Arc 99"/>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Arc 100"/>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Arc 101"/>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Arc 102"/>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 name="Group 26"/>
            <p:cNvGrpSpPr/>
            <p:nvPr/>
          </p:nvGrpSpPr>
          <p:grpSpPr>
            <a:xfrm>
              <a:off x="3492500" y="4292600"/>
              <a:ext cx="838200" cy="901700"/>
              <a:chOff x="3492500" y="3098800"/>
              <a:chExt cx="838200" cy="901700"/>
            </a:xfrm>
          </p:grpSpPr>
          <p:sp>
            <p:nvSpPr>
              <p:cNvPr id="88" name="Arc 87"/>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Arc 88"/>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Arc 89"/>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Arc 90"/>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Arc 91"/>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Arc 92"/>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Arc 93"/>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Arc 94"/>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 name="Group 35"/>
            <p:cNvGrpSpPr/>
            <p:nvPr/>
          </p:nvGrpSpPr>
          <p:grpSpPr>
            <a:xfrm>
              <a:off x="3492500" y="4889500"/>
              <a:ext cx="838200" cy="901700"/>
              <a:chOff x="3492500" y="3098800"/>
              <a:chExt cx="838200" cy="901700"/>
            </a:xfrm>
          </p:grpSpPr>
          <p:sp>
            <p:nvSpPr>
              <p:cNvPr id="80" name="Arc 79"/>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Arc 80"/>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Arc 81"/>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Arc 82"/>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Arc 83"/>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Arc 84"/>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Arc 85"/>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Arc 86"/>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3" name="Arc 62"/>
            <p:cNvSpPr/>
            <p:nvPr/>
          </p:nvSpPr>
          <p:spPr>
            <a:xfrm>
              <a:off x="3492500" y="1892300"/>
              <a:ext cx="838200" cy="381000"/>
            </a:xfrm>
            <a:prstGeom prst="arc">
              <a:avLst>
                <a:gd name="adj1" fmla="val 13347560"/>
                <a:gd name="adj2" fmla="val 1277865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Arc 63"/>
            <p:cNvSpPr/>
            <p:nvPr/>
          </p:nvSpPr>
          <p:spPr>
            <a:xfrm>
              <a:off x="3492500" y="1968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Arc 64"/>
            <p:cNvSpPr/>
            <p:nvPr/>
          </p:nvSpPr>
          <p:spPr>
            <a:xfrm>
              <a:off x="3492500" y="20447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Arc 65"/>
            <p:cNvSpPr/>
            <p:nvPr/>
          </p:nvSpPr>
          <p:spPr>
            <a:xfrm>
              <a:off x="3492500" y="212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Arc 66"/>
            <p:cNvSpPr/>
            <p:nvPr/>
          </p:nvSpPr>
          <p:spPr>
            <a:xfrm>
              <a:off x="3492500" y="2184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Arc 67"/>
            <p:cNvSpPr/>
            <p:nvPr/>
          </p:nvSpPr>
          <p:spPr>
            <a:xfrm>
              <a:off x="3492500" y="22606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Arc 68"/>
            <p:cNvSpPr/>
            <p:nvPr/>
          </p:nvSpPr>
          <p:spPr>
            <a:xfrm>
              <a:off x="3492500" y="2336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Arc 69"/>
            <p:cNvSpPr/>
            <p:nvPr/>
          </p:nvSpPr>
          <p:spPr>
            <a:xfrm>
              <a:off x="3492500" y="2413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1" name="Group 53"/>
            <p:cNvGrpSpPr/>
            <p:nvPr/>
          </p:nvGrpSpPr>
          <p:grpSpPr>
            <a:xfrm>
              <a:off x="3492500" y="2489200"/>
              <a:ext cx="838200" cy="901700"/>
              <a:chOff x="3492500" y="3098800"/>
              <a:chExt cx="838200" cy="901700"/>
            </a:xfrm>
          </p:grpSpPr>
          <p:sp>
            <p:nvSpPr>
              <p:cNvPr id="72" name="Arc 71"/>
              <p:cNvSpPr/>
              <p:nvPr/>
            </p:nvSpPr>
            <p:spPr>
              <a:xfrm>
                <a:off x="3492500" y="30988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 72"/>
              <p:cNvSpPr/>
              <p:nvPr/>
            </p:nvSpPr>
            <p:spPr>
              <a:xfrm>
                <a:off x="3492500" y="31750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Arc 73"/>
              <p:cNvSpPr/>
              <p:nvPr/>
            </p:nvSpPr>
            <p:spPr>
              <a:xfrm>
                <a:off x="3492500" y="32512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Arc 74"/>
              <p:cNvSpPr/>
              <p:nvPr/>
            </p:nvSpPr>
            <p:spPr>
              <a:xfrm>
                <a:off x="3492500" y="33274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Arc 75"/>
              <p:cNvSpPr/>
              <p:nvPr/>
            </p:nvSpPr>
            <p:spPr>
              <a:xfrm>
                <a:off x="3492500" y="33909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Arc 76"/>
              <p:cNvSpPr/>
              <p:nvPr/>
            </p:nvSpPr>
            <p:spPr>
              <a:xfrm>
                <a:off x="3492500" y="34671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Arc 77"/>
              <p:cNvSpPr/>
              <p:nvPr/>
            </p:nvSpPr>
            <p:spPr>
              <a:xfrm>
                <a:off x="3492500" y="35433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Arc 78"/>
              <p:cNvSpPr/>
              <p:nvPr/>
            </p:nvSpPr>
            <p:spPr>
              <a:xfrm>
                <a:off x="3492500" y="3619500"/>
                <a:ext cx="838200" cy="381000"/>
              </a:xfrm>
              <a:prstGeom prst="arc">
                <a:avLst>
                  <a:gd name="adj1" fmla="val 21575089"/>
                  <a:gd name="adj2" fmla="val 1083906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112" name="TextBox 111"/>
          <p:cNvSpPr txBox="1"/>
          <p:nvPr/>
        </p:nvSpPr>
        <p:spPr>
          <a:xfrm>
            <a:off x="7024883" y="1544935"/>
            <a:ext cx="362600" cy="461665"/>
          </a:xfrm>
          <a:prstGeom prst="rect">
            <a:avLst/>
          </a:prstGeom>
          <a:noFill/>
        </p:spPr>
        <p:txBody>
          <a:bodyPr wrap="none" rtlCol="0">
            <a:spAutoFit/>
          </a:bodyPr>
          <a:lstStyle/>
          <a:p>
            <a:r>
              <a:rPr lang="en-US" sz="2400" dirty="0" smtClean="0"/>
              <a:t>A</a:t>
            </a:r>
            <a:endParaRPr lang="en-US" sz="2400" dirty="0"/>
          </a:p>
        </p:txBody>
      </p:sp>
      <p:sp>
        <p:nvSpPr>
          <p:cNvPr id="113" name="TextBox 112"/>
          <p:cNvSpPr txBox="1"/>
          <p:nvPr/>
        </p:nvSpPr>
        <p:spPr>
          <a:xfrm>
            <a:off x="8305150" y="1519535"/>
            <a:ext cx="362600" cy="461665"/>
          </a:xfrm>
          <a:prstGeom prst="rect">
            <a:avLst/>
          </a:prstGeom>
          <a:noFill/>
        </p:spPr>
        <p:txBody>
          <a:bodyPr wrap="none" rtlCol="0">
            <a:spAutoFit/>
          </a:bodyPr>
          <a:lstStyle/>
          <a:p>
            <a:r>
              <a:rPr lang="en-US" sz="2400" dirty="0" smtClean="0"/>
              <a:t>B</a:t>
            </a:r>
            <a:endParaRPr lang="en-US" sz="2400" dirty="0"/>
          </a:p>
        </p:txBody>
      </p:sp>
      <p:sp>
        <p:nvSpPr>
          <p:cNvPr id="1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7.52</a:t>
            </a:r>
            <a:endParaRPr lang="en-US" sz="800" dirty="0"/>
          </a:p>
        </p:txBody>
      </p:sp>
    </p:spTree>
    <p:extLst>
      <p:ext uri="{BB962C8B-B14F-4D97-AF65-F5344CB8AC3E}">
        <p14:creationId xmlns:p14="http://schemas.microsoft.com/office/powerpoint/2010/main" val="373046403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The laws governing electrodynamics which we have derived so far  are:</a:t>
            </a:r>
            <a:endParaRPr lang="en-US" sz="2400" b="1" smtClean="0">
              <a:latin typeface="Arial" charset="0"/>
              <a:ea typeface="Arial" charset="0"/>
              <a:cs typeface="Arial" charset="0"/>
            </a:endParaRPr>
          </a:p>
        </p:txBody>
      </p:sp>
      <p:sp>
        <p:nvSpPr>
          <p:cNvPr id="30724" name="TextBox 3"/>
          <p:cNvSpPr txBox="1">
            <a:spLocks noChangeArrowheads="1"/>
          </p:cNvSpPr>
          <p:nvPr/>
        </p:nvSpPr>
        <p:spPr bwMode="auto">
          <a:xfrm>
            <a:off x="300038" y="4419600"/>
            <a:ext cx="8616950" cy="19383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Always</a:t>
            </a:r>
          </a:p>
          <a:p>
            <a:pPr marL="457200" indent="-457200">
              <a:buFontTx/>
              <a:buAutoNum type="alphaUcPeriod"/>
            </a:pPr>
            <a:r>
              <a:rPr lang="en-US" sz="2400"/>
              <a:t>if the charges are not accelerating</a:t>
            </a:r>
          </a:p>
          <a:p>
            <a:pPr marL="457200" indent="-457200">
              <a:buFontTx/>
              <a:buAutoNum type="alphaUcPeriod"/>
            </a:pPr>
            <a:r>
              <a:rPr lang="en-US" sz="2400"/>
              <a:t>if the fields are static</a:t>
            </a:r>
          </a:p>
          <a:p>
            <a:pPr marL="457200" indent="-457200">
              <a:buFontTx/>
              <a:buAutoNum type="alphaUcPeriod"/>
            </a:pPr>
            <a:r>
              <a:rPr lang="en-US" sz="2400"/>
              <a:t>if the currents are steady</a:t>
            </a:r>
          </a:p>
          <a:p>
            <a:pPr marL="457200" indent="-457200">
              <a:buFontTx/>
              <a:buAutoNum type="alphaUcPeriod"/>
            </a:pPr>
            <a:r>
              <a:rPr lang="en-US" sz="2400"/>
              <a:t>if the fields are not in matter, but in vacuum</a:t>
            </a:r>
          </a:p>
        </p:txBody>
      </p:sp>
      <p:graphicFrame>
        <p:nvGraphicFramePr>
          <p:cNvPr id="30722" name="Object 2"/>
          <p:cNvGraphicFramePr>
            <a:graphicFrameLocks noChangeAspect="1"/>
          </p:cNvGraphicFramePr>
          <p:nvPr>
            <p:extLst>
              <p:ext uri="{D42A27DB-BD31-4B8C-83A1-F6EECF244321}">
                <p14:modId xmlns:p14="http://schemas.microsoft.com/office/powerpoint/2010/main" val="4264003370"/>
              </p:ext>
            </p:extLst>
          </p:nvPr>
        </p:nvGraphicFramePr>
        <p:xfrm>
          <a:off x="973138" y="1050925"/>
          <a:ext cx="5956300" cy="2562225"/>
        </p:xfrm>
        <a:graphic>
          <a:graphicData uri="http://schemas.openxmlformats.org/presentationml/2006/ole">
            <mc:AlternateContent xmlns:mc="http://schemas.openxmlformats.org/markup-compatibility/2006">
              <mc:Choice xmlns:v="urn:schemas-microsoft-com:vml" Requires="v">
                <p:oleObj spid="_x0000_s29712" name="Equation" r:id="rId4" imgW="2184400" imgH="927100" progId="Equation.3">
                  <p:embed/>
                </p:oleObj>
              </mc:Choice>
              <mc:Fallback>
                <p:oleObj name="Equation" r:id="rId4" imgW="2184400" imgH="9271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1050925"/>
                        <a:ext cx="5956300"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TextBox 6"/>
          <p:cNvSpPr txBox="1">
            <a:spLocks noChangeArrowheads="1"/>
          </p:cNvSpPr>
          <p:nvPr/>
        </p:nvSpPr>
        <p:spPr bwMode="auto">
          <a:xfrm>
            <a:off x="457200" y="3810000"/>
            <a:ext cx="2990850" cy="461963"/>
          </a:xfrm>
          <a:prstGeom prst="rect">
            <a:avLst/>
          </a:prstGeom>
          <a:noFill/>
          <a:ln w="9525">
            <a:noFill/>
            <a:miter lim="800000"/>
            <a:headEnd/>
            <a:tailEnd/>
          </a:ln>
        </p:spPr>
        <p:txBody>
          <a:bodyPr wrap="none">
            <a:prstTxWarp prst="textNoShape">
              <a:avLst/>
            </a:prstTxWarp>
            <a:spAutoFit/>
          </a:bodyPr>
          <a:lstStyle/>
          <a:p>
            <a:r>
              <a:rPr lang="en-US" sz="2400"/>
              <a:t>These laws are valid</a:t>
            </a: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7.53</a:t>
            </a:r>
            <a:endParaRPr lang="en-US" sz="800" dirty="0"/>
          </a:p>
        </p:txBody>
      </p:sp>
    </p:spTree>
    <p:extLst>
      <p:ext uri="{BB962C8B-B14F-4D97-AF65-F5344CB8AC3E}">
        <p14:creationId xmlns:p14="http://schemas.microsoft.com/office/powerpoint/2010/main" val="244307877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304800" y="381000"/>
            <a:ext cx="8534400" cy="2286000"/>
          </a:xfrm>
        </p:spPr>
        <p:txBody>
          <a:bodyPr>
            <a:normAutofit fontScale="90000"/>
          </a:bodyPr>
          <a:lstStyle/>
          <a:p>
            <a:pPr algn="l" eaLnBrk="1" hangingPunct="1"/>
            <a:r>
              <a:rPr lang="en-US" sz="3600">
                <a:latin typeface="Times New Roman" charset="0"/>
                <a:ea typeface="Times New Roman" charset="0"/>
                <a:cs typeface="Times New Roman" charset="0"/>
              </a:rPr>
              <a:t>Ampere’s Law relates the line integral of B around some closed path,  to a current flowing through a surface bounded by the chosen closed path. </a:t>
            </a:r>
            <a:br>
              <a:rPr lang="en-US" sz="3600">
                <a:latin typeface="Times New Roman" charset="0"/>
                <a:ea typeface="Times New Roman" charset="0"/>
                <a:cs typeface="Times New Roman" charset="0"/>
              </a:rPr>
            </a:br>
            <a:endParaRPr lang="en-US" sz="3600">
              <a:solidFill>
                <a:srgbClr val="0070C0"/>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1066800" y="3505200"/>
            <a:ext cx="7924800" cy="3200400"/>
          </a:xfrm>
        </p:spPr>
        <p:txBody>
          <a:bodyPr/>
          <a:lstStyle/>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neither correct nor useful.</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sometimes correct and sometimes easy to use.</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correct and sometimes easy to use.</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It is correct and always easy to use.</a:t>
            </a:r>
            <a:endParaRPr lang="en-US" sz="2800" baseline="300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None of the above.</a:t>
            </a:r>
            <a:endParaRPr lang="en-US" sz="2800" baseline="30000">
              <a:solidFill>
                <a:schemeClr val="tx1"/>
              </a:solidFill>
              <a:latin typeface="Times New Roman" charset="0"/>
              <a:ea typeface="Times New Roman" charset="0"/>
              <a:cs typeface="Times New Roman" charset="0"/>
            </a:endParaRP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a:solidFill>
                <a:schemeClr val="tx1"/>
              </a:solidFill>
              <a:latin typeface="Times New Roman" charset="0"/>
              <a:ea typeface="Times New Roman" charset="0"/>
              <a:cs typeface="Times New Roman" charset="0"/>
            </a:endParaRPr>
          </a:p>
        </p:txBody>
      </p:sp>
      <p:sp>
        <p:nvSpPr>
          <p:cNvPr id="8" name="Rectangle 7"/>
          <p:cNvSpPr>
            <a:spLocks noChangeArrowheads="1"/>
          </p:cNvSpPr>
          <p:nvPr/>
        </p:nvSpPr>
        <p:spPr bwMode="auto">
          <a:xfrm>
            <a:off x="228600" y="2325688"/>
            <a:ext cx="4572000" cy="1200150"/>
          </a:xfrm>
          <a:prstGeom prst="rect">
            <a:avLst/>
          </a:prstGeom>
          <a:noFill/>
          <a:ln w="9525">
            <a:noFill/>
            <a:miter lim="800000"/>
            <a:headEnd/>
            <a:tailEnd/>
          </a:ln>
        </p:spPr>
        <p:txBody>
          <a:bodyPr>
            <a:prstTxWarp prst="textNoShape">
              <a:avLst/>
            </a:prstTxWarp>
            <a:spAutoFit/>
          </a:bodyPr>
          <a:lstStyle/>
          <a:p>
            <a:r>
              <a:rPr lang="en-US" sz="3600">
                <a:solidFill>
                  <a:srgbClr val="0070C0"/>
                </a:solidFill>
                <a:latin typeface="Times New Roman" charset="0"/>
                <a:ea typeface="Times New Roman" charset="0"/>
                <a:cs typeface="Times New Roman" charset="0"/>
              </a:rPr>
              <a:t>By calling it a ‘Law’, we expect that:</a:t>
            </a:r>
            <a:endParaRPr lang="en-US" sz="3600"/>
          </a:p>
        </p:txBody>
      </p:sp>
      <p:graphicFrame>
        <p:nvGraphicFramePr>
          <p:cNvPr id="7" name="Object 6"/>
          <p:cNvGraphicFramePr>
            <a:graphicFrameLocks noChangeAspect="1"/>
          </p:cNvGraphicFramePr>
          <p:nvPr>
            <p:extLst>
              <p:ext uri="{D42A27DB-BD31-4B8C-83A1-F6EECF244321}">
                <p14:modId xmlns:p14="http://schemas.microsoft.com/office/powerpoint/2010/main" val="1937114599"/>
              </p:ext>
            </p:extLst>
          </p:nvPr>
        </p:nvGraphicFramePr>
        <p:xfrm>
          <a:off x="4803561" y="2533826"/>
          <a:ext cx="3197439" cy="971374"/>
        </p:xfrm>
        <a:graphic>
          <a:graphicData uri="http://schemas.openxmlformats.org/presentationml/2006/ole">
            <mc:AlternateContent xmlns:mc="http://schemas.openxmlformats.org/markup-compatibility/2006">
              <mc:Choice xmlns:v="urn:schemas-microsoft-com:vml" Requires="v">
                <p:oleObj spid="_x0000_s30736"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561" y="2533826"/>
                        <a:ext cx="3197439" cy="971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7.54</a:t>
            </a:r>
            <a:endParaRPr lang="en-US" sz="800" dirty="0"/>
          </a:p>
        </p:txBody>
      </p:sp>
    </p:spTree>
    <p:extLst>
      <p:ext uri="{BB962C8B-B14F-4D97-AF65-F5344CB8AC3E}">
        <p14:creationId xmlns:p14="http://schemas.microsoft.com/office/powerpoint/2010/main" val="237569192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255588"/>
            <a:ext cx="9144000" cy="1876425"/>
          </a:xfrm>
        </p:spPr>
        <p:txBody>
          <a:bodyPr/>
          <a:lstStyle/>
          <a:p>
            <a:pPr algn="l"/>
            <a:r>
              <a:rPr lang="en-US" sz="2400" dirty="0" smtClean="0">
                <a:latin typeface="Arial" charset="0"/>
                <a:ea typeface="Arial" charset="0"/>
                <a:cs typeface="Arial" charset="0"/>
              </a:rPr>
              <a:t>Take the divergence of the curl of any (well-behaved) </a:t>
            </a:r>
            <a:br>
              <a:rPr lang="en-US" sz="2400" dirty="0" smtClean="0">
                <a:latin typeface="Arial" charset="0"/>
                <a:ea typeface="Arial" charset="0"/>
                <a:cs typeface="Arial" charset="0"/>
              </a:rPr>
            </a:br>
            <a:r>
              <a:rPr lang="en-US" sz="2400" dirty="0" smtClean="0">
                <a:latin typeface="Arial" charset="0"/>
                <a:ea typeface="Arial" charset="0"/>
                <a:cs typeface="Arial" charset="0"/>
              </a:rPr>
              <a:t>vector function </a:t>
            </a:r>
            <a:r>
              <a:rPr lang="en-US" sz="2400" b="1" dirty="0" smtClean="0">
                <a:latin typeface="Arial" charset="0"/>
                <a:ea typeface="Arial" charset="0"/>
                <a:cs typeface="Arial" charset="0"/>
              </a:rPr>
              <a:t>F</a:t>
            </a:r>
            <a:r>
              <a:rPr lang="en-US" sz="2400" dirty="0" smtClean="0">
                <a:latin typeface="Arial" charset="0"/>
                <a:ea typeface="Arial" charset="0"/>
                <a:cs typeface="Arial" charset="0"/>
              </a:rPr>
              <a:t>, what do you get?</a:t>
            </a:r>
            <a:endParaRPr lang="en-US" sz="2400" b="1" dirty="0" smtClean="0">
              <a:latin typeface="Arial" charset="0"/>
              <a:ea typeface="Arial" charset="0"/>
              <a:cs typeface="Arial" charset="0"/>
            </a:endParaRPr>
          </a:p>
        </p:txBody>
      </p:sp>
      <p:sp>
        <p:nvSpPr>
          <p:cNvPr id="20485" name="TextBox 3"/>
          <p:cNvSpPr txBox="1">
            <a:spLocks noChangeArrowheads="1"/>
          </p:cNvSpPr>
          <p:nvPr/>
        </p:nvSpPr>
        <p:spPr bwMode="auto">
          <a:xfrm>
            <a:off x="300038" y="2849562"/>
            <a:ext cx="8616950" cy="3416320"/>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Always </a:t>
            </a:r>
            <a:r>
              <a:rPr lang="en-US" sz="2400" dirty="0" smtClean="0"/>
              <a:t>0</a:t>
            </a:r>
            <a:br>
              <a:rPr lang="en-US" sz="2400" dirty="0" smtClean="0"/>
            </a:br>
            <a:endParaRPr lang="en-US" sz="2400" dirty="0"/>
          </a:p>
          <a:p>
            <a:pPr marL="457200" indent="-457200">
              <a:buFontTx/>
              <a:buAutoNum type="alphaUcPeriod"/>
            </a:pPr>
            <a:r>
              <a:rPr lang="en-US" sz="2400" dirty="0"/>
              <a:t>A complicated partial differential of </a:t>
            </a:r>
            <a:r>
              <a:rPr lang="en-US" sz="2400" b="1" dirty="0" smtClean="0"/>
              <a:t>F</a:t>
            </a:r>
            <a:r>
              <a:rPr lang="en-US" sz="2400" dirty="0" smtClean="0"/>
              <a:t/>
            </a:r>
            <a:br>
              <a:rPr lang="en-US" sz="2400" dirty="0" smtClean="0"/>
            </a:br>
            <a:endParaRPr lang="en-US" sz="2400" dirty="0"/>
          </a:p>
          <a:p>
            <a:pPr marL="457200" indent="-457200">
              <a:buFontTx/>
              <a:buAutoNum type="alphaUcPeriod"/>
            </a:pPr>
            <a:r>
              <a:rPr lang="en-US" sz="2400" dirty="0" smtClean="0"/>
              <a:t>The </a:t>
            </a:r>
            <a:r>
              <a:rPr lang="en-US" sz="2400" dirty="0" err="1" smtClean="0"/>
              <a:t>Laplacian</a:t>
            </a:r>
            <a:r>
              <a:rPr lang="en-US" sz="2400" dirty="0" smtClean="0"/>
              <a:t>:   </a:t>
            </a:r>
            <a:br>
              <a:rPr lang="en-US" sz="2400" dirty="0" smtClean="0"/>
            </a:br>
            <a:endParaRPr lang="en-US" sz="2400" dirty="0"/>
          </a:p>
          <a:p>
            <a:pPr marL="457200" indent="-457200">
              <a:buFontTx/>
              <a:buAutoNum type="alphaUcPeriod"/>
            </a:pPr>
            <a:r>
              <a:rPr lang="en-US" sz="2400" dirty="0" smtClean="0"/>
              <a:t>Wait, this vector operation is ill-defined!</a:t>
            </a:r>
          </a:p>
          <a:p>
            <a:r>
              <a:rPr lang="en-US" sz="2400" dirty="0"/>
              <a:t/>
            </a:r>
            <a:br>
              <a:rPr lang="en-US" sz="2400" dirty="0"/>
            </a:br>
            <a:r>
              <a:rPr lang="en-US" sz="2400" dirty="0" smtClean="0"/>
              <a:t>E.  ???</a:t>
            </a:r>
            <a:endParaRPr lang="en-US" sz="2400" dirty="0"/>
          </a:p>
        </p:txBody>
      </p:sp>
      <p:graphicFrame>
        <p:nvGraphicFramePr>
          <p:cNvPr id="20482" name="Object 2"/>
          <p:cNvGraphicFramePr>
            <a:graphicFrameLocks noChangeAspect="1"/>
          </p:cNvGraphicFramePr>
          <p:nvPr>
            <p:extLst>
              <p:ext uri="{D42A27DB-BD31-4B8C-83A1-F6EECF244321}">
                <p14:modId xmlns:p14="http://schemas.microsoft.com/office/powerpoint/2010/main" val="958762823"/>
              </p:ext>
            </p:extLst>
          </p:nvPr>
        </p:nvGraphicFramePr>
        <p:xfrm>
          <a:off x="300038" y="1866106"/>
          <a:ext cx="2354262" cy="557213"/>
        </p:xfrm>
        <a:graphic>
          <a:graphicData uri="http://schemas.openxmlformats.org/presentationml/2006/ole">
            <mc:AlternateContent xmlns:mc="http://schemas.openxmlformats.org/markup-compatibility/2006">
              <mc:Choice xmlns:v="urn:schemas-microsoft-com:vml" Requires="v">
                <p:oleObj spid="_x0000_s31773" name="Equation" r:id="rId4" imgW="965200" imgH="228600" progId="Equation.3">
                  <p:embed/>
                </p:oleObj>
              </mc:Choice>
              <mc:Fallback>
                <p:oleObj name="Equation" r:id="rId4" imgW="965200" imgH="22860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866106"/>
                        <a:ext cx="2354262"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3239819719"/>
              </p:ext>
            </p:extLst>
          </p:nvPr>
        </p:nvGraphicFramePr>
        <p:xfrm>
          <a:off x="2925762" y="4265613"/>
          <a:ext cx="833437" cy="533555"/>
        </p:xfrm>
        <a:graphic>
          <a:graphicData uri="http://schemas.openxmlformats.org/presentationml/2006/ole">
            <mc:AlternateContent xmlns:mc="http://schemas.openxmlformats.org/markup-compatibility/2006">
              <mc:Choice xmlns:v="urn:schemas-microsoft-com:vml" Requires="v">
                <p:oleObj spid="_x0000_s31774" name="Equation" r:id="rId6" imgW="304800" imgH="203200" progId="Equation.3">
                  <p:embed/>
                </p:oleObj>
              </mc:Choice>
              <mc:Fallback>
                <p:oleObj name="Equation" r:id="rId6" imgW="304800" imgH="203200" progId="Equation.3">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5762" y="4265613"/>
                        <a:ext cx="833437" cy="533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7.55</a:t>
            </a:r>
            <a:endParaRPr lang="en-US" sz="800" dirty="0"/>
          </a:p>
        </p:txBody>
      </p:sp>
    </p:spTree>
    <p:extLst>
      <p:ext uri="{BB962C8B-B14F-4D97-AF65-F5344CB8AC3E}">
        <p14:creationId xmlns:p14="http://schemas.microsoft.com/office/powerpoint/2010/main" val="26408610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255588"/>
            <a:ext cx="9144000" cy="1876425"/>
          </a:xfrm>
        </p:spPr>
        <p:txBody>
          <a:bodyPr/>
          <a:lstStyle/>
          <a:p>
            <a:pPr algn="l"/>
            <a:r>
              <a:rPr lang="en-US" sz="2400" dirty="0" smtClean="0">
                <a:latin typeface="Arial" charset="0"/>
                <a:ea typeface="Arial" charset="0"/>
                <a:cs typeface="Arial" charset="0"/>
              </a:rPr>
              <a:t>Take the divergence of both sides of Faraday’s law:</a:t>
            </a:r>
            <a:endParaRPr lang="en-US" sz="2400" b="1" dirty="0" smtClean="0">
              <a:latin typeface="Arial" charset="0"/>
              <a:ea typeface="Arial" charset="0"/>
              <a:cs typeface="Arial" charset="0"/>
            </a:endParaRPr>
          </a:p>
        </p:txBody>
      </p:sp>
      <p:sp>
        <p:nvSpPr>
          <p:cNvPr id="20485" name="TextBox 3"/>
          <p:cNvSpPr txBox="1">
            <a:spLocks noChangeArrowheads="1"/>
          </p:cNvSpPr>
          <p:nvPr/>
        </p:nvSpPr>
        <p:spPr bwMode="auto">
          <a:xfrm>
            <a:off x="300038" y="2849562"/>
            <a:ext cx="8616950" cy="304698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smtClean="0"/>
              <a:t>0=0  (is this interesting!!?)</a:t>
            </a:r>
          </a:p>
          <a:p>
            <a:pPr marL="457200" indent="-457200">
              <a:buFontTx/>
              <a:buAutoNum type="alphaUcPeriod"/>
            </a:pPr>
            <a:endParaRPr lang="en-US" sz="2400" dirty="0"/>
          </a:p>
          <a:p>
            <a:pPr marL="457200" indent="-457200">
              <a:buFontTx/>
              <a:buAutoNum type="alphaUcPeriod"/>
            </a:pPr>
            <a:r>
              <a:rPr lang="en-US" sz="2400" dirty="0"/>
              <a:t>A complicated partial differential </a:t>
            </a:r>
            <a:r>
              <a:rPr lang="en-US" sz="2400" dirty="0" smtClean="0"/>
              <a:t>equation (perhaps a wave equation of some sort ?!) for </a:t>
            </a:r>
            <a:r>
              <a:rPr lang="en-US" sz="2400" b="1" dirty="0" smtClean="0"/>
              <a:t>B</a:t>
            </a:r>
            <a:r>
              <a:rPr lang="en-US" sz="2400" dirty="0" smtClean="0"/>
              <a:t/>
            </a:r>
            <a:br>
              <a:rPr lang="en-US" sz="2400" dirty="0" smtClean="0"/>
            </a:br>
            <a:endParaRPr lang="en-US" sz="2400" dirty="0"/>
          </a:p>
          <a:p>
            <a:pPr marL="457200" indent="-457200">
              <a:buFontTx/>
              <a:buAutoNum type="alphaUcPeriod"/>
            </a:pPr>
            <a:r>
              <a:rPr lang="en-US" sz="2400" dirty="0" smtClean="0"/>
              <a:t>Gauss’ law!  </a:t>
            </a:r>
            <a:br>
              <a:rPr lang="en-US" sz="2400" dirty="0" smtClean="0"/>
            </a:br>
            <a:endParaRPr lang="en-US" sz="2400" dirty="0"/>
          </a:p>
          <a:p>
            <a:pPr marL="457200" indent="-457200">
              <a:buFontTx/>
              <a:buAutoNum type="alphaUcPeriod"/>
            </a:pPr>
            <a:r>
              <a:rPr lang="en-US" sz="2400" dirty="0" smtClean="0"/>
              <a:t>???</a:t>
            </a:r>
            <a:endParaRPr lang="en-US" sz="2400" dirty="0"/>
          </a:p>
        </p:txBody>
      </p:sp>
      <p:graphicFrame>
        <p:nvGraphicFramePr>
          <p:cNvPr id="20482" name="Object 2"/>
          <p:cNvGraphicFramePr>
            <a:graphicFrameLocks noChangeAspect="1"/>
          </p:cNvGraphicFramePr>
          <p:nvPr>
            <p:extLst>
              <p:ext uri="{D42A27DB-BD31-4B8C-83A1-F6EECF244321}">
                <p14:modId xmlns:p14="http://schemas.microsoft.com/office/powerpoint/2010/main" val="28290957"/>
              </p:ext>
            </p:extLst>
          </p:nvPr>
        </p:nvGraphicFramePr>
        <p:xfrm>
          <a:off x="2925763" y="1316038"/>
          <a:ext cx="2074862" cy="1022350"/>
        </p:xfrm>
        <a:graphic>
          <a:graphicData uri="http://schemas.openxmlformats.org/presentationml/2006/ole">
            <mc:AlternateContent xmlns:mc="http://schemas.openxmlformats.org/markup-compatibility/2006">
              <mc:Choice xmlns:v="urn:schemas-microsoft-com:vml" Requires="v">
                <p:oleObj spid="_x0000_s32784" name="Equation" r:id="rId4" imgW="850900" imgH="419100" progId="Equation.3">
                  <p:embed/>
                </p:oleObj>
              </mc:Choice>
              <mc:Fallback>
                <p:oleObj name="Equation" r:id="rId4" imgW="850900" imgH="4191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763" y="1316038"/>
                        <a:ext cx="2074862"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Box 6"/>
          <p:cNvSpPr txBox="1">
            <a:spLocks noChangeArrowheads="1"/>
          </p:cNvSpPr>
          <p:nvPr/>
        </p:nvSpPr>
        <p:spPr bwMode="auto">
          <a:xfrm>
            <a:off x="139700" y="2196455"/>
            <a:ext cx="2597135" cy="461665"/>
          </a:xfrm>
          <a:prstGeom prst="rect">
            <a:avLst/>
          </a:prstGeom>
          <a:noFill/>
          <a:ln w="9525">
            <a:noFill/>
            <a:miter lim="800000"/>
            <a:headEnd/>
            <a:tailEnd/>
          </a:ln>
        </p:spPr>
        <p:txBody>
          <a:bodyPr wrap="none">
            <a:prstTxWarp prst="textNoShape">
              <a:avLst/>
            </a:prstTxWarp>
            <a:spAutoFit/>
          </a:bodyPr>
          <a:lstStyle/>
          <a:p>
            <a:r>
              <a:rPr lang="en-US" sz="2400" dirty="0" smtClean="0"/>
              <a:t>What do you get? </a:t>
            </a:r>
            <a:endParaRPr lang="en-US" sz="2400" b="1"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7.56</a:t>
            </a:r>
            <a:endParaRPr lang="en-US" sz="800" dirty="0"/>
          </a:p>
        </p:txBody>
      </p:sp>
    </p:spTree>
    <p:extLst>
      <p:ext uri="{BB962C8B-B14F-4D97-AF65-F5344CB8AC3E}">
        <p14:creationId xmlns:p14="http://schemas.microsoft.com/office/powerpoint/2010/main" val="112490870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Take the divergence of both sides of Ampere’s law:</a:t>
            </a:r>
            <a:endParaRPr lang="en-US" sz="2400" b="1" smtClean="0">
              <a:latin typeface="Arial" charset="0"/>
              <a:ea typeface="Arial" charset="0"/>
              <a:cs typeface="Arial" charset="0"/>
            </a:endParaRPr>
          </a:p>
        </p:txBody>
      </p:sp>
      <p:sp>
        <p:nvSpPr>
          <p:cNvPr id="20485" name="TextBox 3"/>
          <p:cNvSpPr txBox="1">
            <a:spLocks noChangeArrowheads="1"/>
          </p:cNvSpPr>
          <p:nvPr/>
        </p:nvSpPr>
        <p:spPr bwMode="auto">
          <a:xfrm>
            <a:off x="300038" y="3111500"/>
            <a:ext cx="8616950" cy="2677656"/>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smtClean="0"/>
              <a:t> </a:t>
            </a:r>
            <a:br>
              <a:rPr lang="en-US" sz="2400" dirty="0" smtClean="0"/>
            </a:br>
            <a:endParaRPr lang="en-US" sz="2400" dirty="0"/>
          </a:p>
          <a:p>
            <a:pPr marL="457200" indent="-457200">
              <a:buFontTx/>
              <a:buAutoNum type="alphaUcPeriod"/>
            </a:pPr>
            <a:r>
              <a:rPr lang="en-US" sz="2400" dirty="0"/>
              <a:t>A complicated partial differential of </a:t>
            </a:r>
            <a:r>
              <a:rPr lang="en-US" sz="2400" dirty="0" smtClean="0"/>
              <a:t>B</a:t>
            </a:r>
            <a:br>
              <a:rPr lang="en-US" sz="2400" dirty="0" smtClean="0"/>
            </a:br>
            <a:endParaRPr lang="en-US" sz="2400" dirty="0"/>
          </a:p>
          <a:p>
            <a:pPr marL="457200" indent="-457200">
              <a:buFontTx/>
              <a:buAutoNum type="alphaUcPeriod"/>
            </a:pPr>
            <a:r>
              <a:rPr lang="en-US" sz="2400" dirty="0"/>
              <a:t> Always 0</a:t>
            </a:r>
            <a:r>
              <a:rPr lang="en-US" sz="2400" dirty="0" smtClean="0"/>
              <a:t/>
            </a:r>
            <a:br>
              <a:rPr lang="en-US" sz="2400" dirty="0" smtClean="0"/>
            </a:br>
            <a:endParaRPr lang="en-US" sz="2400" dirty="0"/>
          </a:p>
          <a:p>
            <a:pPr marL="457200" indent="-457200">
              <a:buFontTx/>
              <a:buAutoNum type="alphaUcPeriod"/>
            </a:pPr>
            <a:r>
              <a:rPr lang="en-US" sz="2400" dirty="0" smtClean="0"/>
              <a:t>??</a:t>
            </a:r>
            <a:endParaRPr lang="en-US" sz="2400" dirty="0"/>
          </a:p>
        </p:txBody>
      </p:sp>
      <p:graphicFrame>
        <p:nvGraphicFramePr>
          <p:cNvPr id="20482" name="Object 2"/>
          <p:cNvGraphicFramePr>
            <a:graphicFrameLocks noChangeAspect="1"/>
          </p:cNvGraphicFramePr>
          <p:nvPr/>
        </p:nvGraphicFramePr>
        <p:xfrm>
          <a:off x="3048000" y="1698625"/>
          <a:ext cx="1827213" cy="433388"/>
        </p:xfrm>
        <a:graphic>
          <a:graphicData uri="http://schemas.openxmlformats.org/presentationml/2006/ole">
            <mc:AlternateContent xmlns:mc="http://schemas.openxmlformats.org/markup-compatibility/2006">
              <mc:Choice xmlns:v="urn:schemas-microsoft-com:vml" Requires="v">
                <p:oleObj spid="_x0000_s33821" name="Equation" r:id="rId4" imgW="749300" imgH="177800" progId="Equation.3">
                  <p:embed/>
                </p:oleObj>
              </mc:Choice>
              <mc:Fallback>
                <p:oleObj name="Equation" r:id="rId4" imgW="749300" imgH="17780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98625"/>
                        <a:ext cx="182721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Box 6"/>
          <p:cNvSpPr txBox="1">
            <a:spLocks noChangeArrowheads="1"/>
          </p:cNvSpPr>
          <p:nvPr/>
        </p:nvSpPr>
        <p:spPr bwMode="auto">
          <a:xfrm>
            <a:off x="457200" y="2438400"/>
            <a:ext cx="5526924" cy="461665"/>
          </a:xfrm>
          <a:prstGeom prst="rect">
            <a:avLst/>
          </a:prstGeom>
          <a:noFill/>
          <a:ln w="9525">
            <a:noFill/>
            <a:miter lim="800000"/>
            <a:headEnd/>
            <a:tailEnd/>
          </a:ln>
        </p:spPr>
        <p:txBody>
          <a:bodyPr wrap="none">
            <a:prstTxWarp prst="textNoShape">
              <a:avLst/>
            </a:prstTxWarp>
            <a:spAutoFit/>
          </a:bodyPr>
          <a:lstStyle/>
          <a:p>
            <a:r>
              <a:rPr lang="en-US" sz="2400" dirty="0" smtClean="0"/>
              <a:t>According to this, the </a:t>
            </a:r>
            <a:r>
              <a:rPr lang="en-US" sz="2400" dirty="0"/>
              <a:t>divergence of </a:t>
            </a:r>
            <a:r>
              <a:rPr lang="en-US" sz="2400" b="1" dirty="0"/>
              <a:t>J</a:t>
            </a:r>
            <a:r>
              <a:rPr lang="en-US" sz="2400" dirty="0"/>
              <a:t> </a:t>
            </a:r>
            <a:r>
              <a:rPr lang="en-US" sz="2400" dirty="0" smtClean="0"/>
              <a:t>=</a:t>
            </a:r>
            <a:endParaRPr lang="en-US" sz="2400" b="1" dirty="0"/>
          </a:p>
        </p:txBody>
      </p:sp>
      <p:graphicFrame>
        <p:nvGraphicFramePr>
          <p:cNvPr id="20483" name="Object 3"/>
          <p:cNvGraphicFramePr>
            <a:graphicFrameLocks noChangeAspect="1"/>
          </p:cNvGraphicFramePr>
          <p:nvPr>
            <p:extLst>
              <p:ext uri="{D42A27DB-BD31-4B8C-83A1-F6EECF244321}">
                <p14:modId xmlns:p14="http://schemas.microsoft.com/office/powerpoint/2010/main" val="1267935254"/>
              </p:ext>
            </p:extLst>
          </p:nvPr>
        </p:nvGraphicFramePr>
        <p:xfrm>
          <a:off x="819150" y="3213100"/>
          <a:ext cx="979488" cy="381000"/>
        </p:xfrm>
        <a:graphic>
          <a:graphicData uri="http://schemas.openxmlformats.org/presentationml/2006/ole">
            <mc:AlternateContent xmlns:mc="http://schemas.openxmlformats.org/markup-compatibility/2006">
              <mc:Choice xmlns:v="urn:schemas-microsoft-com:vml" Requires="v">
                <p:oleObj spid="_x0000_s33822" name="Equation" r:id="rId6" imgW="457200" imgH="177800" progId="Equation.3">
                  <p:embed/>
                </p:oleObj>
              </mc:Choice>
              <mc:Fallback>
                <p:oleObj name="Equation" r:id="rId6" imgW="457200" imgH="177800" progId="Equation.3">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150" y="3213100"/>
                        <a:ext cx="9794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7.57</a:t>
            </a:r>
            <a:endParaRPr lang="en-US" sz="800" dirty="0"/>
          </a:p>
        </p:txBody>
      </p:sp>
    </p:spTree>
    <p:extLst>
      <p:ext uri="{BB962C8B-B14F-4D97-AF65-F5344CB8AC3E}">
        <p14:creationId xmlns:p14="http://schemas.microsoft.com/office/powerpoint/2010/main" val="119282258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304800" y="533400"/>
            <a:ext cx="8534400" cy="2667000"/>
          </a:xfrm>
        </p:spPr>
        <p:txBody>
          <a:bodyPr>
            <a:normAutofit fontScale="90000"/>
          </a:bodyPr>
          <a:lstStyle/>
          <a:p>
            <a:pPr algn="l" eaLnBrk="1" hangingPunct="1"/>
            <a:r>
              <a:rPr lang="en-US" sz="3600" dirty="0">
                <a:latin typeface="Times New Roman" charset="0"/>
                <a:ea typeface="Times New Roman" charset="0"/>
                <a:cs typeface="Times New Roman" charset="0"/>
              </a:rPr>
              <a:t>Our four equations, Gauss’s Law for E and B, Faraday’s Law, and Ampere’s Law are entirely consistent with many </a:t>
            </a:r>
            <a:r>
              <a:rPr lang="en-US" sz="3600" dirty="0" smtClean="0">
                <a:latin typeface="Times New Roman" charset="0"/>
                <a:ea typeface="Times New Roman" charset="0"/>
                <a:cs typeface="Times New Roman" charset="0"/>
              </a:rPr>
              <a:t>experiments</a:t>
            </a:r>
            <a:r>
              <a:rPr lang="en-US" sz="3600" dirty="0">
                <a:latin typeface="Times New Roman" charset="0"/>
                <a:ea typeface="Times New Roman" charset="0"/>
                <a:cs typeface="Times New Roman" charset="0"/>
              </a:rPr>
              <a:t>. Are they consistent with charge conservation?</a:t>
            </a:r>
          </a:p>
        </p:txBody>
      </p:sp>
      <p:sp>
        <p:nvSpPr>
          <p:cNvPr id="3" name="Subtitle 2"/>
          <p:cNvSpPr>
            <a:spLocks noGrp="1"/>
          </p:cNvSpPr>
          <p:nvPr>
            <p:ph type="subTitle" idx="1"/>
          </p:nvPr>
        </p:nvSpPr>
        <p:spPr>
          <a:xfrm>
            <a:off x="685800" y="3352800"/>
            <a:ext cx="7924800" cy="3200400"/>
          </a:xfrm>
        </p:spPr>
        <p:txBody>
          <a:bodyPr/>
          <a:lstStyle/>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Yes. And, I’m prepared to say how I know</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No. And, I’m prepared to say how I know</a:t>
            </a:r>
            <a:r>
              <a:rPr lang="en-US" sz="2800" dirty="0" smtClean="0">
                <a:solidFill>
                  <a:schemeClr val="tx1"/>
                </a:solidFill>
                <a:latin typeface="Times New Roman" charset="0"/>
                <a:ea typeface="Times New Roman" charset="0"/>
                <a:cs typeface="Times New Roman" charset="0"/>
              </a:rPr>
              <a:t>.</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 </a:t>
            </a:r>
            <a:r>
              <a:rPr lang="en-US" sz="2800" dirty="0" smtClean="0">
                <a:solidFill>
                  <a:schemeClr val="tx1"/>
                </a:solidFill>
                <a:latin typeface="Times New Roman" charset="0"/>
                <a:ea typeface="Times New Roman" charset="0"/>
                <a:cs typeface="Times New Roman" charset="0"/>
              </a:rPr>
              <a:t>????</a:t>
            </a:r>
            <a:endParaRPr lang="en-US" sz="2800" dirty="0">
              <a:solidFill>
                <a:schemeClr val="tx1"/>
              </a:solidFill>
              <a:latin typeface="Times New Roman" charset="0"/>
              <a:ea typeface="Times New Roman" charset="0"/>
              <a:cs typeface="Times New Roman" charset="0"/>
            </a:endParaRP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7.58</a:t>
            </a:r>
            <a:endParaRPr lang="en-US" sz="800" dirty="0"/>
          </a:p>
        </p:txBody>
      </p:sp>
    </p:spTree>
    <p:extLst>
      <p:ext uri="{BB962C8B-B14F-4D97-AF65-F5344CB8AC3E}">
        <p14:creationId xmlns:p14="http://schemas.microsoft.com/office/powerpoint/2010/main" val="284512506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04800" y="381000"/>
            <a:ext cx="8534400" cy="2286000"/>
          </a:xfrm>
        </p:spPr>
        <p:txBody>
          <a:bodyPr>
            <a:normAutofit fontScale="90000"/>
          </a:bodyPr>
          <a:lstStyle/>
          <a:p>
            <a:pPr algn="l" eaLnBrk="1" hangingPunct="1"/>
            <a:r>
              <a:rPr lang="en-US" sz="3600">
                <a:latin typeface="Times New Roman" charset="0"/>
                <a:ea typeface="Times New Roman" charset="0"/>
                <a:cs typeface="Times New Roman" charset="0"/>
              </a:rPr>
              <a:t>Ampere’s Law relates the line integral of B around some closed path,  to a current flowing through a surface bounded by the chosen closed path. </a:t>
            </a:r>
            <a:br>
              <a:rPr lang="en-US" sz="3600">
                <a:latin typeface="Times New Roman" charset="0"/>
                <a:ea typeface="Times New Roman" charset="0"/>
                <a:cs typeface="Times New Roman" charset="0"/>
              </a:rPr>
            </a:br>
            <a:endParaRPr lang="en-US" sz="3600">
              <a:solidFill>
                <a:srgbClr val="0070C0"/>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990600" y="3124200"/>
            <a:ext cx="7924800" cy="3200400"/>
          </a:xfrm>
        </p:spPr>
        <p:txBody>
          <a:bodyPr/>
          <a:lstStyle/>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Any closed path</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circular paths</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sufficiently symmetrical paths</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Paths that are parallel to the B-field direction.</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None of the above.</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8" name="Rectangle 7"/>
          <p:cNvSpPr>
            <a:spLocks noChangeArrowheads="1"/>
          </p:cNvSpPr>
          <p:nvPr/>
        </p:nvSpPr>
        <p:spPr bwMode="auto">
          <a:xfrm>
            <a:off x="533400" y="2325688"/>
            <a:ext cx="3581400" cy="646112"/>
          </a:xfrm>
          <a:prstGeom prst="rect">
            <a:avLst/>
          </a:prstGeom>
          <a:noFill/>
          <a:ln w="9525">
            <a:noFill/>
            <a:miter lim="800000"/>
            <a:headEnd/>
            <a:tailEnd/>
          </a:ln>
        </p:spPr>
        <p:txBody>
          <a:bodyPr>
            <a:prstTxWarp prst="textNoShape">
              <a:avLst/>
            </a:prstTxWarp>
            <a:spAutoFit/>
          </a:bodyPr>
          <a:lstStyle/>
          <a:p>
            <a:r>
              <a:rPr lang="en-US" sz="3600">
                <a:solidFill>
                  <a:srgbClr val="0070C0"/>
                </a:solidFill>
                <a:latin typeface="Times New Roman" charset="0"/>
                <a:ea typeface="Times New Roman" charset="0"/>
                <a:cs typeface="Times New Roman" charset="0"/>
              </a:rPr>
              <a:t>The path can be:</a:t>
            </a:r>
            <a:endParaRPr lang="en-US" sz="3600"/>
          </a:p>
        </p:txBody>
      </p:sp>
      <p:graphicFrame>
        <p:nvGraphicFramePr>
          <p:cNvPr id="7" name="Object 6"/>
          <p:cNvGraphicFramePr>
            <a:graphicFrameLocks noChangeAspect="1"/>
          </p:cNvGraphicFramePr>
          <p:nvPr>
            <p:extLst>
              <p:ext uri="{D42A27DB-BD31-4B8C-83A1-F6EECF244321}">
                <p14:modId xmlns:p14="http://schemas.microsoft.com/office/powerpoint/2010/main" val="1812680945"/>
              </p:ext>
            </p:extLst>
          </p:nvPr>
        </p:nvGraphicFramePr>
        <p:xfrm>
          <a:off x="5796954" y="2293117"/>
          <a:ext cx="2962872" cy="900113"/>
        </p:xfrm>
        <a:graphic>
          <a:graphicData uri="http://schemas.openxmlformats.org/presentationml/2006/ole">
            <mc:AlternateContent xmlns:mc="http://schemas.openxmlformats.org/markup-compatibility/2006">
              <mc:Choice xmlns:v="urn:schemas-microsoft-com:vml" Requires="v">
                <p:oleObj spid="_x0000_s34831" name="Equation" r:id="rId4" imgW="990600" imgH="304800" progId="Equation.3">
                  <p:embed/>
                </p:oleObj>
              </mc:Choice>
              <mc:Fallback>
                <p:oleObj name="Equation" r:id="rId4" imgW="990600" imgH="3048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954" y="2293117"/>
                        <a:ext cx="2962872"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7.59</a:t>
            </a:r>
            <a:endParaRPr lang="en-US" sz="800" dirty="0"/>
          </a:p>
        </p:txBody>
      </p:sp>
    </p:spTree>
    <p:extLst>
      <p:ext uri="{BB962C8B-B14F-4D97-AF65-F5344CB8AC3E}">
        <p14:creationId xmlns:p14="http://schemas.microsoft.com/office/powerpoint/2010/main" val="3310576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0" y="3505200"/>
            <a:ext cx="8839200" cy="3174168"/>
          </a:xfrm>
        </p:spPr>
        <p:txBody>
          <a:bodyPr/>
          <a:lstStyle/>
          <a:p>
            <a:pPr>
              <a:buNone/>
            </a:pPr>
            <a:r>
              <a:rPr lang="en-US" sz="2800"/>
              <a:t>Rank order (from greatest to smallest, e.g. A=C&gt;B)</a:t>
            </a:r>
          </a:p>
          <a:p>
            <a:pPr>
              <a:buNone/>
            </a:pPr>
            <a:endParaRPr lang="en-US" sz="2800"/>
          </a:p>
          <a:p>
            <a:pPr>
              <a:buNone/>
            </a:pPr>
            <a:r>
              <a:rPr lang="en-US" sz="2800"/>
              <a:t>Magnitude of E field</a:t>
            </a:r>
          </a:p>
          <a:p>
            <a:pPr>
              <a:buNone/>
            </a:pPr>
            <a:r>
              <a:rPr lang="en-US" sz="2800"/>
              <a:t>Conductivity</a:t>
            </a:r>
          </a:p>
          <a:p>
            <a:pPr>
              <a:buNone/>
            </a:pPr>
            <a:r>
              <a:rPr lang="en-US" sz="2800"/>
              <a:t>Current</a:t>
            </a:r>
          </a:p>
          <a:p>
            <a:pPr>
              <a:buNone/>
            </a:pPr>
            <a:r>
              <a:rPr lang="en-US" sz="2800"/>
              <a:t>Current Density</a:t>
            </a:r>
          </a:p>
        </p:txBody>
      </p:sp>
      <p:sp>
        <p:nvSpPr>
          <p:cNvPr id="4" name="Text Box 5"/>
          <p:cNvSpPr txBox="1">
            <a:spLocks noChangeArrowheads="1"/>
          </p:cNvSpPr>
          <p:nvPr/>
        </p:nvSpPr>
        <p:spPr bwMode="auto">
          <a:xfrm>
            <a:off x="345336" y="552840"/>
            <a:ext cx="8458199" cy="900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0" cap="none" spc="0" normalizeH="0" baseline="0" noProof="0">
                <a:ln>
                  <a:noFill/>
                </a:ln>
                <a:solidFill>
                  <a:schemeClr val="tx1"/>
                </a:solidFill>
                <a:effectLst/>
                <a:uLnTx/>
                <a:uFillTx/>
                <a:latin typeface="+mn-lt"/>
                <a:ea typeface="+mn-ea"/>
                <a:cs typeface="+mn-cs"/>
              </a:rPr>
              <a:t>A copper cylinder is machined to have the following shape.  The ends are connected to a battery so that a current flows through the copper.</a:t>
            </a:r>
            <a:endParaRPr kumimoji="0" lang="en-US" sz="2800" b="0" i="0" u="none" strike="noStrike" kern="0" cap="none" spc="0" normalizeH="0" baseline="0" noProof="0">
              <a:ln>
                <a:noFill/>
              </a:ln>
              <a:solidFill>
                <a:schemeClr val="tx1"/>
              </a:solidFill>
              <a:effectLst/>
              <a:uLnTx/>
              <a:uFillTx/>
              <a:latin typeface="Times New Roman" charset="0"/>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Char char="•"/>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600"/>
              </a:spcBef>
              <a:spcAft>
                <a:spcPct val="0"/>
              </a:spcAft>
              <a:buClrTx/>
              <a:buSzTx/>
              <a:buFontTx/>
              <a:buNone/>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p:txBody>
      </p:sp>
      <p:sp>
        <p:nvSpPr>
          <p:cNvPr id="13" name="TextBox 12"/>
          <p:cNvSpPr txBox="1"/>
          <p:nvPr/>
        </p:nvSpPr>
        <p:spPr>
          <a:xfrm>
            <a:off x="7420090" y="6596390"/>
            <a:ext cx="1723910" cy="215444"/>
          </a:xfrm>
          <a:prstGeom prst="rect">
            <a:avLst/>
          </a:prstGeom>
          <a:noFill/>
        </p:spPr>
        <p:txBody>
          <a:bodyPr wrap="square" rtlCol="0">
            <a:spAutoFit/>
          </a:bodyPr>
          <a:lstStyle/>
          <a:p>
            <a:r>
              <a:rPr lang="en-US" sz="800"/>
              <a:t>© University of Colorado, 2011</a:t>
            </a:r>
          </a:p>
        </p:txBody>
      </p:sp>
      <p:grpSp>
        <p:nvGrpSpPr>
          <p:cNvPr id="16" name="Group 15"/>
          <p:cNvGrpSpPr/>
          <p:nvPr/>
        </p:nvGrpSpPr>
        <p:grpSpPr>
          <a:xfrm>
            <a:off x="2133600" y="1938977"/>
            <a:ext cx="4089234" cy="1416286"/>
            <a:chOff x="637878" y="1733916"/>
            <a:chExt cx="4089234" cy="1416286"/>
          </a:xfrm>
        </p:grpSpPr>
        <p:grpSp>
          <p:nvGrpSpPr>
            <p:cNvPr id="17" name="Group 16"/>
            <p:cNvGrpSpPr/>
            <p:nvPr/>
          </p:nvGrpSpPr>
          <p:grpSpPr>
            <a:xfrm>
              <a:off x="637878" y="1733916"/>
              <a:ext cx="4089234" cy="1416286"/>
              <a:chOff x="629411" y="1387218"/>
              <a:chExt cx="4089234" cy="1763970"/>
            </a:xfrm>
          </p:grpSpPr>
          <p:cxnSp>
            <p:nvCxnSpPr>
              <p:cNvPr id="21" name="Straight Connector 20"/>
              <p:cNvCxnSpPr/>
              <p:nvPr/>
            </p:nvCxnSpPr>
            <p:spPr>
              <a:xfrm>
                <a:off x="728133" y="2802467"/>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32000" y="2363635"/>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429004" y="3149600"/>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1737178" y="2507645"/>
                <a:ext cx="437244"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2912154" y="2634338"/>
                <a:ext cx="788162" cy="2455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flipV="1">
                <a:off x="728133" y="1387218"/>
                <a:ext cx="3852338" cy="788162"/>
                <a:chOff x="880533" y="2515426"/>
                <a:chExt cx="3852338" cy="788162"/>
              </a:xfrm>
            </p:grpSpPr>
            <p:cxnSp>
              <p:nvCxnSpPr>
                <p:cNvPr id="30" name="Straight Connector 29"/>
                <p:cNvCxnSpPr/>
                <p:nvPr/>
              </p:nvCxnSpPr>
              <p:spPr>
                <a:xfrm>
                  <a:off x="880533" y="2954867"/>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184400" y="2516035"/>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581404" y="3302000"/>
                  <a:ext cx="115146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1889578" y="2660045"/>
                  <a:ext cx="437244"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3064554" y="2786738"/>
                  <a:ext cx="788162" cy="2455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Oval 26"/>
              <p:cNvSpPr/>
              <p:nvPr/>
            </p:nvSpPr>
            <p:spPr>
              <a:xfrm>
                <a:off x="4504268" y="1388806"/>
                <a:ext cx="214377" cy="1762382"/>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Oval 27"/>
              <p:cNvSpPr/>
              <p:nvPr/>
            </p:nvSpPr>
            <p:spPr>
              <a:xfrm>
                <a:off x="629411" y="1735939"/>
                <a:ext cx="214377" cy="1068116"/>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9" name="Rectangle 28"/>
              <p:cNvSpPr/>
              <p:nvPr/>
            </p:nvSpPr>
            <p:spPr>
              <a:xfrm>
                <a:off x="728133" y="1752873"/>
                <a:ext cx="237067" cy="1033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
          <p:nvSpPr>
            <p:cNvPr id="18" name="TextBox 17"/>
            <p:cNvSpPr txBox="1"/>
            <p:nvPr/>
          </p:nvSpPr>
          <p:spPr>
            <a:xfrm>
              <a:off x="1117600" y="2179234"/>
              <a:ext cx="318229" cy="369332"/>
            </a:xfrm>
            <a:prstGeom prst="rect">
              <a:avLst/>
            </a:prstGeom>
            <a:noFill/>
          </p:spPr>
          <p:txBody>
            <a:bodyPr wrap="none" rtlCol="0">
              <a:spAutoFit/>
            </a:bodyPr>
            <a:lstStyle/>
            <a:p>
              <a:r>
                <a:rPr lang="en-US"/>
                <a:t>A</a:t>
              </a:r>
            </a:p>
          </p:txBody>
        </p:sp>
        <p:sp>
          <p:nvSpPr>
            <p:cNvPr id="19" name="TextBox 18"/>
            <p:cNvSpPr txBox="1"/>
            <p:nvPr/>
          </p:nvSpPr>
          <p:spPr>
            <a:xfrm>
              <a:off x="3796571" y="2182743"/>
              <a:ext cx="318229" cy="369332"/>
            </a:xfrm>
            <a:prstGeom prst="rect">
              <a:avLst/>
            </a:prstGeom>
            <a:noFill/>
          </p:spPr>
          <p:txBody>
            <a:bodyPr wrap="square" rtlCol="0">
              <a:spAutoFit/>
            </a:bodyPr>
            <a:lstStyle/>
            <a:p>
              <a:r>
                <a:rPr lang="en-US"/>
                <a:t>C</a:t>
              </a:r>
            </a:p>
          </p:txBody>
        </p:sp>
        <p:sp>
          <p:nvSpPr>
            <p:cNvPr id="20" name="TextBox 19"/>
            <p:cNvSpPr txBox="1"/>
            <p:nvPr/>
          </p:nvSpPr>
          <p:spPr>
            <a:xfrm>
              <a:off x="2501171" y="2275880"/>
              <a:ext cx="282324" cy="307777"/>
            </a:xfrm>
            <a:prstGeom prst="rect">
              <a:avLst/>
            </a:prstGeom>
            <a:noFill/>
          </p:spPr>
          <p:txBody>
            <a:bodyPr wrap="none" rtlCol="0">
              <a:spAutoFit/>
            </a:bodyPr>
            <a:lstStyle/>
            <a:p>
              <a:r>
                <a:rPr lang="en-US" sz="1400"/>
                <a:t>B</a:t>
              </a:r>
            </a:p>
          </p:txBody>
        </p:sp>
      </p:grpSp>
      <p:sp>
        <p:nvSpPr>
          <p:cNvPr id="3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7.6</a:t>
            </a:r>
            <a:endParaRPr lang="en-US" sz="800" dirty="0"/>
          </a:p>
        </p:txBody>
      </p:sp>
    </p:spTree>
    <p:extLst>
      <p:ext uri="{BB962C8B-B14F-4D97-AF65-F5344CB8AC3E}">
        <p14:creationId xmlns:p14="http://schemas.microsoft.com/office/powerpoint/2010/main" val="1698155527"/>
      </p:ext>
    </p:extLst>
  </p:cSld>
  <p:clrMapOvr>
    <a:masterClrMapping/>
  </p:clrMapOvr>
  <p:transition xmlns:p14="http://schemas.microsoft.com/office/powerpoint/2010/mai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304800" y="381000"/>
            <a:ext cx="8534400" cy="2286000"/>
          </a:xfrm>
        </p:spPr>
        <p:txBody>
          <a:bodyPr>
            <a:normAutofit fontScale="90000"/>
          </a:bodyPr>
          <a:lstStyle/>
          <a:p>
            <a:pPr algn="l" eaLnBrk="1" hangingPunct="1"/>
            <a:r>
              <a:rPr lang="en-US" sz="3600">
                <a:latin typeface="Times New Roman" charset="0"/>
                <a:ea typeface="Times New Roman" charset="0"/>
                <a:cs typeface="Times New Roman" charset="0"/>
              </a:rPr>
              <a:t>Ampere’s Law relates the line integral of B around some closed path,  to a current flowing through a surface bounded by the chosen closed path. </a:t>
            </a:r>
            <a:br>
              <a:rPr lang="en-US" sz="3600">
                <a:latin typeface="Times New Roman" charset="0"/>
                <a:ea typeface="Times New Roman" charset="0"/>
                <a:cs typeface="Times New Roman" charset="0"/>
              </a:rPr>
            </a:br>
            <a:endParaRPr lang="en-US" sz="3600">
              <a:solidFill>
                <a:srgbClr val="0070C0"/>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990600" y="3124200"/>
            <a:ext cx="7924800" cy="3200400"/>
          </a:xfrm>
        </p:spPr>
        <p:txBody>
          <a:bodyPr/>
          <a:lstStyle/>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Any closed bounded surface</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Any open bounded surface</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surfaces perpendicular to J.</a:t>
            </a: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Only surfaces tangential to the B-field direction.</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Times New Roman" charset="0"/>
                <a:ea typeface="Times New Roman" charset="0"/>
                <a:cs typeface="Times New Roman" charset="0"/>
              </a:rPr>
              <a:t>None of the above.</a:t>
            </a:r>
            <a:endParaRPr lang="en-US" sz="2800" baseline="30000" dirty="0">
              <a:solidFill>
                <a:schemeClr val="tx1"/>
              </a:solidFill>
              <a:latin typeface="Times New Roman" charset="0"/>
              <a:ea typeface="Times New Roman" charset="0"/>
              <a:cs typeface="Times New Roman" charset="0"/>
            </a:endParaRP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8" name="Rectangle 7"/>
          <p:cNvSpPr>
            <a:spLocks noChangeArrowheads="1"/>
          </p:cNvSpPr>
          <p:nvPr/>
        </p:nvSpPr>
        <p:spPr bwMode="auto">
          <a:xfrm>
            <a:off x="533400" y="2325688"/>
            <a:ext cx="3962400" cy="646112"/>
          </a:xfrm>
          <a:prstGeom prst="rect">
            <a:avLst/>
          </a:prstGeom>
          <a:noFill/>
          <a:ln w="9525">
            <a:noFill/>
            <a:miter lim="800000"/>
            <a:headEnd/>
            <a:tailEnd/>
          </a:ln>
        </p:spPr>
        <p:txBody>
          <a:bodyPr>
            <a:prstTxWarp prst="textNoShape">
              <a:avLst/>
            </a:prstTxWarp>
            <a:spAutoFit/>
          </a:bodyPr>
          <a:lstStyle/>
          <a:p>
            <a:r>
              <a:rPr lang="en-US" sz="3600">
                <a:solidFill>
                  <a:srgbClr val="0070C0"/>
                </a:solidFill>
                <a:latin typeface="Times New Roman" charset="0"/>
                <a:ea typeface="Times New Roman" charset="0"/>
                <a:cs typeface="Times New Roman" charset="0"/>
              </a:rPr>
              <a:t>The </a:t>
            </a:r>
            <a:r>
              <a:rPr lang="en-US" sz="3600" u="sng">
                <a:solidFill>
                  <a:srgbClr val="0070C0"/>
                </a:solidFill>
                <a:latin typeface="Times New Roman" charset="0"/>
                <a:ea typeface="Times New Roman" charset="0"/>
                <a:cs typeface="Times New Roman" charset="0"/>
              </a:rPr>
              <a:t>surface</a:t>
            </a:r>
            <a:r>
              <a:rPr lang="en-US" sz="3600">
                <a:solidFill>
                  <a:srgbClr val="0070C0"/>
                </a:solidFill>
                <a:latin typeface="Times New Roman" charset="0"/>
                <a:ea typeface="Times New Roman" charset="0"/>
                <a:cs typeface="Times New Roman" charset="0"/>
              </a:rPr>
              <a:t> can be:</a:t>
            </a:r>
            <a:endParaRPr lang="en-US" sz="3600"/>
          </a:p>
        </p:txBody>
      </p:sp>
      <p:graphicFrame>
        <p:nvGraphicFramePr>
          <p:cNvPr id="7" name="Object 6"/>
          <p:cNvGraphicFramePr>
            <a:graphicFrameLocks noChangeAspect="1"/>
          </p:cNvGraphicFramePr>
          <p:nvPr>
            <p:extLst>
              <p:ext uri="{D42A27DB-BD31-4B8C-83A1-F6EECF244321}">
                <p14:modId xmlns:p14="http://schemas.microsoft.com/office/powerpoint/2010/main" val="2127699372"/>
              </p:ext>
            </p:extLst>
          </p:nvPr>
        </p:nvGraphicFramePr>
        <p:xfrm>
          <a:off x="5796954" y="2293117"/>
          <a:ext cx="2962872" cy="900113"/>
        </p:xfrm>
        <a:graphic>
          <a:graphicData uri="http://schemas.openxmlformats.org/presentationml/2006/ole">
            <mc:AlternateContent xmlns:mc="http://schemas.openxmlformats.org/markup-compatibility/2006">
              <mc:Choice xmlns:v="urn:schemas-microsoft-com:vml" Requires="v">
                <p:oleObj spid="_x0000_s35855" name="Equation" r:id="rId4" imgW="990600" imgH="304800" progId="Equation.3">
                  <p:embed/>
                </p:oleObj>
              </mc:Choice>
              <mc:Fallback>
                <p:oleObj name="Equation" r:id="rId4" imgW="990600" imgH="3048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954" y="2293117"/>
                        <a:ext cx="2962872"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7.60</a:t>
            </a:r>
            <a:endParaRPr lang="en-US" sz="800" dirty="0"/>
          </a:p>
        </p:txBody>
      </p:sp>
    </p:spTree>
    <p:extLst>
      <p:ext uri="{BB962C8B-B14F-4D97-AF65-F5344CB8AC3E}">
        <p14:creationId xmlns:p14="http://schemas.microsoft.com/office/powerpoint/2010/main" val="2288879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noFill/>
        </p:spPr>
        <p:txBody>
          <a:bodyPr>
            <a:normAutofit fontScale="90000"/>
          </a:bodyPr>
          <a:lstStyle/>
          <a:p>
            <a:r>
              <a:rPr lang="en-US">
                <a:solidFill>
                  <a:schemeClr val="bg1"/>
                </a:solidFill>
                <a:ea typeface="ヒラギノ角ゴ Pro W3" charset="-128"/>
                <a:cs typeface="ヒラギノ角ゴ Pro W3" charset="-128"/>
              </a:rPr>
              <a:t>Stoke’s Theorem: line v. surface integral</a:t>
            </a:r>
            <a:endParaRPr lang="en-US">
              <a:ea typeface="ヒラギノ角ゴ Pro W3" charset="-128"/>
              <a:cs typeface="ヒラギノ角ゴ Pro W3" charset="-128"/>
            </a:endParaRPr>
          </a:p>
        </p:txBody>
      </p:sp>
      <p:sp>
        <p:nvSpPr>
          <p:cNvPr id="22533" name="Rectangle 3"/>
          <p:cNvSpPr>
            <a:spLocks noGrp="1" noChangeArrowheads="1"/>
          </p:cNvSpPr>
          <p:nvPr>
            <p:ph type="body" idx="4294967295"/>
          </p:nvPr>
        </p:nvSpPr>
        <p:spPr>
          <a:xfrm>
            <a:off x="871538" y="254000"/>
            <a:ext cx="8161337" cy="1177925"/>
          </a:xfrm>
        </p:spPr>
        <p:txBody>
          <a:bodyPr/>
          <a:lstStyle/>
          <a:p>
            <a:pPr marL="0" indent="0">
              <a:buFontTx/>
              <a:buNone/>
            </a:pPr>
            <a:r>
              <a:rPr lang="en-US" dirty="0">
                <a:ea typeface="ヒラギノ角ゴ Pro W3" charset="-128"/>
                <a:cs typeface="ヒラギノ角ゴ Pro W3" charset="-128"/>
              </a:rPr>
              <a:t>Rank </a:t>
            </a:r>
            <a:r>
              <a:rPr lang="en-US" dirty="0" smtClean="0">
                <a:ea typeface="ヒラギノ角ゴ Pro W3" charset="-128"/>
                <a:cs typeface="ヒラギノ角ゴ Pro W3" charset="-128"/>
              </a:rPr>
              <a:t>order                       </a:t>
            </a:r>
            <a:r>
              <a:rPr lang="en-US" dirty="0">
                <a:ea typeface="ヒラギノ角ゴ Pro W3" charset="-128"/>
                <a:cs typeface="ヒラギノ角ゴ Pro W3" charset="-128"/>
              </a:rPr>
              <a:t>(over blue surfaces) where </a:t>
            </a:r>
            <a:r>
              <a:rPr lang="en-US" b="1" dirty="0">
                <a:ea typeface="ヒラギノ角ゴ Pro W3" charset="-128"/>
                <a:cs typeface="ヒラギノ角ゴ Pro W3" charset="-128"/>
              </a:rPr>
              <a:t>J</a:t>
            </a:r>
            <a:r>
              <a:rPr lang="en-US" dirty="0">
                <a:ea typeface="ヒラギノ角ゴ Pro W3" charset="-128"/>
                <a:cs typeface="ヒラギノ角ゴ Pro W3" charset="-128"/>
              </a:rPr>
              <a:t> is uniform, going left to right:</a:t>
            </a:r>
          </a:p>
        </p:txBody>
      </p:sp>
      <p:sp>
        <p:nvSpPr>
          <p:cNvPr id="22534" name="Rectangle 19"/>
          <p:cNvSpPr>
            <a:spLocks noChangeArrowheads="1"/>
          </p:cNvSpPr>
          <p:nvPr/>
        </p:nvSpPr>
        <p:spPr bwMode="auto">
          <a:xfrm>
            <a:off x="588963" y="3833813"/>
            <a:ext cx="6127750" cy="2838450"/>
          </a:xfrm>
          <a:prstGeom prst="rect">
            <a:avLst/>
          </a:prstGeom>
          <a:noFill/>
          <a:ln w="9525">
            <a:noFill/>
            <a:miter lim="800000"/>
            <a:headEnd/>
            <a:tailEnd/>
          </a:ln>
        </p:spPr>
        <p:txBody>
          <a:bodyPr>
            <a:prstTxWarp prst="textNoShape">
              <a:avLst/>
            </a:prstTxWarp>
            <a:spAutoFit/>
          </a:bodyPr>
          <a:lstStyle/>
          <a:p>
            <a:pPr marL="457200" indent="-457200">
              <a:buFont typeface="Arial" charset="0"/>
              <a:buNone/>
            </a:pPr>
            <a:r>
              <a:rPr lang="en-US" sz="3600"/>
              <a:t>A) iii &gt; iv &gt; ii &gt; i</a:t>
            </a:r>
          </a:p>
          <a:p>
            <a:pPr marL="457200" indent="-457200">
              <a:buFont typeface="Arial" charset="0"/>
              <a:buNone/>
            </a:pPr>
            <a:r>
              <a:rPr lang="en-US" sz="3600"/>
              <a:t>B) iii &gt; i &gt; ii &gt; iv</a:t>
            </a:r>
          </a:p>
          <a:p>
            <a:pPr marL="457200" indent="-457200">
              <a:buFont typeface="Arial" charset="0"/>
              <a:buNone/>
            </a:pPr>
            <a:r>
              <a:rPr lang="en-US" sz="3600"/>
              <a:t>C) i &gt; ii &gt; iii &gt; iv</a:t>
            </a:r>
          </a:p>
          <a:p>
            <a:pPr marL="457200" indent="-457200">
              <a:buFont typeface="Arial" charset="0"/>
              <a:buNone/>
            </a:pPr>
            <a:r>
              <a:rPr lang="en-US" sz="3600"/>
              <a:t>D) Something else!!</a:t>
            </a:r>
          </a:p>
          <a:p>
            <a:pPr marL="457200" indent="-457200">
              <a:buFont typeface="Arial" charset="0"/>
              <a:buNone/>
            </a:pPr>
            <a:r>
              <a:rPr lang="en-US" sz="3600"/>
              <a:t>E) Not enough info given!!</a:t>
            </a:r>
            <a:endParaRPr lang="en-US" sz="2800"/>
          </a:p>
        </p:txBody>
      </p:sp>
      <p:graphicFrame>
        <p:nvGraphicFramePr>
          <p:cNvPr id="22530" name="Object 1024"/>
          <p:cNvGraphicFramePr>
            <a:graphicFrameLocks noChangeAspect="1"/>
          </p:cNvGraphicFramePr>
          <p:nvPr>
            <p:extLst>
              <p:ext uri="{D42A27DB-BD31-4B8C-83A1-F6EECF244321}">
                <p14:modId xmlns:p14="http://schemas.microsoft.com/office/powerpoint/2010/main" val="1546449979"/>
              </p:ext>
            </p:extLst>
          </p:nvPr>
        </p:nvGraphicFramePr>
        <p:xfrm>
          <a:off x="3043313" y="219869"/>
          <a:ext cx="1336824" cy="642937"/>
        </p:xfrm>
        <a:graphic>
          <a:graphicData uri="http://schemas.openxmlformats.org/presentationml/2006/ole">
            <mc:AlternateContent xmlns:mc="http://schemas.openxmlformats.org/markup-compatibility/2006">
              <mc:Choice xmlns:v="urn:schemas-microsoft-com:vml" Requires="v">
                <p:oleObj spid="_x0000_s36893" name="Equation" r:id="rId4" imgW="660400" imgH="304800" progId="Equation.DSMT4">
                  <p:embed/>
                </p:oleObj>
              </mc:Choice>
              <mc:Fallback>
                <p:oleObj name="Equation" r:id="rId4" imgW="660400" imgH="304800" progId="Equation.DSMT4">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13" y="219869"/>
                        <a:ext cx="1336824"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1025"/>
          <p:cNvGraphicFramePr>
            <a:graphicFrameLocks noChangeAspect="1"/>
          </p:cNvGraphicFramePr>
          <p:nvPr>
            <p:extLst>
              <p:ext uri="{D42A27DB-BD31-4B8C-83A1-F6EECF244321}">
                <p14:modId xmlns:p14="http://schemas.microsoft.com/office/powerpoint/2010/main" val="1278025963"/>
              </p:ext>
            </p:extLst>
          </p:nvPr>
        </p:nvGraphicFramePr>
        <p:xfrm>
          <a:off x="1046163" y="1246188"/>
          <a:ext cx="7327900" cy="2474912"/>
        </p:xfrm>
        <a:graphic>
          <a:graphicData uri="http://schemas.openxmlformats.org/presentationml/2006/ole">
            <mc:AlternateContent xmlns:mc="http://schemas.openxmlformats.org/markup-compatibility/2006">
              <mc:Choice xmlns:v="urn:schemas-microsoft-com:vml" Requires="v">
                <p:oleObj spid="_x0000_s36894" name="Picture" r:id="rId6" imgW="8458200" imgH="2857500" progId="Word.Picture.8">
                  <p:embed/>
                </p:oleObj>
              </mc:Choice>
              <mc:Fallback>
                <p:oleObj name="Picture" r:id="rId6" imgW="8458200" imgH="2857500" progId="Word.Picture.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1246188"/>
                        <a:ext cx="732790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7.61</a:t>
            </a:r>
            <a:endParaRPr lang="en-US" sz="800" dirty="0"/>
          </a:p>
        </p:txBody>
      </p:sp>
    </p:spTree>
    <p:extLst>
      <p:ext uri="{BB962C8B-B14F-4D97-AF65-F5344CB8AC3E}">
        <p14:creationId xmlns:p14="http://schemas.microsoft.com/office/powerpoint/2010/main" val="301682888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rot="5400000">
            <a:off x="25384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an 4"/>
          <p:cNvSpPr/>
          <p:nvPr/>
        </p:nvSpPr>
        <p:spPr>
          <a:xfrm rot="5400000">
            <a:off x="39735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a:stCxn id="5" idx="1"/>
          </p:cNvCxnSpPr>
          <p:nvPr/>
        </p:nvCxnSpPr>
        <p:spPr>
          <a:xfrm>
            <a:off x="5916614" y="4572794"/>
            <a:ext cx="2833686"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7500" y="4611688"/>
            <a:ext cx="298680" cy="584776"/>
          </a:xfrm>
          <a:prstGeom prst="rect">
            <a:avLst/>
          </a:prstGeom>
          <a:noFill/>
        </p:spPr>
        <p:txBody>
          <a:bodyPr wrap="none" rtlCol="0">
            <a:spAutoFit/>
          </a:bodyPr>
          <a:lstStyle/>
          <a:p>
            <a:r>
              <a:rPr lang="en-US" sz="3200" dirty="0" smtClean="0"/>
              <a:t>I</a:t>
            </a:r>
            <a:endParaRPr lang="en-US" sz="3200" dirty="0"/>
          </a:p>
        </p:txBody>
      </p:sp>
      <p:sp>
        <p:nvSpPr>
          <p:cNvPr id="12" name="TextBox 11"/>
          <p:cNvSpPr txBox="1"/>
          <p:nvPr/>
        </p:nvSpPr>
        <p:spPr>
          <a:xfrm>
            <a:off x="7086600" y="4764088"/>
            <a:ext cx="298680" cy="584776"/>
          </a:xfrm>
          <a:prstGeom prst="rect">
            <a:avLst/>
          </a:prstGeom>
          <a:noFill/>
        </p:spPr>
        <p:txBody>
          <a:bodyPr wrap="none" rtlCol="0">
            <a:spAutoFit/>
          </a:bodyPr>
          <a:lstStyle/>
          <a:p>
            <a:r>
              <a:rPr lang="en-US" sz="3200" dirty="0" smtClean="0"/>
              <a:t>I</a:t>
            </a:r>
            <a:endParaRPr lang="en-US" sz="3200" dirty="0"/>
          </a:p>
        </p:txBody>
      </p:sp>
      <p:sp>
        <p:nvSpPr>
          <p:cNvPr id="15" name="Oval 14"/>
          <p:cNvSpPr/>
          <p:nvPr/>
        </p:nvSpPr>
        <p:spPr bwMode="auto">
          <a:xfrm>
            <a:off x="1473200" y="3581400"/>
            <a:ext cx="393700" cy="2095500"/>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TextBox 15"/>
          <p:cNvSpPr txBox="1"/>
          <p:nvPr/>
        </p:nvSpPr>
        <p:spPr>
          <a:xfrm>
            <a:off x="57830" y="608568"/>
            <a:ext cx="9086169" cy="1569660"/>
          </a:xfrm>
          <a:prstGeom prst="rect">
            <a:avLst/>
          </a:prstGeom>
          <a:noFill/>
        </p:spPr>
        <p:txBody>
          <a:bodyPr wrap="square" rtlCol="0">
            <a:spAutoFit/>
          </a:bodyPr>
          <a:lstStyle/>
          <a:p>
            <a:r>
              <a:rPr lang="en-US" sz="2600" dirty="0" smtClean="0"/>
              <a:t>We are interested in B on the dashed “</a:t>
            </a:r>
            <a:r>
              <a:rPr lang="en-US" sz="2600" dirty="0" err="1" smtClean="0"/>
              <a:t>Amperian</a:t>
            </a:r>
            <a:r>
              <a:rPr lang="en-US" sz="2600" dirty="0" smtClean="0"/>
              <a:t> loop”, </a:t>
            </a:r>
            <a:br>
              <a:rPr lang="en-US" sz="2600" dirty="0" smtClean="0"/>
            </a:br>
            <a:r>
              <a:rPr lang="en-US" sz="2600" dirty="0" smtClean="0"/>
              <a:t>and plan to use</a:t>
            </a:r>
            <a:r>
              <a:rPr lang="en-US" sz="2600" dirty="0"/>
              <a:t> </a:t>
            </a:r>
            <a:r>
              <a:rPr lang="en-US" sz="2600" dirty="0" smtClean="0"/>
              <a:t>                             to figure it out. </a:t>
            </a:r>
            <a:br>
              <a:rPr lang="en-US" sz="2600" dirty="0" smtClean="0"/>
            </a:br>
            <a:r>
              <a:rPr lang="en-US" sz="2600" dirty="0" smtClean="0">
                <a:solidFill>
                  <a:srgbClr val="0000FF"/>
                </a:solidFill>
              </a:rPr>
              <a:t>What is </a:t>
            </a:r>
            <a:r>
              <a:rPr lang="en-US" sz="2600" dirty="0" err="1" smtClean="0">
                <a:solidFill>
                  <a:srgbClr val="0000FF"/>
                </a:solidFill>
              </a:rPr>
              <a:t>I</a:t>
            </a:r>
            <a:r>
              <a:rPr lang="en-US" sz="2600" baseline="-25000" dirty="0" err="1" smtClean="0">
                <a:solidFill>
                  <a:srgbClr val="0000FF"/>
                </a:solidFill>
              </a:rPr>
              <a:t>thru</a:t>
            </a:r>
            <a:r>
              <a:rPr lang="en-US" sz="2600" baseline="-25000" dirty="0" smtClean="0">
                <a:solidFill>
                  <a:srgbClr val="0000FF"/>
                </a:solidFill>
              </a:rPr>
              <a:t> </a:t>
            </a:r>
            <a:r>
              <a:rPr lang="en-US" sz="2600" dirty="0" smtClean="0">
                <a:solidFill>
                  <a:srgbClr val="0000FF"/>
                </a:solidFill>
              </a:rPr>
              <a:t>here?</a:t>
            </a:r>
          </a:p>
          <a:p>
            <a:endParaRPr lang="en-US" dirty="0" smtClean="0"/>
          </a:p>
        </p:txBody>
      </p:sp>
      <p:graphicFrame>
        <p:nvGraphicFramePr>
          <p:cNvPr id="17" name="Object 16"/>
          <p:cNvGraphicFramePr>
            <a:graphicFrameLocks noChangeAspect="1"/>
          </p:cNvGraphicFramePr>
          <p:nvPr>
            <p:extLst>
              <p:ext uri="{D42A27DB-BD31-4B8C-83A1-F6EECF244321}">
                <p14:modId xmlns:p14="http://schemas.microsoft.com/office/powerpoint/2010/main" val="2829273064"/>
              </p:ext>
            </p:extLst>
          </p:nvPr>
        </p:nvGraphicFramePr>
        <p:xfrm>
          <a:off x="2518288" y="1023118"/>
          <a:ext cx="1797646" cy="546120"/>
        </p:xfrm>
        <a:graphic>
          <a:graphicData uri="http://schemas.openxmlformats.org/presentationml/2006/ole">
            <mc:AlternateContent xmlns:mc="http://schemas.openxmlformats.org/markup-compatibility/2006">
              <mc:Choice xmlns:v="urn:schemas-microsoft-com:vml" Requires="v">
                <p:oleObj spid="_x0000_s37904"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288" y="1023118"/>
                        <a:ext cx="1797646" cy="54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01600" y="2024797"/>
            <a:ext cx="8966199" cy="892552"/>
          </a:xfrm>
          <a:prstGeom prst="rect">
            <a:avLst/>
          </a:prstGeom>
          <a:noFill/>
        </p:spPr>
        <p:txBody>
          <a:bodyPr wrap="square" rtlCol="0">
            <a:spAutoFit/>
          </a:bodyPr>
          <a:lstStyle/>
          <a:p>
            <a:pPr marL="342900" indent="-342900">
              <a:buAutoNum type="alphaUcParenR"/>
            </a:pPr>
            <a:r>
              <a:rPr lang="en-US" sz="2600" dirty="0" smtClean="0"/>
              <a:t> I           B) I/2        C)  0         D) Something else       </a:t>
            </a:r>
          </a:p>
          <a:p>
            <a:r>
              <a:rPr lang="en-US" sz="2600" dirty="0" smtClean="0"/>
              <a:t>E) Not enough information has been given! </a:t>
            </a:r>
            <a:endParaRPr lang="en-US" sz="2600" dirty="0"/>
          </a:p>
        </p:txBody>
      </p:sp>
      <p:sp>
        <p:nvSpPr>
          <p:cNvPr id="19" name="Rectangle 18"/>
          <p:cNvSpPr/>
          <p:nvPr/>
        </p:nvSpPr>
        <p:spPr bwMode="auto">
          <a:xfrm>
            <a:off x="1714500" y="4445000"/>
            <a:ext cx="228600" cy="30638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6" name="Straight Connector 5"/>
          <p:cNvCxnSpPr/>
          <p:nvPr/>
        </p:nvCxnSpPr>
        <p:spPr>
          <a:xfrm>
            <a:off x="863600" y="4572794"/>
            <a:ext cx="2959101"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7.62</a:t>
            </a:r>
            <a:endParaRPr lang="en-US" sz="800" dirty="0"/>
          </a:p>
        </p:txBody>
      </p:sp>
    </p:spTree>
    <p:extLst>
      <p:ext uri="{BB962C8B-B14F-4D97-AF65-F5344CB8AC3E}">
        <p14:creationId xmlns:p14="http://schemas.microsoft.com/office/powerpoint/2010/main" val="145491298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rot="5400000">
            <a:off x="25384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an 4"/>
          <p:cNvSpPr/>
          <p:nvPr/>
        </p:nvSpPr>
        <p:spPr>
          <a:xfrm rot="5400000">
            <a:off x="39735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a:stCxn id="5" idx="1"/>
          </p:cNvCxnSpPr>
          <p:nvPr/>
        </p:nvCxnSpPr>
        <p:spPr>
          <a:xfrm>
            <a:off x="5916614" y="4572794"/>
            <a:ext cx="2833686"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7500" y="4611688"/>
            <a:ext cx="298680" cy="584776"/>
          </a:xfrm>
          <a:prstGeom prst="rect">
            <a:avLst/>
          </a:prstGeom>
          <a:noFill/>
        </p:spPr>
        <p:txBody>
          <a:bodyPr wrap="none" rtlCol="0">
            <a:spAutoFit/>
          </a:bodyPr>
          <a:lstStyle/>
          <a:p>
            <a:r>
              <a:rPr lang="en-US" sz="3200" dirty="0" smtClean="0"/>
              <a:t>I</a:t>
            </a:r>
            <a:endParaRPr lang="en-US" sz="3200" dirty="0"/>
          </a:p>
        </p:txBody>
      </p:sp>
      <p:sp>
        <p:nvSpPr>
          <p:cNvPr id="12" name="TextBox 11"/>
          <p:cNvSpPr txBox="1"/>
          <p:nvPr/>
        </p:nvSpPr>
        <p:spPr>
          <a:xfrm>
            <a:off x="7086600" y="4764088"/>
            <a:ext cx="298680" cy="584776"/>
          </a:xfrm>
          <a:prstGeom prst="rect">
            <a:avLst/>
          </a:prstGeom>
          <a:noFill/>
        </p:spPr>
        <p:txBody>
          <a:bodyPr wrap="none" rtlCol="0">
            <a:spAutoFit/>
          </a:bodyPr>
          <a:lstStyle/>
          <a:p>
            <a:r>
              <a:rPr lang="en-US" sz="3200" dirty="0" smtClean="0"/>
              <a:t>I</a:t>
            </a:r>
            <a:endParaRPr lang="en-US" sz="3200" dirty="0"/>
          </a:p>
        </p:txBody>
      </p:sp>
      <p:sp>
        <p:nvSpPr>
          <p:cNvPr id="15" name="Oval 14"/>
          <p:cNvSpPr/>
          <p:nvPr/>
        </p:nvSpPr>
        <p:spPr bwMode="auto">
          <a:xfrm>
            <a:off x="1473200" y="3581400"/>
            <a:ext cx="393700" cy="2095500"/>
          </a:xfrm>
          <a:prstGeom prst="ellipse">
            <a:avLst/>
          </a:prstGeom>
          <a:solidFill>
            <a:srgbClr val="3366FF"/>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TextBox 15"/>
          <p:cNvSpPr txBox="1"/>
          <p:nvPr/>
        </p:nvSpPr>
        <p:spPr>
          <a:xfrm>
            <a:off x="57830" y="608568"/>
            <a:ext cx="8008647" cy="1969770"/>
          </a:xfrm>
          <a:prstGeom prst="rect">
            <a:avLst/>
          </a:prstGeom>
          <a:noFill/>
        </p:spPr>
        <p:txBody>
          <a:bodyPr wrap="none" rtlCol="0">
            <a:spAutoFit/>
          </a:bodyPr>
          <a:lstStyle/>
          <a:p>
            <a:r>
              <a:rPr lang="en-US" sz="2600" dirty="0" smtClean="0"/>
              <a:t>We are interested in B on the dashed “</a:t>
            </a:r>
            <a:r>
              <a:rPr lang="en-US" sz="2600" dirty="0" err="1" smtClean="0"/>
              <a:t>Amperian</a:t>
            </a:r>
            <a:r>
              <a:rPr lang="en-US" sz="2600" dirty="0" smtClean="0"/>
              <a:t> loop”, </a:t>
            </a:r>
            <a:br>
              <a:rPr lang="en-US" sz="2600" dirty="0" smtClean="0"/>
            </a:br>
            <a:r>
              <a:rPr lang="en-US" sz="2600" dirty="0" smtClean="0"/>
              <a:t>and plan to use</a:t>
            </a:r>
            <a:r>
              <a:rPr lang="en-US" sz="2600" dirty="0"/>
              <a:t> </a:t>
            </a:r>
            <a:r>
              <a:rPr lang="en-US" sz="2600" dirty="0" smtClean="0"/>
              <a:t>                        to figure it out. </a:t>
            </a:r>
            <a:r>
              <a:rPr lang="en-US" sz="2600" dirty="0" smtClean="0">
                <a:solidFill>
                  <a:srgbClr val="0000FF"/>
                </a:solidFill>
              </a:rPr>
              <a:t>What is </a:t>
            </a:r>
            <a:r>
              <a:rPr lang="en-US" sz="2600" dirty="0" err="1" smtClean="0">
                <a:solidFill>
                  <a:srgbClr val="0000FF"/>
                </a:solidFill>
              </a:rPr>
              <a:t>I</a:t>
            </a:r>
            <a:r>
              <a:rPr lang="en-US" sz="2600" baseline="-25000" dirty="0" err="1" smtClean="0">
                <a:solidFill>
                  <a:srgbClr val="0000FF"/>
                </a:solidFill>
              </a:rPr>
              <a:t>thru</a:t>
            </a:r>
            <a:r>
              <a:rPr lang="en-US" sz="2600" dirty="0" smtClean="0">
                <a:solidFill>
                  <a:srgbClr val="0000FF"/>
                </a:solidFill>
              </a:rPr>
              <a:t>?</a:t>
            </a:r>
          </a:p>
          <a:p>
            <a:r>
              <a:rPr lang="en-US" sz="2600" i="1" dirty="0" smtClean="0">
                <a:solidFill>
                  <a:srgbClr val="000000"/>
                </a:solidFill>
              </a:rPr>
              <a:t>The surface over which we will integrate </a:t>
            </a:r>
            <a:r>
              <a:rPr lang="en-US" sz="2600" i="1" dirty="0" err="1" smtClean="0">
                <a:solidFill>
                  <a:srgbClr val="000000"/>
                </a:solidFill>
              </a:rPr>
              <a:t>J</a:t>
            </a:r>
            <a:r>
              <a:rPr lang="en-US" sz="2600" b="1" i="1" baseline="30000" dirty="0" err="1" smtClean="0">
                <a:solidFill>
                  <a:srgbClr val="000000"/>
                </a:solidFill>
              </a:rPr>
              <a:t>.</a:t>
            </a:r>
            <a:r>
              <a:rPr lang="en-US" sz="2600" i="1" dirty="0" err="1" smtClean="0">
                <a:solidFill>
                  <a:srgbClr val="000000"/>
                </a:solidFill>
              </a:rPr>
              <a:t>dA</a:t>
            </a:r>
            <a:r>
              <a:rPr lang="en-US" sz="2600" i="1" dirty="0" smtClean="0">
                <a:solidFill>
                  <a:srgbClr val="000000"/>
                </a:solidFill>
              </a:rPr>
              <a:t> is shown</a:t>
            </a:r>
            <a:br>
              <a:rPr lang="en-US" sz="2600" i="1" dirty="0" smtClean="0">
                <a:solidFill>
                  <a:srgbClr val="000000"/>
                </a:solidFill>
              </a:rPr>
            </a:br>
            <a:r>
              <a:rPr lang="en-US" sz="2600" i="1" dirty="0" smtClean="0">
                <a:solidFill>
                  <a:srgbClr val="000000"/>
                </a:solidFill>
              </a:rPr>
              <a:t> in light blue.</a:t>
            </a:r>
            <a:endParaRPr lang="en-US" sz="2600" dirty="0" smtClean="0">
              <a:solidFill>
                <a:srgbClr val="000000"/>
              </a:solidFill>
            </a:endParaRPr>
          </a:p>
          <a:p>
            <a:endParaRPr lang="en-US" dirty="0" smtClean="0"/>
          </a:p>
        </p:txBody>
      </p:sp>
      <p:graphicFrame>
        <p:nvGraphicFramePr>
          <p:cNvPr id="17" name="Object 16"/>
          <p:cNvGraphicFramePr>
            <a:graphicFrameLocks noChangeAspect="1"/>
          </p:cNvGraphicFramePr>
          <p:nvPr>
            <p:extLst>
              <p:ext uri="{D42A27DB-BD31-4B8C-83A1-F6EECF244321}">
                <p14:modId xmlns:p14="http://schemas.microsoft.com/office/powerpoint/2010/main" val="1932333785"/>
              </p:ext>
            </p:extLst>
          </p:nvPr>
        </p:nvGraphicFramePr>
        <p:xfrm>
          <a:off x="2257357" y="1023118"/>
          <a:ext cx="1797646" cy="546120"/>
        </p:xfrm>
        <a:graphic>
          <a:graphicData uri="http://schemas.openxmlformats.org/presentationml/2006/ole">
            <mc:AlternateContent xmlns:mc="http://schemas.openxmlformats.org/markup-compatibility/2006">
              <mc:Choice xmlns:v="urn:schemas-microsoft-com:vml" Requires="v">
                <p:oleObj spid="_x0000_s38928"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357" y="1023118"/>
                        <a:ext cx="1797646" cy="54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50800" y="2380397"/>
            <a:ext cx="8966199" cy="492443"/>
          </a:xfrm>
          <a:prstGeom prst="rect">
            <a:avLst/>
          </a:prstGeom>
          <a:noFill/>
        </p:spPr>
        <p:txBody>
          <a:bodyPr wrap="square" rtlCol="0">
            <a:spAutoFit/>
          </a:bodyPr>
          <a:lstStyle/>
          <a:p>
            <a:pPr marL="342900" indent="-342900">
              <a:buAutoNum type="alphaUcParenR"/>
            </a:pPr>
            <a:r>
              <a:rPr lang="en-US" sz="2600" dirty="0" smtClean="0"/>
              <a:t> I           B) I/2        C)  0         D) Something else       E) ??</a:t>
            </a:r>
            <a:endParaRPr lang="en-US" sz="2600" dirty="0"/>
          </a:p>
        </p:txBody>
      </p:sp>
      <p:cxnSp>
        <p:nvCxnSpPr>
          <p:cNvPr id="6" name="Straight Connector 5"/>
          <p:cNvCxnSpPr/>
          <p:nvPr/>
        </p:nvCxnSpPr>
        <p:spPr>
          <a:xfrm>
            <a:off x="863600" y="4572794"/>
            <a:ext cx="2959101"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bwMode="auto">
          <a:xfrm>
            <a:off x="1485900" y="4445000"/>
            <a:ext cx="203200" cy="319088"/>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7.63</a:t>
            </a:r>
            <a:endParaRPr lang="en-US" sz="800" dirty="0"/>
          </a:p>
        </p:txBody>
      </p:sp>
    </p:spTree>
    <p:extLst>
      <p:ext uri="{BB962C8B-B14F-4D97-AF65-F5344CB8AC3E}">
        <p14:creationId xmlns:p14="http://schemas.microsoft.com/office/powerpoint/2010/main" val="86595213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rot="5400000">
            <a:off x="2538413" y="41671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an 4"/>
          <p:cNvSpPr/>
          <p:nvPr/>
        </p:nvSpPr>
        <p:spPr>
          <a:xfrm rot="5400000">
            <a:off x="3973513" y="41671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a:stCxn id="5" idx="1"/>
          </p:cNvCxnSpPr>
          <p:nvPr/>
        </p:nvCxnSpPr>
        <p:spPr>
          <a:xfrm>
            <a:off x="5916614" y="4509294"/>
            <a:ext cx="2833686"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7500" y="4548188"/>
            <a:ext cx="298680" cy="584776"/>
          </a:xfrm>
          <a:prstGeom prst="rect">
            <a:avLst/>
          </a:prstGeom>
          <a:noFill/>
        </p:spPr>
        <p:txBody>
          <a:bodyPr wrap="none" rtlCol="0">
            <a:spAutoFit/>
          </a:bodyPr>
          <a:lstStyle/>
          <a:p>
            <a:r>
              <a:rPr lang="en-US" sz="3200" dirty="0" smtClean="0"/>
              <a:t>I</a:t>
            </a:r>
            <a:endParaRPr lang="en-US" sz="3200" dirty="0"/>
          </a:p>
        </p:txBody>
      </p:sp>
      <p:sp>
        <p:nvSpPr>
          <p:cNvPr id="12" name="TextBox 11"/>
          <p:cNvSpPr txBox="1"/>
          <p:nvPr/>
        </p:nvSpPr>
        <p:spPr>
          <a:xfrm>
            <a:off x="7086600" y="4700588"/>
            <a:ext cx="298680" cy="584776"/>
          </a:xfrm>
          <a:prstGeom prst="rect">
            <a:avLst/>
          </a:prstGeom>
          <a:noFill/>
        </p:spPr>
        <p:txBody>
          <a:bodyPr wrap="none" rtlCol="0">
            <a:spAutoFit/>
          </a:bodyPr>
          <a:lstStyle/>
          <a:p>
            <a:r>
              <a:rPr lang="en-US" sz="3200" dirty="0" smtClean="0"/>
              <a:t>I</a:t>
            </a:r>
            <a:endParaRPr lang="en-US" sz="3200" dirty="0"/>
          </a:p>
        </p:txBody>
      </p:sp>
      <p:sp>
        <p:nvSpPr>
          <p:cNvPr id="16" name="TextBox 15"/>
          <p:cNvSpPr txBox="1"/>
          <p:nvPr/>
        </p:nvSpPr>
        <p:spPr>
          <a:xfrm>
            <a:off x="57830" y="608568"/>
            <a:ext cx="8159405" cy="1969770"/>
          </a:xfrm>
          <a:prstGeom prst="rect">
            <a:avLst/>
          </a:prstGeom>
          <a:noFill/>
        </p:spPr>
        <p:txBody>
          <a:bodyPr wrap="none" rtlCol="0">
            <a:spAutoFit/>
          </a:bodyPr>
          <a:lstStyle/>
          <a:p>
            <a:r>
              <a:rPr lang="en-US" sz="2600" dirty="0" smtClean="0"/>
              <a:t>We are interested in B on the dashed “</a:t>
            </a:r>
            <a:r>
              <a:rPr lang="en-US" sz="2600" dirty="0" err="1" smtClean="0"/>
              <a:t>Amperian</a:t>
            </a:r>
            <a:r>
              <a:rPr lang="en-US" sz="2600" dirty="0" smtClean="0"/>
              <a:t> loop”, </a:t>
            </a:r>
            <a:br>
              <a:rPr lang="en-US" sz="2600" dirty="0" smtClean="0"/>
            </a:br>
            <a:r>
              <a:rPr lang="en-US" sz="2600" dirty="0" smtClean="0"/>
              <a:t>and plan to use</a:t>
            </a:r>
            <a:r>
              <a:rPr lang="en-US" sz="2600" dirty="0"/>
              <a:t> </a:t>
            </a:r>
            <a:r>
              <a:rPr lang="en-US" sz="2600" dirty="0" smtClean="0"/>
              <a:t>                        to figure it out. </a:t>
            </a:r>
            <a:r>
              <a:rPr lang="en-US" sz="2600" dirty="0" smtClean="0">
                <a:solidFill>
                  <a:srgbClr val="0000FF"/>
                </a:solidFill>
              </a:rPr>
              <a:t>What is </a:t>
            </a:r>
            <a:r>
              <a:rPr lang="en-US" sz="2600" dirty="0" err="1" smtClean="0">
                <a:solidFill>
                  <a:srgbClr val="0000FF"/>
                </a:solidFill>
              </a:rPr>
              <a:t>I</a:t>
            </a:r>
            <a:r>
              <a:rPr lang="en-US" sz="2600" baseline="-25000" dirty="0" err="1" smtClean="0">
                <a:solidFill>
                  <a:srgbClr val="0000FF"/>
                </a:solidFill>
              </a:rPr>
              <a:t>thru</a:t>
            </a:r>
            <a:r>
              <a:rPr lang="en-US" sz="2600" dirty="0" smtClean="0">
                <a:solidFill>
                  <a:srgbClr val="0000FF"/>
                </a:solidFill>
              </a:rPr>
              <a:t>?</a:t>
            </a:r>
          </a:p>
          <a:p>
            <a:r>
              <a:rPr lang="en-US" sz="2600" i="1" dirty="0" smtClean="0">
                <a:solidFill>
                  <a:srgbClr val="000000"/>
                </a:solidFill>
              </a:rPr>
              <a:t>The surface over which we will integrate </a:t>
            </a:r>
            <a:r>
              <a:rPr lang="en-US" sz="2600" i="1" dirty="0" err="1" smtClean="0">
                <a:solidFill>
                  <a:srgbClr val="000000"/>
                </a:solidFill>
              </a:rPr>
              <a:t>J</a:t>
            </a:r>
            <a:r>
              <a:rPr lang="en-US" sz="2600" b="1" i="1" baseline="30000" dirty="0" err="1" smtClean="0">
                <a:solidFill>
                  <a:srgbClr val="000000"/>
                </a:solidFill>
              </a:rPr>
              <a:t>.</a:t>
            </a:r>
            <a:r>
              <a:rPr lang="en-US" sz="2600" i="1" dirty="0" err="1" smtClean="0">
                <a:solidFill>
                  <a:srgbClr val="000000"/>
                </a:solidFill>
              </a:rPr>
              <a:t>dA</a:t>
            </a:r>
            <a:r>
              <a:rPr lang="en-US" sz="2600" i="1" dirty="0" smtClean="0">
                <a:solidFill>
                  <a:srgbClr val="000000"/>
                </a:solidFill>
              </a:rPr>
              <a:t> is shown</a:t>
            </a:r>
            <a:br>
              <a:rPr lang="en-US" sz="2600" i="1" dirty="0" smtClean="0">
                <a:solidFill>
                  <a:srgbClr val="000000"/>
                </a:solidFill>
              </a:rPr>
            </a:br>
            <a:r>
              <a:rPr lang="en-US" sz="2600" i="1" dirty="0" smtClean="0">
                <a:solidFill>
                  <a:srgbClr val="000000"/>
                </a:solidFill>
              </a:rPr>
              <a:t> in light blue.</a:t>
            </a:r>
            <a:endParaRPr lang="en-US" sz="2600" dirty="0" smtClean="0">
              <a:solidFill>
                <a:srgbClr val="000000"/>
              </a:solidFill>
            </a:endParaRPr>
          </a:p>
          <a:p>
            <a:endParaRPr lang="en-US" dirty="0" smtClean="0"/>
          </a:p>
        </p:txBody>
      </p:sp>
      <p:graphicFrame>
        <p:nvGraphicFramePr>
          <p:cNvPr id="17" name="Object 16"/>
          <p:cNvGraphicFramePr>
            <a:graphicFrameLocks noChangeAspect="1"/>
          </p:cNvGraphicFramePr>
          <p:nvPr>
            <p:extLst>
              <p:ext uri="{D42A27DB-BD31-4B8C-83A1-F6EECF244321}">
                <p14:modId xmlns:p14="http://schemas.microsoft.com/office/powerpoint/2010/main" val="92603732"/>
              </p:ext>
            </p:extLst>
          </p:nvPr>
        </p:nvGraphicFramePr>
        <p:xfrm>
          <a:off x="2257357" y="1023118"/>
          <a:ext cx="1797646" cy="546120"/>
        </p:xfrm>
        <a:graphic>
          <a:graphicData uri="http://schemas.openxmlformats.org/presentationml/2006/ole">
            <mc:AlternateContent xmlns:mc="http://schemas.openxmlformats.org/markup-compatibility/2006">
              <mc:Choice xmlns:v="urn:schemas-microsoft-com:vml" Requires="v">
                <p:oleObj spid="_x0000_s40976" name="Equation" r:id="rId4" imgW="990600" imgH="304800" progId="Equation.3">
                  <p:embed/>
                </p:oleObj>
              </mc:Choice>
              <mc:Fallback>
                <p:oleObj name="Equation" r:id="rId4" imgW="990600" imgH="304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357" y="1023118"/>
                        <a:ext cx="1797646" cy="54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133601" y="1783239"/>
            <a:ext cx="6908800" cy="492443"/>
          </a:xfrm>
          <a:prstGeom prst="rect">
            <a:avLst/>
          </a:prstGeom>
          <a:noFill/>
        </p:spPr>
        <p:txBody>
          <a:bodyPr wrap="square" rtlCol="0">
            <a:spAutoFit/>
          </a:bodyPr>
          <a:lstStyle/>
          <a:p>
            <a:pPr marL="342900" indent="-342900">
              <a:buAutoNum type="alphaUcParenR"/>
            </a:pPr>
            <a:r>
              <a:rPr lang="en-US" sz="2600" dirty="0" smtClean="0"/>
              <a:t> I    B) I/2   C)  0   D) Something else  E) ??</a:t>
            </a:r>
            <a:endParaRPr lang="en-US" sz="2600" dirty="0"/>
          </a:p>
        </p:txBody>
      </p:sp>
      <p:sp>
        <p:nvSpPr>
          <p:cNvPr id="14" name="Rectangle 13"/>
          <p:cNvSpPr/>
          <p:nvPr/>
        </p:nvSpPr>
        <p:spPr bwMode="auto">
          <a:xfrm>
            <a:off x="1714500" y="4381500"/>
            <a:ext cx="228600" cy="30638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Freeform 1"/>
          <p:cNvSpPr>
            <a:spLocks/>
          </p:cNvSpPr>
          <p:nvPr/>
        </p:nvSpPr>
        <p:spPr bwMode="auto">
          <a:xfrm>
            <a:off x="1933208" y="2212182"/>
            <a:ext cx="3095991" cy="4328318"/>
          </a:xfrm>
          <a:custGeom>
            <a:avLst/>
            <a:gdLst>
              <a:gd name="T0" fmla="*/ 40 w 2670"/>
              <a:gd name="T1" fmla="*/ 1327 h 4357"/>
              <a:gd name="T2" fmla="*/ 2220 w 2670"/>
              <a:gd name="T3" fmla="*/ 187 h 4357"/>
              <a:gd name="T4" fmla="*/ 2580 w 2670"/>
              <a:gd name="T5" fmla="*/ 2447 h 4357"/>
              <a:gd name="T6" fmla="*/ 2240 w 2670"/>
              <a:gd name="T7" fmla="*/ 4247 h 4357"/>
              <a:gd name="T8" fmla="*/ 0 w 2670"/>
              <a:gd name="T9" fmla="*/ 3107 h 4357"/>
            </a:gdLst>
            <a:ahLst/>
            <a:cxnLst>
              <a:cxn ang="0">
                <a:pos x="T0" y="T1"/>
              </a:cxn>
              <a:cxn ang="0">
                <a:pos x="T2" y="T3"/>
              </a:cxn>
              <a:cxn ang="0">
                <a:pos x="T4" y="T5"/>
              </a:cxn>
              <a:cxn ang="0">
                <a:pos x="T6" y="T7"/>
              </a:cxn>
              <a:cxn ang="0">
                <a:pos x="T8" y="T9"/>
              </a:cxn>
            </a:cxnLst>
            <a:rect l="0" t="0" r="r" b="b"/>
            <a:pathLst>
              <a:path w="2670" h="4357">
                <a:moveTo>
                  <a:pt x="40" y="1327"/>
                </a:moveTo>
                <a:cubicBezTo>
                  <a:pt x="403" y="1137"/>
                  <a:pt x="1797" y="0"/>
                  <a:pt x="2220" y="187"/>
                </a:cubicBezTo>
                <a:cubicBezTo>
                  <a:pt x="2643" y="374"/>
                  <a:pt x="2577" y="1770"/>
                  <a:pt x="2580" y="2447"/>
                </a:cubicBezTo>
                <a:cubicBezTo>
                  <a:pt x="2583" y="3124"/>
                  <a:pt x="2670" y="4137"/>
                  <a:pt x="2240" y="4247"/>
                </a:cubicBezTo>
                <a:cubicBezTo>
                  <a:pt x="1810" y="4357"/>
                  <a:pt x="467" y="3344"/>
                  <a:pt x="0" y="3107"/>
                </a:cubicBezTo>
              </a:path>
            </a:pathLst>
          </a:custGeom>
          <a:solidFill>
            <a:srgbClr val="99CCFF">
              <a:alpha val="65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2"/>
          <p:cNvSpPr/>
          <p:nvPr/>
        </p:nvSpPr>
        <p:spPr bwMode="auto">
          <a:xfrm>
            <a:off x="1857008" y="3517900"/>
            <a:ext cx="251192" cy="1767464"/>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6" name="Straight Connector 5"/>
          <p:cNvCxnSpPr/>
          <p:nvPr/>
        </p:nvCxnSpPr>
        <p:spPr>
          <a:xfrm>
            <a:off x="863600" y="4509294"/>
            <a:ext cx="2959101"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7.64</a:t>
            </a:r>
            <a:endParaRPr lang="en-US" sz="800" dirty="0"/>
          </a:p>
        </p:txBody>
      </p:sp>
    </p:spTree>
    <p:extLst>
      <p:ext uri="{BB962C8B-B14F-4D97-AF65-F5344CB8AC3E}">
        <p14:creationId xmlns:p14="http://schemas.microsoft.com/office/powerpoint/2010/main" val="400566350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04800" y="533400"/>
            <a:ext cx="8534400" cy="1066800"/>
          </a:xfrm>
        </p:spPr>
        <p:txBody>
          <a:bodyPr>
            <a:normAutofit fontScale="90000"/>
          </a:bodyPr>
          <a:lstStyle/>
          <a:p>
            <a:pPr algn="l" eaLnBrk="1" hangingPunct="1"/>
            <a:r>
              <a:rPr lang="en-US" sz="3600">
                <a:latin typeface="Times New Roman" charset="0"/>
                <a:ea typeface="Times New Roman" charset="0"/>
                <a:cs typeface="Times New Roman" charset="0"/>
              </a:rPr>
              <a:t>A constant current flows into a capacitor. Therefore, the capacitor voltage drop:</a:t>
            </a:r>
          </a:p>
        </p:txBody>
      </p:sp>
      <p:sp>
        <p:nvSpPr>
          <p:cNvPr id="3" name="Subtitle 2"/>
          <p:cNvSpPr>
            <a:spLocks noGrp="1"/>
          </p:cNvSpPr>
          <p:nvPr>
            <p:ph type="subTitle" idx="1"/>
          </p:nvPr>
        </p:nvSpPr>
        <p:spPr>
          <a:xfrm>
            <a:off x="1905000" y="1828800"/>
            <a:ext cx="6477000" cy="2971800"/>
          </a:xfrm>
        </p:spPr>
        <p:txBody>
          <a:bodyPr/>
          <a:lstStyle/>
          <a:p>
            <a:pPr marL="514350" indent="-514350" algn="l" eaLnBrk="1" hangingPunct="1">
              <a:buFont typeface="Arial" charset="0"/>
              <a:buAutoNum type="alphaUcParenR"/>
            </a:pPr>
            <a:r>
              <a:rPr lang="en-US" sz="2500" dirty="0">
                <a:solidFill>
                  <a:schemeClr val="tx1"/>
                </a:solidFill>
                <a:latin typeface="Times New Roman" charset="0"/>
                <a:ea typeface="Times New Roman" charset="0"/>
                <a:cs typeface="Times New Roman" charset="0"/>
              </a:rPr>
              <a:t> is zero.</a:t>
            </a:r>
          </a:p>
          <a:p>
            <a:pPr marL="514350" indent="-514350" algn="l" eaLnBrk="1" hangingPunct="1">
              <a:buFont typeface="Arial" charset="0"/>
              <a:buAutoNum type="alphaUcParenR"/>
            </a:pPr>
            <a:r>
              <a:rPr lang="en-US" sz="2500" dirty="0">
                <a:solidFill>
                  <a:schemeClr val="tx1"/>
                </a:solidFill>
                <a:latin typeface="Times New Roman" charset="0"/>
                <a:ea typeface="Times New Roman" charset="0"/>
                <a:cs typeface="Times New Roman" charset="0"/>
              </a:rPr>
              <a:t> is a non-zero constant.</a:t>
            </a:r>
          </a:p>
          <a:p>
            <a:pPr algn="l" eaLnBrk="1" hangingPunct="1"/>
            <a:r>
              <a:rPr lang="en-US" sz="2500" dirty="0" smtClean="0">
                <a:solidFill>
                  <a:schemeClr val="tx1"/>
                </a:solidFill>
                <a:latin typeface="Times New Roman" charset="0"/>
                <a:ea typeface="Times New Roman" charset="0"/>
                <a:cs typeface="Times New Roman" charset="0"/>
              </a:rPr>
              <a:t>C)  </a:t>
            </a:r>
            <a:r>
              <a:rPr lang="en-US" sz="2500" dirty="0">
                <a:solidFill>
                  <a:schemeClr val="tx1"/>
                </a:solidFill>
                <a:latin typeface="Times New Roman" charset="0"/>
                <a:ea typeface="Times New Roman" charset="0"/>
                <a:cs typeface="Times New Roman" charset="0"/>
              </a:rPr>
              <a:t>has a constant change with time.</a:t>
            </a:r>
          </a:p>
          <a:p>
            <a:pPr marL="514350" indent="-514350" algn="l" eaLnBrk="1" hangingPunct="1">
              <a:buFont typeface="Arial" charset="0"/>
              <a:buAutoNum type="alphaUcParenR" startAt="4"/>
            </a:pPr>
            <a:r>
              <a:rPr lang="en-US" sz="2500" dirty="0">
                <a:solidFill>
                  <a:schemeClr val="tx1"/>
                </a:solidFill>
                <a:latin typeface="Times New Roman" charset="0"/>
                <a:ea typeface="Times New Roman" charset="0"/>
                <a:cs typeface="Times New Roman" charset="0"/>
              </a:rPr>
              <a:t> has a constant integral with time.</a:t>
            </a:r>
          </a:p>
          <a:p>
            <a:pPr marL="514350" indent="-514350" algn="l" eaLnBrk="1" hangingPunct="1">
              <a:buFont typeface="Arial" charset="0"/>
              <a:buAutoNum type="alphaUcParenR" startAt="4"/>
            </a:pPr>
            <a:r>
              <a:rPr lang="en-US" sz="2500" dirty="0">
                <a:solidFill>
                  <a:schemeClr val="tx1"/>
                </a:solidFill>
                <a:latin typeface="Times New Roman" charset="0"/>
                <a:ea typeface="Times New Roman" charset="0"/>
                <a:cs typeface="Times New Roman" charset="0"/>
              </a:rPr>
              <a:t>None of the above.</a:t>
            </a: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7.65</a:t>
            </a:r>
            <a:endParaRPr lang="en-US" sz="800" dirty="0"/>
          </a:p>
        </p:txBody>
      </p:sp>
    </p:spTree>
    <p:extLst>
      <p:ext uri="{BB962C8B-B14F-4D97-AF65-F5344CB8AC3E}">
        <p14:creationId xmlns:p14="http://schemas.microsoft.com/office/powerpoint/2010/main" val="358916474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1"/>
          <p:cNvSpPr>
            <a:spLocks noGrp="1"/>
          </p:cNvSpPr>
          <p:nvPr>
            <p:ph type="ctrTitle"/>
          </p:nvPr>
        </p:nvSpPr>
        <p:spPr>
          <a:xfrm>
            <a:off x="304800" y="304800"/>
            <a:ext cx="8534400" cy="2133600"/>
          </a:xfrm>
        </p:spPr>
        <p:txBody>
          <a:bodyPr/>
          <a:lstStyle/>
          <a:p>
            <a:pPr algn="l" eaLnBrk="1" hangingPunct="1"/>
            <a:r>
              <a:rPr lang="en-US" sz="3600">
                <a:latin typeface="Times New Roman" charset="0"/>
                <a:ea typeface="Times New Roman" charset="0"/>
                <a:cs typeface="Times New Roman" charset="0"/>
              </a:rPr>
              <a:t>A parallel plate capacitor has a constant current delivered to it, leading to a relationship between current and voltage of:</a:t>
            </a:r>
          </a:p>
        </p:txBody>
      </p:sp>
      <p:graphicFrame>
        <p:nvGraphicFramePr>
          <p:cNvPr id="6148" name="Object 2"/>
          <p:cNvGraphicFramePr>
            <a:graphicFrameLocks noChangeAspect="1"/>
          </p:cNvGraphicFramePr>
          <p:nvPr/>
        </p:nvGraphicFramePr>
        <p:xfrm>
          <a:off x="1570038" y="2462213"/>
          <a:ext cx="2689225" cy="1187450"/>
        </p:xfrm>
        <a:graphic>
          <a:graphicData uri="http://schemas.openxmlformats.org/presentationml/2006/ole">
            <mc:AlternateContent xmlns:mc="http://schemas.openxmlformats.org/markup-compatibility/2006">
              <mc:Choice xmlns:v="urn:schemas-microsoft-com:vml" Requires="v">
                <p:oleObj spid="_x0000_s43063" name="Equation" r:id="rId4" imgW="977760" imgH="431640" progId="Equation.DSMT4">
                  <p:embed/>
                </p:oleObj>
              </mc:Choice>
              <mc:Fallback>
                <p:oleObj name="Equation" r:id="rId4" imgW="977760" imgH="431640" progId="Equation.DSMT4">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038" y="2462213"/>
                        <a:ext cx="2689225"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1549400" y="3962400"/>
          <a:ext cx="2654300" cy="1082675"/>
        </p:xfrm>
        <a:graphic>
          <a:graphicData uri="http://schemas.openxmlformats.org/presentationml/2006/ole">
            <mc:AlternateContent xmlns:mc="http://schemas.openxmlformats.org/markup-compatibility/2006">
              <mc:Choice xmlns:v="urn:schemas-microsoft-com:vml" Requires="v">
                <p:oleObj spid="_x0000_s43064" name="Equation" r:id="rId6" imgW="965160" imgH="393480" progId="Equation.DSMT4">
                  <p:embed/>
                </p:oleObj>
              </mc:Choice>
              <mc:Fallback>
                <p:oleObj name="Equation" r:id="rId6" imgW="965160" imgH="393480" progId="Equation.DSMT4">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400" y="3962400"/>
                        <a:ext cx="26543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2"/>
          <p:cNvGraphicFramePr>
            <a:graphicFrameLocks noChangeAspect="1"/>
          </p:cNvGraphicFramePr>
          <p:nvPr/>
        </p:nvGraphicFramePr>
        <p:xfrm>
          <a:off x="4846638" y="2462213"/>
          <a:ext cx="2689225" cy="1187450"/>
        </p:xfrm>
        <a:graphic>
          <a:graphicData uri="http://schemas.openxmlformats.org/presentationml/2006/ole">
            <mc:AlternateContent xmlns:mc="http://schemas.openxmlformats.org/markup-compatibility/2006">
              <mc:Choice xmlns:v="urn:schemas-microsoft-com:vml" Requires="v">
                <p:oleObj spid="_x0000_s43065" name="Equation" r:id="rId8" imgW="977760" imgH="431640" progId="Equation.DSMT4">
                  <p:embed/>
                </p:oleObj>
              </mc:Choice>
              <mc:Fallback>
                <p:oleObj name="Equation" r:id="rId8" imgW="977760" imgH="431640" progId="Equation.DSMT4">
                  <p:embed/>
                  <p:pic>
                    <p:nvPicPr>
                      <p:cNvPr id="0"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6638" y="2462213"/>
                        <a:ext cx="2689225"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nvGraphicFramePr>
        <p:xfrm>
          <a:off x="4829175" y="3946525"/>
          <a:ext cx="2724150" cy="1082675"/>
        </p:xfrm>
        <a:graphic>
          <a:graphicData uri="http://schemas.openxmlformats.org/presentationml/2006/ole">
            <mc:AlternateContent xmlns:mc="http://schemas.openxmlformats.org/markup-compatibility/2006">
              <mc:Choice xmlns:v="urn:schemas-microsoft-com:vml" Requires="v">
                <p:oleObj spid="_x0000_s43066" name="Equation" r:id="rId10" imgW="990360" imgH="393480" progId="Equation.3">
                  <p:embed/>
                </p:oleObj>
              </mc:Choice>
              <mc:Fallback>
                <p:oleObj name="Equation" r:id="rId10" imgW="990360" imgH="393480" progId="Equation.3">
                  <p:embed/>
                  <p:pic>
                    <p:nvPicPr>
                      <p:cNvPr id="0" name="Picture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9175" y="3946525"/>
                        <a:ext cx="272415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7.66</a:t>
            </a:r>
            <a:endParaRPr lang="en-US" sz="800" dirty="0"/>
          </a:p>
        </p:txBody>
      </p:sp>
    </p:spTree>
    <p:extLst>
      <p:ext uri="{BB962C8B-B14F-4D97-AF65-F5344CB8AC3E}">
        <p14:creationId xmlns:p14="http://schemas.microsoft.com/office/powerpoint/2010/main" val="84389956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04800" y="533400"/>
            <a:ext cx="8534400" cy="1981200"/>
          </a:xfrm>
        </p:spPr>
        <p:txBody>
          <a:bodyPr>
            <a:normAutofit fontScale="90000"/>
          </a:bodyPr>
          <a:lstStyle/>
          <a:p>
            <a:pPr algn="l" eaLnBrk="1" hangingPunct="1"/>
            <a:r>
              <a:rPr lang="en-US" sz="3600" dirty="0">
                <a:latin typeface="Times New Roman" charset="0"/>
                <a:ea typeface="Times New Roman" charset="0"/>
                <a:cs typeface="Times New Roman" charset="0"/>
              </a:rPr>
              <a:t>Our four equations, Gauss’s Law for E and B, Faraday’s Law, and Ampere’s Law are entirely consistent with many experiments. </a:t>
            </a:r>
            <a:r>
              <a:rPr lang="en-US" sz="3600" dirty="0" smtClean="0">
                <a:latin typeface="Times New Roman" charset="0"/>
                <a:ea typeface="Times New Roman" charset="0"/>
                <a:cs typeface="Times New Roman" charset="0"/>
              </a:rPr>
              <a:t/>
            </a:r>
            <a:br>
              <a:rPr lang="en-US" sz="3600" dirty="0" smtClean="0">
                <a:latin typeface="Times New Roman" charset="0"/>
                <a:ea typeface="Times New Roman" charset="0"/>
                <a:cs typeface="Times New Roman" charset="0"/>
              </a:rPr>
            </a:br>
            <a:r>
              <a:rPr lang="en-US" sz="3600" dirty="0" smtClean="0">
                <a:latin typeface="Times New Roman" charset="0"/>
                <a:ea typeface="Times New Roman" charset="0"/>
                <a:cs typeface="Times New Roman" charset="0"/>
              </a:rPr>
              <a:t>Are </a:t>
            </a:r>
            <a:r>
              <a:rPr lang="en-US" sz="3600" dirty="0">
                <a:latin typeface="Times New Roman" charset="0"/>
                <a:ea typeface="Times New Roman" charset="0"/>
                <a:cs typeface="Times New Roman" charset="0"/>
              </a:rPr>
              <a:t>they RIGHT?</a:t>
            </a:r>
          </a:p>
        </p:txBody>
      </p:sp>
      <p:sp>
        <p:nvSpPr>
          <p:cNvPr id="3" name="Subtitle 2"/>
          <p:cNvSpPr>
            <a:spLocks noGrp="1"/>
          </p:cNvSpPr>
          <p:nvPr>
            <p:ph type="subTitle" idx="1"/>
          </p:nvPr>
        </p:nvSpPr>
        <p:spPr>
          <a:xfrm>
            <a:off x="685800" y="2819400"/>
            <a:ext cx="7924800" cy="3200400"/>
          </a:xfrm>
        </p:spPr>
        <p:txBody>
          <a:bodyPr/>
          <a:lstStyle/>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Yes. And, I’m prepared to say how I know</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No. And, I’m prepared to say how I know.</a:t>
            </a:r>
          </a:p>
          <a:p>
            <a:pPr marL="514350" indent="-514350" algn="l" eaLnBrk="1" hangingPunct="1">
              <a:buFont typeface="Arial" charset="0"/>
              <a:buAutoNum type="alphaUcParenR" startAt="3"/>
            </a:pPr>
            <a:r>
              <a:rPr lang="en-US" sz="2800">
                <a:solidFill>
                  <a:schemeClr val="tx1"/>
                </a:solidFill>
                <a:latin typeface="Times New Roman" charset="0"/>
                <a:ea typeface="Times New Roman" charset="0"/>
                <a:cs typeface="Times New Roman" charset="0"/>
              </a:rPr>
              <a:t>What?! Are we philosophers? </a:t>
            </a: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a:solidFill>
                <a:schemeClr val="tx1"/>
              </a:solidFill>
              <a:latin typeface="Times New Roman" charset="0"/>
              <a:ea typeface="Times New Roman" charset="0"/>
              <a:cs typeface="Times New Roman" charset="0"/>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7.67</a:t>
            </a:r>
            <a:endParaRPr lang="en-US" sz="800" dirty="0"/>
          </a:p>
        </p:txBody>
      </p:sp>
    </p:spTree>
    <p:extLst>
      <p:ext uri="{BB962C8B-B14F-4D97-AF65-F5344CB8AC3E}">
        <p14:creationId xmlns:p14="http://schemas.microsoft.com/office/powerpoint/2010/main" val="119305895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533400"/>
            <a:ext cx="8534400" cy="1981200"/>
          </a:xfrm>
        </p:spPr>
        <p:txBody>
          <a:bodyPr>
            <a:normAutofit fontScale="90000"/>
          </a:bodyPr>
          <a:lstStyle/>
          <a:p>
            <a:pPr algn="l" eaLnBrk="1" hangingPunct="1"/>
            <a:r>
              <a:rPr lang="en-US" sz="3600">
                <a:latin typeface="Times New Roman" charset="0"/>
                <a:ea typeface="Times New Roman" charset="0"/>
                <a:cs typeface="Times New Roman" charset="0"/>
              </a:rPr>
              <a:t>Our four equations, Gauss’s Law for E and B, Faraday’s Law, and Ampere’s Law are entirely consistent with many experiements. Are they INTERNALLY CONSISTENT?</a:t>
            </a:r>
          </a:p>
        </p:txBody>
      </p:sp>
      <p:sp>
        <p:nvSpPr>
          <p:cNvPr id="3" name="Subtitle 2"/>
          <p:cNvSpPr>
            <a:spLocks noGrp="1"/>
          </p:cNvSpPr>
          <p:nvPr>
            <p:ph type="subTitle" idx="1"/>
          </p:nvPr>
        </p:nvSpPr>
        <p:spPr>
          <a:xfrm>
            <a:off x="685800" y="2819400"/>
            <a:ext cx="7924800" cy="3200400"/>
          </a:xfrm>
        </p:spPr>
        <p:txBody>
          <a:bodyPr/>
          <a:lstStyle/>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Yes. And, I’m prepared to say how I know</a:t>
            </a:r>
          </a:p>
          <a:p>
            <a:pPr marL="514350" indent="-514350" algn="l" eaLnBrk="1" hangingPunct="1">
              <a:buFont typeface="Arial" charset="0"/>
              <a:buAutoNum type="alphaUcParenR"/>
            </a:pPr>
            <a:r>
              <a:rPr lang="en-US" sz="2800">
                <a:solidFill>
                  <a:schemeClr val="tx1"/>
                </a:solidFill>
                <a:latin typeface="Times New Roman" charset="0"/>
                <a:ea typeface="Times New Roman" charset="0"/>
                <a:cs typeface="Times New Roman" charset="0"/>
              </a:rPr>
              <a:t>No. And, I’m prepared to say how I know.</a:t>
            </a:r>
          </a:p>
          <a:p>
            <a:pPr marL="514350" indent="-514350" algn="l" eaLnBrk="1" hangingPunct="1">
              <a:buFont typeface="Arial" charset="0"/>
              <a:buAutoNum type="alphaUcParenR" startAt="3"/>
            </a:pPr>
            <a:r>
              <a:rPr lang="en-US" sz="2800">
                <a:solidFill>
                  <a:schemeClr val="tx1"/>
                </a:solidFill>
                <a:latin typeface="Times New Roman" charset="0"/>
                <a:ea typeface="Times New Roman" charset="0"/>
                <a:cs typeface="Times New Roman" charset="0"/>
              </a:rPr>
              <a:t>Ummm…, could we play with them for a bit?</a:t>
            </a: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a:solidFill>
                <a:schemeClr val="tx1"/>
              </a:solidFill>
              <a:latin typeface="Times New Roman" charset="0"/>
              <a:ea typeface="Times New Roman" charset="0"/>
              <a:cs typeface="Times New Roman" charset="0"/>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7.68</a:t>
            </a:r>
            <a:endParaRPr lang="en-US" sz="800" dirty="0"/>
          </a:p>
        </p:txBody>
      </p:sp>
    </p:spTree>
    <p:extLst>
      <p:ext uri="{BB962C8B-B14F-4D97-AF65-F5344CB8AC3E}">
        <p14:creationId xmlns:p14="http://schemas.microsoft.com/office/powerpoint/2010/main" val="28726951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1026"/>
          <p:cNvSpPr>
            <a:spLocks noGrp="1"/>
          </p:cNvSpPr>
          <p:nvPr>
            <p:ph type="title" idx="4294967295"/>
          </p:nvPr>
        </p:nvSpPr>
        <p:spPr>
          <a:xfrm>
            <a:off x="158767" y="38092"/>
            <a:ext cx="9144000" cy="1780915"/>
          </a:xfrm>
        </p:spPr>
        <p:txBody>
          <a:bodyPr>
            <a:normAutofit fontScale="90000"/>
          </a:bodyPr>
          <a:lstStyle/>
          <a:p>
            <a:pPr algn="l"/>
            <a:r>
              <a:rPr lang="en-US" sz="2400" dirty="0">
                <a:latin typeface="Arial" charset="0"/>
                <a:ea typeface="Arial" charset="0"/>
                <a:cs typeface="Arial" charset="0"/>
              </a:rPr>
              <a:t>T</a:t>
            </a:r>
            <a:r>
              <a:rPr lang="en-US" sz="2400" dirty="0" smtClean="0">
                <a:latin typeface="Arial" charset="0"/>
                <a:ea typeface="Arial" charset="0"/>
                <a:cs typeface="Arial" charset="0"/>
              </a:rPr>
              <a:t>he complete differential form of Ampere’s law is now argued to be:  			</a:t>
            </a:r>
            <a:r>
              <a:rPr lang="en-US" dirty="0">
                <a:latin typeface="Arial" charset="0"/>
                <a:ea typeface="Arial" charset="0"/>
                <a:cs typeface="Arial" charset="0"/>
              </a:rPr>
              <a:t> </a:t>
            </a:r>
            <a:r>
              <a:rPr lang="en-US" dirty="0" smtClean="0">
                <a:latin typeface="Arial" charset="0"/>
                <a:ea typeface="Arial" charset="0"/>
                <a:cs typeface="Arial" charset="0"/>
              </a:rPr>
              <a:t>         </a:t>
            </a:r>
            <a:r>
              <a:rPr lang="en-US" sz="2400" dirty="0" smtClean="0">
                <a:latin typeface="Arial" charset="0"/>
                <a:ea typeface="Arial" charset="0"/>
                <a:cs typeface="Arial" charset="0"/>
              </a:rPr>
              <a:t>.    </a:t>
            </a:r>
            <a:br>
              <a:rPr lang="en-US" sz="2400" dirty="0" smtClean="0">
                <a:latin typeface="Arial" charset="0"/>
                <a:ea typeface="Arial" charset="0"/>
                <a:cs typeface="Arial" charset="0"/>
              </a:rPr>
            </a:br>
            <a:r>
              <a:rPr lang="en-US" sz="2700" dirty="0" smtClean="0"/>
              <a:t>The </a:t>
            </a:r>
            <a:r>
              <a:rPr lang="en-US" sz="2700" dirty="0"/>
              <a:t>integral form of this equation is:</a:t>
            </a:r>
            <a:r>
              <a:rPr lang="en-US" sz="2700" b="1" dirty="0"/>
              <a:t/>
            </a:r>
            <a:br>
              <a:rPr lang="en-US" sz="2700" b="1" dirty="0"/>
            </a:br>
            <a:endParaRPr lang="en-US" sz="2700" b="1" dirty="0" smtClean="0">
              <a:latin typeface="Arial" charset="0"/>
              <a:ea typeface="Arial" charset="0"/>
              <a:cs typeface="Arial" charset="0"/>
            </a:endParaRPr>
          </a:p>
        </p:txBody>
      </p:sp>
      <p:graphicFrame>
        <p:nvGraphicFramePr>
          <p:cNvPr id="24578" name="Object 2"/>
          <p:cNvGraphicFramePr>
            <a:graphicFrameLocks noChangeAspect="1"/>
          </p:cNvGraphicFramePr>
          <p:nvPr>
            <p:extLst>
              <p:ext uri="{D42A27DB-BD31-4B8C-83A1-F6EECF244321}">
                <p14:modId xmlns:p14="http://schemas.microsoft.com/office/powerpoint/2010/main" val="2303490802"/>
              </p:ext>
            </p:extLst>
          </p:nvPr>
        </p:nvGraphicFramePr>
        <p:xfrm>
          <a:off x="5282060" y="487660"/>
          <a:ext cx="2876550" cy="752201"/>
        </p:xfrm>
        <a:graphic>
          <a:graphicData uri="http://schemas.openxmlformats.org/presentationml/2006/ole">
            <mc:AlternateContent xmlns:mc="http://schemas.openxmlformats.org/markup-compatibility/2006">
              <mc:Choice xmlns:v="urn:schemas-microsoft-com:vml" Requires="v">
                <p:oleObj spid="_x0000_s44095" name="Equation" r:id="rId4" imgW="1358900" imgH="355600" progId="Equation.3">
                  <p:embed/>
                </p:oleObj>
              </mc:Choice>
              <mc:Fallback>
                <p:oleObj name="Equation" r:id="rId4" imgW="1358900" imgH="355600" progId="Equation.3">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060" y="487660"/>
                        <a:ext cx="2876550" cy="752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3"/>
          <p:cNvGraphicFramePr>
            <a:graphicFrameLocks noChangeAspect="1"/>
          </p:cNvGraphicFramePr>
          <p:nvPr>
            <p:extLst>
              <p:ext uri="{D42A27DB-BD31-4B8C-83A1-F6EECF244321}">
                <p14:modId xmlns:p14="http://schemas.microsoft.com/office/powerpoint/2010/main" val="1419813945"/>
              </p:ext>
            </p:extLst>
          </p:nvPr>
        </p:nvGraphicFramePr>
        <p:xfrm>
          <a:off x="1154113" y="3605213"/>
          <a:ext cx="5397500" cy="869950"/>
        </p:xfrm>
        <a:graphic>
          <a:graphicData uri="http://schemas.openxmlformats.org/presentationml/2006/ole">
            <mc:AlternateContent xmlns:mc="http://schemas.openxmlformats.org/markup-compatibility/2006">
              <mc:Choice xmlns:v="urn:schemas-microsoft-com:vml" Requires="v">
                <p:oleObj spid="_x0000_s44096" name="Equation" r:id="rId6" imgW="2438400" imgH="393700" progId="Equation.3">
                  <p:embed/>
                </p:oleObj>
              </mc:Choice>
              <mc:Fallback>
                <p:oleObj name="Equation" r:id="rId6" imgW="2438400" imgH="393700" progId="Equation.3">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113" y="3605213"/>
                        <a:ext cx="53975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2587631956"/>
              </p:ext>
            </p:extLst>
          </p:nvPr>
        </p:nvGraphicFramePr>
        <p:xfrm>
          <a:off x="1154113" y="2622550"/>
          <a:ext cx="4997450" cy="860425"/>
        </p:xfrm>
        <a:graphic>
          <a:graphicData uri="http://schemas.openxmlformats.org/presentationml/2006/ole">
            <mc:AlternateContent xmlns:mc="http://schemas.openxmlformats.org/markup-compatibility/2006">
              <mc:Choice xmlns:v="urn:schemas-microsoft-com:vml" Requires="v">
                <p:oleObj spid="_x0000_s44097" name="Equation" r:id="rId8" imgW="2286000" imgH="393700" progId="Equation.3">
                  <p:embed/>
                </p:oleObj>
              </mc:Choice>
              <mc:Fallback>
                <p:oleObj name="Equation" r:id="rId8" imgW="2286000" imgH="393700" progId="Equation.3">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113" y="2622550"/>
                        <a:ext cx="499745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extLst>
              <p:ext uri="{D42A27DB-BD31-4B8C-83A1-F6EECF244321}">
                <p14:modId xmlns:p14="http://schemas.microsoft.com/office/powerpoint/2010/main" val="3337277380"/>
              </p:ext>
            </p:extLst>
          </p:nvPr>
        </p:nvGraphicFramePr>
        <p:xfrm>
          <a:off x="1154113" y="1557338"/>
          <a:ext cx="5197475" cy="866775"/>
        </p:xfrm>
        <a:graphic>
          <a:graphicData uri="http://schemas.openxmlformats.org/presentationml/2006/ole">
            <mc:AlternateContent xmlns:mc="http://schemas.openxmlformats.org/markup-compatibility/2006">
              <mc:Choice xmlns:v="urn:schemas-microsoft-com:vml" Requires="v">
                <p:oleObj spid="_x0000_s44098" name="Equation" r:id="rId10" imgW="2362200" imgH="393700" progId="Equation.3">
                  <p:embed/>
                </p:oleObj>
              </mc:Choice>
              <mc:Fallback>
                <p:oleObj name="Equation" r:id="rId10" imgW="2362200" imgH="393700" progId="Equation.3">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4113" y="1557338"/>
                        <a:ext cx="519747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extLst>
              <p:ext uri="{D42A27DB-BD31-4B8C-83A1-F6EECF244321}">
                <p14:modId xmlns:p14="http://schemas.microsoft.com/office/powerpoint/2010/main" val="1552285867"/>
              </p:ext>
            </p:extLst>
          </p:nvPr>
        </p:nvGraphicFramePr>
        <p:xfrm>
          <a:off x="1154113" y="4613275"/>
          <a:ext cx="5141913" cy="850900"/>
        </p:xfrm>
        <a:graphic>
          <a:graphicData uri="http://schemas.openxmlformats.org/presentationml/2006/ole">
            <mc:AlternateContent xmlns:mc="http://schemas.openxmlformats.org/markup-compatibility/2006">
              <mc:Choice xmlns:v="urn:schemas-microsoft-com:vml" Requires="v">
                <p:oleObj spid="_x0000_s44099" name="Equation" r:id="rId12" imgW="2362200" imgH="393700" progId="Equation.3">
                  <p:embed/>
                </p:oleObj>
              </mc:Choice>
              <mc:Fallback>
                <p:oleObj name="Equation" r:id="rId12" imgW="2362200" imgH="393700" progId="Equation.3">
                  <p:embed/>
                  <p:pic>
                    <p:nvPicPr>
                      <p:cNvPr id="0"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4113" y="4613275"/>
                        <a:ext cx="5141913"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155700" y="5727700"/>
            <a:ext cx="3917233" cy="523220"/>
          </a:xfrm>
          <a:prstGeom prst="rect">
            <a:avLst/>
          </a:prstGeom>
          <a:noFill/>
        </p:spPr>
        <p:txBody>
          <a:bodyPr wrap="none" rtlCol="0">
            <a:spAutoFit/>
          </a:bodyPr>
          <a:lstStyle/>
          <a:p>
            <a:r>
              <a:rPr lang="en-US" sz="2800" dirty="0" smtClean="0"/>
              <a:t>E)  Something else/???</a:t>
            </a:r>
            <a:endParaRPr lang="en-US" sz="2800" dirty="0"/>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7.69</a:t>
            </a:r>
            <a:endParaRPr lang="en-US" sz="800" dirty="0"/>
          </a:p>
        </p:txBody>
      </p:sp>
    </p:spTree>
    <p:extLst>
      <p:ext uri="{BB962C8B-B14F-4D97-AF65-F5344CB8AC3E}">
        <p14:creationId xmlns:p14="http://schemas.microsoft.com/office/powerpoint/2010/main" val="93016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pPr algn="l"/>
            <a:r>
              <a:rPr lang="en-US" sz="2800"/>
              <a:t>Inside this resistor setup, what can you conclude about the current density </a:t>
            </a:r>
            <a:r>
              <a:rPr lang="en-US" sz="2800" b="1"/>
              <a:t>J</a:t>
            </a:r>
            <a:r>
              <a:rPr lang="en-US" sz="2800"/>
              <a:t> near the side walls?</a:t>
            </a:r>
          </a:p>
        </p:txBody>
      </p:sp>
      <p:sp>
        <p:nvSpPr>
          <p:cNvPr id="3" name="Content Placeholder 2"/>
          <p:cNvSpPr>
            <a:spLocks noGrp="1"/>
          </p:cNvSpPr>
          <p:nvPr>
            <p:ph idx="1"/>
          </p:nvPr>
        </p:nvSpPr>
        <p:spPr>
          <a:xfrm>
            <a:off x="685800" y="3200400"/>
            <a:ext cx="7772400" cy="4114800"/>
          </a:xfrm>
        </p:spPr>
        <p:txBody>
          <a:bodyPr/>
          <a:lstStyle/>
          <a:p>
            <a:pPr marL="457200" indent="-457200">
              <a:buAutoNum type="alphaUcParenR"/>
            </a:pPr>
            <a:r>
              <a:rPr lang="en-US" sz="2800"/>
              <a:t>Must be exactly parallel to the wall</a:t>
            </a:r>
          </a:p>
          <a:p>
            <a:pPr marL="457200" indent="-457200">
              <a:buAutoNum type="alphaUcParenR"/>
            </a:pPr>
            <a:r>
              <a:rPr lang="en-US" sz="2800"/>
              <a:t>Must be exactly perpendicular to the wall</a:t>
            </a:r>
          </a:p>
          <a:p>
            <a:pPr marL="457200" indent="-457200">
              <a:buAutoNum type="alphaUcParenR"/>
            </a:pPr>
            <a:r>
              <a:rPr lang="en-US" sz="2800"/>
              <a:t>Could have a mix of parallel and perp components</a:t>
            </a:r>
          </a:p>
          <a:p>
            <a:pPr marL="457200" indent="-457200">
              <a:buAutoNum type="alphaUcParenR"/>
            </a:pPr>
            <a:r>
              <a:rPr lang="en-US" sz="2800"/>
              <a:t>No obvious way to decide!?</a:t>
            </a:r>
          </a:p>
        </p:txBody>
      </p:sp>
      <p:sp>
        <p:nvSpPr>
          <p:cNvPr id="4" name="Trapezoid 3"/>
          <p:cNvSpPr/>
          <p:nvPr/>
        </p:nvSpPr>
        <p:spPr bwMode="auto">
          <a:xfrm rot="16200000">
            <a:off x="2731873" y="990996"/>
            <a:ext cx="2003854" cy="2286000"/>
          </a:xfrm>
          <a:prstGeom prst="trapezoid">
            <a:avLst>
              <a:gd name="adj" fmla="val 32353"/>
            </a:avLst>
          </a:prstGeom>
          <a:solidFill>
            <a:schemeClr val="bg2">
              <a:lumMod val="75000"/>
            </a:schemeClr>
          </a:solidFill>
          <a:ln w="635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6" name="Straight Connector 5"/>
          <p:cNvCxnSpPr/>
          <p:nvPr/>
        </p:nvCxnSpPr>
        <p:spPr bwMode="auto">
          <a:xfrm rot="10800000">
            <a:off x="990600" y="21336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10800000">
            <a:off x="4876801" y="2135189"/>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8" name="TextBox 7"/>
          <p:cNvSpPr txBox="1"/>
          <p:nvPr/>
        </p:nvSpPr>
        <p:spPr>
          <a:xfrm>
            <a:off x="1143000" y="1600200"/>
            <a:ext cx="248799" cy="369332"/>
          </a:xfrm>
          <a:prstGeom prst="rect">
            <a:avLst/>
          </a:prstGeom>
          <a:noFill/>
        </p:spPr>
        <p:txBody>
          <a:bodyPr wrap="none" rtlCol="0">
            <a:spAutoFit/>
          </a:bodyPr>
          <a:lstStyle/>
          <a:p>
            <a:r>
              <a:rPr lang="en-US"/>
              <a:t>I</a:t>
            </a:r>
          </a:p>
        </p:txBody>
      </p:sp>
      <p:cxnSp>
        <p:nvCxnSpPr>
          <p:cNvPr id="10" name="Straight Arrow Connector 9"/>
          <p:cNvCxnSpPr/>
          <p:nvPr/>
        </p:nvCxnSpPr>
        <p:spPr bwMode="auto">
          <a:xfrm>
            <a:off x="1066799" y="21336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2" name="TextBox 11"/>
          <p:cNvSpPr txBox="1"/>
          <p:nvPr/>
        </p:nvSpPr>
        <p:spPr>
          <a:xfrm>
            <a:off x="6096000" y="1672190"/>
            <a:ext cx="248799" cy="369332"/>
          </a:xfrm>
          <a:prstGeom prst="rect">
            <a:avLst/>
          </a:prstGeom>
          <a:noFill/>
        </p:spPr>
        <p:txBody>
          <a:bodyPr wrap="none" rtlCol="0">
            <a:spAutoFit/>
          </a:bodyPr>
          <a:lstStyle/>
          <a:p>
            <a:r>
              <a:rPr lang="en-US"/>
              <a:t>I</a:t>
            </a:r>
          </a:p>
        </p:txBody>
      </p:sp>
      <p:cxnSp>
        <p:nvCxnSpPr>
          <p:cNvPr id="13" name="Straight Arrow Connector 12"/>
          <p:cNvCxnSpPr/>
          <p:nvPr/>
        </p:nvCxnSpPr>
        <p:spPr bwMode="auto">
          <a:xfrm>
            <a:off x="5333999" y="213519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4" name="TextBox 13"/>
          <p:cNvSpPr txBox="1"/>
          <p:nvPr/>
        </p:nvSpPr>
        <p:spPr>
          <a:xfrm>
            <a:off x="3503600" y="1762780"/>
            <a:ext cx="763600" cy="523220"/>
          </a:xfrm>
          <a:prstGeom prst="rect">
            <a:avLst/>
          </a:prstGeom>
          <a:noFill/>
        </p:spPr>
        <p:txBody>
          <a:bodyPr wrap="none" rtlCol="0">
            <a:spAutoFit/>
          </a:bodyPr>
          <a:lstStyle/>
          <a:p>
            <a:r>
              <a:rPr lang="en-US" sz="2800">
                <a:solidFill>
                  <a:schemeClr val="accent3"/>
                </a:solidFill>
              </a:rPr>
              <a:t>J??</a:t>
            </a:r>
          </a:p>
        </p:txBody>
      </p:sp>
      <p:sp>
        <p:nvSpPr>
          <p:cNvPr id="18" name="Freeform 17"/>
          <p:cNvSpPr/>
          <p:nvPr/>
        </p:nvSpPr>
        <p:spPr bwMode="auto">
          <a:xfrm flipH="1">
            <a:off x="3916681" y="2225678"/>
            <a:ext cx="45719" cy="593722"/>
          </a:xfrm>
          <a:custGeom>
            <a:avLst/>
            <a:gdLst>
              <a:gd name="connsiteX0" fmla="*/ 0 w 144266"/>
              <a:gd name="connsiteY0" fmla="*/ 0 h 558800"/>
              <a:gd name="connsiteX1" fmla="*/ 38100 w 144266"/>
              <a:gd name="connsiteY1" fmla="*/ 12700 h 558800"/>
              <a:gd name="connsiteX2" fmla="*/ 50800 w 144266"/>
              <a:gd name="connsiteY2" fmla="*/ 50800 h 558800"/>
              <a:gd name="connsiteX3" fmla="*/ 114300 w 144266"/>
              <a:gd name="connsiteY3" fmla="*/ 127000 h 558800"/>
              <a:gd name="connsiteX4" fmla="*/ 114300 w 144266"/>
              <a:gd name="connsiteY4" fmla="*/ 355600 h 558800"/>
              <a:gd name="connsiteX5" fmla="*/ 88900 w 144266"/>
              <a:gd name="connsiteY5" fmla="*/ 393700 h 558800"/>
              <a:gd name="connsiteX6" fmla="*/ 50800 w 144266"/>
              <a:gd name="connsiteY6" fmla="*/ 520700 h 558800"/>
              <a:gd name="connsiteX7" fmla="*/ 25400 w 144266"/>
              <a:gd name="connsiteY7"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66" h="558800">
                <a:moveTo>
                  <a:pt x="0" y="0"/>
                </a:moveTo>
                <a:cubicBezTo>
                  <a:pt x="12700" y="4233"/>
                  <a:pt x="28634" y="3234"/>
                  <a:pt x="38100" y="12700"/>
                </a:cubicBezTo>
                <a:cubicBezTo>
                  <a:pt x="47566" y="22166"/>
                  <a:pt x="44813" y="38826"/>
                  <a:pt x="50800" y="50800"/>
                </a:cubicBezTo>
                <a:cubicBezTo>
                  <a:pt x="68481" y="86163"/>
                  <a:pt x="86213" y="98913"/>
                  <a:pt x="114300" y="127000"/>
                </a:cubicBezTo>
                <a:cubicBezTo>
                  <a:pt x="144266" y="216899"/>
                  <a:pt x="141481" y="192514"/>
                  <a:pt x="114300" y="355600"/>
                </a:cubicBezTo>
                <a:cubicBezTo>
                  <a:pt x="111791" y="370656"/>
                  <a:pt x="97367" y="381000"/>
                  <a:pt x="88900" y="393700"/>
                </a:cubicBezTo>
                <a:cubicBezTo>
                  <a:pt x="76041" y="470853"/>
                  <a:pt x="85544" y="459897"/>
                  <a:pt x="50800" y="520700"/>
                </a:cubicBezTo>
                <a:cubicBezTo>
                  <a:pt x="43227" y="533952"/>
                  <a:pt x="25400" y="558800"/>
                  <a:pt x="25400" y="558800"/>
                </a:cubicBezTo>
              </a:path>
            </a:pathLst>
          </a:custGeom>
          <a:noFill/>
          <a:ln w="63500" cap="flat" cmpd="sng" algn="ctr">
            <a:solidFill>
              <a:schemeClr val="bg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19" name="Straight Connector 18"/>
          <p:cNvCxnSpPr/>
          <p:nvPr/>
        </p:nvCxnSpPr>
        <p:spPr bwMode="auto">
          <a:xfrm rot="5400000">
            <a:off x="2218790" y="2133998"/>
            <a:ext cx="742433"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3879942" y="2127341"/>
            <a:ext cx="199213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34" name="TextBox 33"/>
          <p:cNvSpPr txBox="1"/>
          <p:nvPr/>
        </p:nvSpPr>
        <p:spPr>
          <a:xfrm>
            <a:off x="1905000" y="1307068"/>
            <a:ext cx="437039" cy="369332"/>
          </a:xfrm>
          <a:prstGeom prst="rect">
            <a:avLst/>
          </a:prstGeom>
          <a:noFill/>
        </p:spPr>
        <p:txBody>
          <a:bodyPr wrap="none" rtlCol="0">
            <a:spAutoFit/>
          </a:bodyPr>
          <a:lstStyle/>
          <a:p>
            <a:r>
              <a:rPr lang="en-US"/>
              <a:t>V</a:t>
            </a:r>
            <a:r>
              <a:rPr lang="en-US" baseline="-25000"/>
              <a:t>0</a:t>
            </a:r>
          </a:p>
        </p:txBody>
      </p:sp>
      <p:sp>
        <p:nvSpPr>
          <p:cNvPr id="36" name="TextBox 35"/>
          <p:cNvSpPr txBox="1"/>
          <p:nvPr/>
        </p:nvSpPr>
        <p:spPr>
          <a:xfrm>
            <a:off x="4973161" y="1263134"/>
            <a:ext cx="685838" cy="369332"/>
          </a:xfrm>
          <a:prstGeom prst="rect">
            <a:avLst/>
          </a:prstGeom>
          <a:noFill/>
        </p:spPr>
        <p:txBody>
          <a:bodyPr wrap="square" rtlCol="0">
            <a:spAutoFit/>
          </a:bodyPr>
          <a:lstStyle/>
          <a:p>
            <a:r>
              <a:rPr lang="en-US"/>
              <a:t>V=0</a:t>
            </a:r>
            <a:endParaRPr lang="en-US" baseline="-25000"/>
          </a:p>
        </p:txBody>
      </p:sp>
      <p:sp>
        <p:nvSpPr>
          <p:cNvPr id="37" name="Freeform 36"/>
          <p:cNvSpPr/>
          <p:nvPr/>
        </p:nvSpPr>
        <p:spPr bwMode="auto">
          <a:xfrm>
            <a:off x="4978400" y="1663700"/>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8" name="Freeform 37"/>
          <p:cNvSpPr/>
          <p:nvPr/>
        </p:nvSpPr>
        <p:spPr bwMode="auto">
          <a:xfrm flipH="1">
            <a:off x="2133600" y="1693354"/>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1"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7.7</a:t>
            </a:r>
            <a:endParaRPr lang="en-US" sz="800" dirty="0"/>
          </a:p>
        </p:txBody>
      </p:sp>
    </p:spTree>
    <p:extLst>
      <p:ext uri="{BB962C8B-B14F-4D97-AF65-F5344CB8AC3E}">
        <p14:creationId xmlns:p14="http://schemas.microsoft.com/office/powerpoint/2010/main" val="385813466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1026"/>
          <p:cNvSpPr>
            <a:spLocks noGrp="1"/>
          </p:cNvSpPr>
          <p:nvPr>
            <p:ph type="title" idx="4294967295"/>
          </p:nvPr>
        </p:nvSpPr>
        <p:spPr>
          <a:xfrm>
            <a:off x="0" y="369888"/>
            <a:ext cx="9144000" cy="2265362"/>
          </a:xfrm>
        </p:spPr>
        <p:txBody>
          <a:bodyPr>
            <a:normAutofit/>
          </a:bodyPr>
          <a:lstStyle/>
          <a:p>
            <a:pPr algn="l"/>
            <a:r>
              <a:rPr lang="en-US" sz="2400" dirty="0">
                <a:latin typeface="Arial" charset="0"/>
                <a:ea typeface="Arial" charset="0"/>
                <a:cs typeface="Arial" charset="0"/>
              </a:rPr>
              <a:t>Consider a large parallel plate capacitor as shown, charging so that </a:t>
            </a:r>
            <a:r>
              <a:rPr lang="en-US" sz="2400" dirty="0" smtClean="0">
                <a:latin typeface="Arial" charset="0"/>
                <a:ea typeface="Arial" charset="0"/>
                <a:cs typeface="Arial" charset="0"/>
              </a:rPr>
              <a:t>Q </a:t>
            </a:r>
            <a:r>
              <a:rPr lang="en-US" sz="2400" dirty="0">
                <a:latin typeface="Arial" charset="0"/>
                <a:ea typeface="Arial" charset="0"/>
                <a:cs typeface="Arial" charset="0"/>
              </a:rPr>
              <a:t>= Q</a:t>
            </a:r>
            <a:r>
              <a:rPr lang="en-US" sz="2400" baseline="-25000" dirty="0">
                <a:latin typeface="Arial" charset="0"/>
                <a:ea typeface="Arial" charset="0"/>
                <a:cs typeface="Arial" charset="0"/>
              </a:rPr>
              <a:t>0</a:t>
            </a:r>
            <a:r>
              <a:rPr lang="en-US" sz="2400" dirty="0">
                <a:latin typeface="Arial" charset="0"/>
                <a:ea typeface="Arial" charset="0"/>
                <a:cs typeface="Arial" charset="0"/>
              </a:rPr>
              <a:t>+βt on the positively charged plate. Assuming </a:t>
            </a:r>
            <a:r>
              <a:rPr lang="en-US" sz="2400" dirty="0" smtClean="0">
                <a:latin typeface="Arial" charset="0"/>
                <a:ea typeface="Arial" charset="0"/>
                <a:cs typeface="Arial" charset="0"/>
              </a:rPr>
              <a:t>the edges of the capacitor and the wire connections to the plates can be ignored, </a:t>
            </a:r>
            <a:r>
              <a:rPr lang="en-US" sz="2400" dirty="0" smtClean="0">
                <a:solidFill>
                  <a:srgbClr val="0000FF"/>
                </a:solidFill>
                <a:latin typeface="Arial" charset="0"/>
                <a:ea typeface="Arial" charset="0"/>
                <a:cs typeface="Arial" charset="0"/>
              </a:rPr>
              <a:t>what is the direction of the magnetic field B halfway between the plates, at a radius r?</a:t>
            </a:r>
            <a:endParaRPr lang="en-US" sz="2400" b="1" dirty="0" smtClean="0">
              <a:solidFill>
                <a:srgbClr val="0000FF"/>
              </a:solidFill>
              <a:latin typeface="Arial" charset="0"/>
              <a:ea typeface="Arial" charset="0"/>
              <a:cs typeface="Arial" charset="0"/>
            </a:endParaRPr>
          </a:p>
        </p:txBody>
      </p:sp>
      <p:sp>
        <p:nvSpPr>
          <p:cNvPr id="5" name="Can 4"/>
          <p:cNvSpPr/>
          <p:nvPr/>
        </p:nvSpPr>
        <p:spPr>
          <a:xfrm rot="5400000">
            <a:off x="8747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an 5"/>
          <p:cNvSpPr/>
          <p:nvPr/>
        </p:nvSpPr>
        <p:spPr>
          <a:xfrm rot="5400000">
            <a:off x="18653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rot="5400000" flipH="1" flipV="1">
            <a:off x="1104901" y="37719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67000" y="6326188"/>
            <a:ext cx="457200"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5" idx="3"/>
          </p:cNvCxnSpPr>
          <p:nvPr/>
        </p:nvCxnSpPr>
        <p:spPr>
          <a:xfrm>
            <a:off x="300038" y="4572000"/>
            <a:ext cx="1833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57600" y="4570413"/>
            <a:ext cx="183356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28650" y="4567238"/>
            <a:ext cx="609600" cy="158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267200" y="4568825"/>
            <a:ext cx="609600" cy="158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2616200" y="4230688"/>
            <a:ext cx="68738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738" name="TextBox 25"/>
          <p:cNvSpPr txBox="1">
            <a:spLocks noChangeArrowheads="1"/>
          </p:cNvSpPr>
          <p:nvPr/>
        </p:nvSpPr>
        <p:spPr bwMode="auto">
          <a:xfrm>
            <a:off x="1479550" y="5791200"/>
            <a:ext cx="423863"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30739" name="TextBox 26"/>
          <p:cNvSpPr txBox="1">
            <a:spLocks noChangeArrowheads="1"/>
          </p:cNvSpPr>
          <p:nvPr/>
        </p:nvSpPr>
        <p:spPr bwMode="auto">
          <a:xfrm>
            <a:off x="3808413" y="5791200"/>
            <a:ext cx="527050"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30740" name="TextBox 27"/>
          <p:cNvSpPr txBox="1">
            <a:spLocks noChangeArrowheads="1"/>
          </p:cNvSpPr>
          <p:nvPr/>
        </p:nvSpPr>
        <p:spPr bwMode="auto">
          <a:xfrm>
            <a:off x="1479550" y="3198813"/>
            <a:ext cx="357188" cy="460375"/>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30741" name="TextBox 28"/>
          <p:cNvSpPr txBox="1">
            <a:spLocks noChangeArrowheads="1"/>
          </p:cNvSpPr>
          <p:nvPr/>
        </p:nvSpPr>
        <p:spPr bwMode="auto">
          <a:xfrm>
            <a:off x="2667000" y="6327775"/>
            <a:ext cx="355600" cy="461963"/>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30742" name="TextBox 29"/>
          <p:cNvSpPr txBox="1">
            <a:spLocks noChangeArrowheads="1"/>
          </p:cNvSpPr>
          <p:nvPr/>
        </p:nvSpPr>
        <p:spPr bwMode="auto">
          <a:xfrm>
            <a:off x="3124200" y="3887788"/>
            <a:ext cx="287338" cy="460375"/>
          </a:xfrm>
          <a:prstGeom prst="rect">
            <a:avLst/>
          </a:prstGeom>
          <a:noFill/>
          <a:ln w="9525">
            <a:noFill/>
            <a:miter lim="800000"/>
            <a:headEnd/>
            <a:tailEnd/>
          </a:ln>
        </p:spPr>
        <p:txBody>
          <a:bodyPr wrap="none">
            <a:prstTxWarp prst="textNoShape">
              <a:avLst/>
            </a:prstTxWarp>
            <a:spAutoFit/>
          </a:bodyPr>
          <a:lstStyle/>
          <a:p>
            <a:r>
              <a:rPr lang="en-US" sz="2400"/>
              <a:t>r</a:t>
            </a:r>
          </a:p>
        </p:txBody>
      </p:sp>
      <p:sp>
        <p:nvSpPr>
          <p:cNvPr id="30743" name="TextBox 30"/>
          <p:cNvSpPr txBox="1">
            <a:spLocks noChangeArrowheads="1"/>
          </p:cNvSpPr>
          <p:nvPr/>
        </p:nvSpPr>
        <p:spPr bwMode="auto">
          <a:xfrm>
            <a:off x="628650" y="4114800"/>
            <a:ext cx="269875" cy="461963"/>
          </a:xfrm>
          <a:prstGeom prst="rect">
            <a:avLst/>
          </a:prstGeom>
          <a:noFill/>
          <a:ln w="9525">
            <a:noFill/>
            <a:miter lim="800000"/>
            <a:headEnd/>
            <a:tailEnd/>
          </a:ln>
        </p:spPr>
        <p:txBody>
          <a:bodyPr wrap="none">
            <a:prstTxWarp prst="textNoShape">
              <a:avLst/>
            </a:prstTxWarp>
            <a:spAutoFit/>
          </a:bodyPr>
          <a:lstStyle/>
          <a:p>
            <a:r>
              <a:rPr lang="en-US" sz="2400"/>
              <a:t>I</a:t>
            </a:r>
          </a:p>
        </p:txBody>
      </p:sp>
      <p:sp>
        <p:nvSpPr>
          <p:cNvPr id="30744" name="TextBox 31"/>
          <p:cNvSpPr txBox="1">
            <a:spLocks noChangeArrowheads="1"/>
          </p:cNvSpPr>
          <p:nvPr/>
        </p:nvSpPr>
        <p:spPr bwMode="auto">
          <a:xfrm>
            <a:off x="4606925" y="4113213"/>
            <a:ext cx="269875" cy="460375"/>
          </a:xfrm>
          <a:prstGeom prst="rect">
            <a:avLst/>
          </a:prstGeom>
          <a:noFill/>
          <a:ln w="9525">
            <a:noFill/>
            <a:miter lim="800000"/>
            <a:headEnd/>
            <a:tailEnd/>
          </a:ln>
        </p:spPr>
        <p:txBody>
          <a:bodyPr wrap="none">
            <a:prstTxWarp prst="textNoShape">
              <a:avLst/>
            </a:prstTxWarp>
            <a:spAutoFit/>
          </a:bodyPr>
          <a:lstStyle/>
          <a:p>
            <a:r>
              <a:rPr lang="en-US" sz="2400"/>
              <a:t>I</a:t>
            </a:r>
          </a:p>
        </p:txBody>
      </p:sp>
      <p:cxnSp>
        <p:nvCxnSpPr>
          <p:cNvPr id="34" name="Straight Arrow Connector 33"/>
          <p:cNvCxnSpPr/>
          <p:nvPr/>
        </p:nvCxnSpPr>
        <p:spPr>
          <a:xfrm>
            <a:off x="4335463" y="3354388"/>
            <a:ext cx="54133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4067969" y="3086894"/>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747" name="TextBox 39"/>
          <p:cNvSpPr txBox="1">
            <a:spLocks noChangeArrowheads="1"/>
          </p:cNvSpPr>
          <p:nvPr/>
        </p:nvSpPr>
        <p:spPr bwMode="auto">
          <a:xfrm>
            <a:off x="4878388" y="3198813"/>
            <a:ext cx="301625" cy="3683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30748" name="TextBox 40"/>
          <p:cNvSpPr txBox="1">
            <a:spLocks noChangeArrowheads="1"/>
          </p:cNvSpPr>
          <p:nvPr/>
        </p:nvSpPr>
        <p:spPr bwMode="auto">
          <a:xfrm>
            <a:off x="4335463" y="2635250"/>
            <a:ext cx="300037" cy="369888"/>
          </a:xfrm>
          <a:prstGeom prst="rect">
            <a:avLst/>
          </a:prstGeom>
          <a:noFill/>
          <a:ln w="9525">
            <a:noFill/>
            <a:miter lim="800000"/>
            <a:headEnd/>
            <a:tailEnd/>
          </a:ln>
        </p:spPr>
        <p:txBody>
          <a:bodyPr>
            <a:prstTxWarp prst="textNoShape">
              <a:avLst/>
            </a:prstTxWarp>
            <a:spAutoFit/>
          </a:bodyPr>
          <a:lstStyle/>
          <a:p>
            <a:r>
              <a:rPr lang="en-US"/>
              <a:t>s</a:t>
            </a:r>
          </a:p>
        </p:txBody>
      </p:sp>
      <p:sp>
        <p:nvSpPr>
          <p:cNvPr id="30749" name="TextBox 41"/>
          <p:cNvSpPr txBox="1">
            <a:spLocks noChangeArrowheads="1"/>
          </p:cNvSpPr>
          <p:nvPr/>
        </p:nvSpPr>
        <p:spPr bwMode="auto">
          <a:xfrm>
            <a:off x="5491163" y="2892425"/>
            <a:ext cx="184150" cy="400050"/>
          </a:xfrm>
          <a:prstGeom prst="rect">
            <a:avLst/>
          </a:prstGeom>
          <a:noFill/>
          <a:ln w="9525">
            <a:noFill/>
            <a:miter lim="800000"/>
            <a:headEnd/>
            <a:tailEnd/>
          </a:ln>
        </p:spPr>
        <p:txBody>
          <a:bodyPr wrap="none">
            <a:prstTxWarp prst="textNoShape">
              <a:avLst/>
            </a:prstTxWarp>
            <a:spAutoFit/>
          </a:bodyPr>
          <a:lstStyle/>
          <a:p>
            <a:r>
              <a:rPr lang="en-US" sz="2000"/>
              <a:t> </a:t>
            </a:r>
          </a:p>
        </p:txBody>
      </p:sp>
      <p:sp>
        <p:nvSpPr>
          <p:cNvPr id="30750" name="TextBox 65"/>
          <p:cNvSpPr txBox="1">
            <a:spLocks noChangeArrowheads="1"/>
          </p:cNvSpPr>
          <p:nvPr/>
        </p:nvSpPr>
        <p:spPr bwMode="auto">
          <a:xfrm>
            <a:off x="7091363" y="2589213"/>
            <a:ext cx="487362" cy="461962"/>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30751" name="TextBox 66"/>
          <p:cNvSpPr txBox="1">
            <a:spLocks noChangeArrowheads="1"/>
          </p:cNvSpPr>
          <p:nvPr/>
        </p:nvSpPr>
        <p:spPr bwMode="auto">
          <a:xfrm>
            <a:off x="7065963" y="3429000"/>
            <a:ext cx="1074182" cy="461665"/>
          </a:xfrm>
          <a:prstGeom prst="rect">
            <a:avLst/>
          </a:prstGeom>
          <a:noFill/>
          <a:ln w="9525">
            <a:noFill/>
            <a:miter lim="800000"/>
            <a:headEnd/>
            <a:tailEnd/>
          </a:ln>
        </p:spPr>
        <p:txBody>
          <a:bodyPr wrap="none">
            <a:prstTxWarp prst="textNoShape">
              <a:avLst/>
            </a:prstTxWarp>
            <a:spAutoFit/>
          </a:bodyPr>
          <a:lstStyle/>
          <a:p>
            <a:r>
              <a:rPr lang="en-US" sz="2400" dirty="0"/>
              <a:t>B</a:t>
            </a:r>
            <a:r>
              <a:rPr lang="en-US" sz="2400" dirty="0" smtClean="0"/>
              <a:t>.     0</a:t>
            </a:r>
            <a:endParaRPr lang="en-US" sz="2400" dirty="0"/>
          </a:p>
        </p:txBody>
      </p:sp>
      <p:sp>
        <p:nvSpPr>
          <p:cNvPr id="30752" name="TextBox 67"/>
          <p:cNvSpPr txBox="1">
            <a:spLocks noChangeArrowheads="1"/>
          </p:cNvSpPr>
          <p:nvPr/>
        </p:nvSpPr>
        <p:spPr bwMode="auto">
          <a:xfrm>
            <a:off x="7065963" y="4348163"/>
            <a:ext cx="492125" cy="461962"/>
          </a:xfrm>
          <a:prstGeom prst="rect">
            <a:avLst/>
          </a:prstGeom>
          <a:noFill/>
          <a:ln w="9525">
            <a:noFill/>
            <a:miter lim="800000"/>
            <a:headEnd/>
            <a:tailEnd/>
          </a:ln>
        </p:spPr>
        <p:txBody>
          <a:bodyPr wrap="none">
            <a:prstTxWarp prst="textNoShape">
              <a:avLst/>
            </a:prstTxWarp>
            <a:spAutoFit/>
          </a:bodyPr>
          <a:lstStyle/>
          <a:p>
            <a:r>
              <a:rPr lang="en-US" sz="2400"/>
              <a:t>C.</a:t>
            </a:r>
          </a:p>
        </p:txBody>
      </p:sp>
      <p:sp>
        <p:nvSpPr>
          <p:cNvPr id="30753" name="TextBox 68"/>
          <p:cNvSpPr txBox="1">
            <a:spLocks noChangeArrowheads="1"/>
          </p:cNvSpPr>
          <p:nvPr/>
        </p:nvSpPr>
        <p:spPr bwMode="auto">
          <a:xfrm>
            <a:off x="7048500" y="5329238"/>
            <a:ext cx="492125" cy="461962"/>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30754" name="TextBox 69"/>
          <p:cNvSpPr txBox="1">
            <a:spLocks noChangeArrowheads="1"/>
          </p:cNvSpPr>
          <p:nvPr/>
        </p:nvSpPr>
        <p:spPr bwMode="auto">
          <a:xfrm>
            <a:off x="7091363" y="6021388"/>
            <a:ext cx="1245503" cy="461665"/>
          </a:xfrm>
          <a:prstGeom prst="rect">
            <a:avLst/>
          </a:prstGeom>
          <a:noFill/>
          <a:ln w="9525">
            <a:noFill/>
            <a:miter lim="800000"/>
            <a:headEnd/>
            <a:tailEnd/>
          </a:ln>
        </p:spPr>
        <p:txBody>
          <a:bodyPr wrap="none">
            <a:prstTxWarp prst="textNoShape">
              <a:avLst/>
            </a:prstTxWarp>
            <a:spAutoFit/>
          </a:bodyPr>
          <a:lstStyle/>
          <a:p>
            <a:r>
              <a:rPr lang="en-US" sz="2400" dirty="0"/>
              <a:t>E</a:t>
            </a:r>
            <a:r>
              <a:rPr lang="en-US" sz="2400" dirty="0" smtClean="0"/>
              <a:t>.   ??? </a:t>
            </a:r>
            <a:endParaRPr lang="en-US" sz="2400" dirty="0"/>
          </a:p>
        </p:txBody>
      </p:sp>
      <p:graphicFrame>
        <p:nvGraphicFramePr>
          <p:cNvPr id="30722" name="Object 2"/>
          <p:cNvGraphicFramePr>
            <a:graphicFrameLocks noChangeAspect="1"/>
          </p:cNvGraphicFramePr>
          <p:nvPr>
            <p:extLst>
              <p:ext uri="{D42A27DB-BD31-4B8C-83A1-F6EECF244321}">
                <p14:modId xmlns:p14="http://schemas.microsoft.com/office/powerpoint/2010/main" val="3709870357"/>
              </p:ext>
            </p:extLst>
          </p:nvPr>
        </p:nvGraphicFramePr>
        <p:xfrm>
          <a:off x="7672388" y="2552700"/>
          <a:ext cx="701675" cy="630238"/>
        </p:xfrm>
        <a:graphic>
          <a:graphicData uri="http://schemas.openxmlformats.org/presentationml/2006/ole">
            <mc:AlternateContent xmlns:mc="http://schemas.openxmlformats.org/markup-compatibility/2006">
              <mc:Choice xmlns:v="urn:schemas-microsoft-com:vml" Requires="v">
                <p:oleObj spid="_x0000_s45095" name="Equation" r:id="rId4" imgW="241300" imgH="215900" progId="Equation.3">
                  <p:embed/>
                </p:oleObj>
              </mc:Choice>
              <mc:Fallback>
                <p:oleObj name="Equation" r:id="rId4" imgW="241300" imgH="2159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388" y="2552700"/>
                        <a:ext cx="701675"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3124274961"/>
              </p:ext>
            </p:extLst>
          </p:nvPr>
        </p:nvGraphicFramePr>
        <p:xfrm>
          <a:off x="7673975" y="4271963"/>
          <a:ext cx="625475" cy="592137"/>
        </p:xfrm>
        <a:graphic>
          <a:graphicData uri="http://schemas.openxmlformats.org/presentationml/2006/ole">
            <mc:AlternateContent xmlns:mc="http://schemas.openxmlformats.org/markup-compatibility/2006">
              <mc:Choice xmlns:v="urn:schemas-microsoft-com:vml" Requires="v">
                <p:oleObj spid="_x0000_s45096" name="Equation" r:id="rId6" imgW="215900" imgH="203200" progId="Equation.3">
                  <p:embed/>
                </p:oleObj>
              </mc:Choice>
              <mc:Fallback>
                <p:oleObj name="Equation" r:id="rId6" imgW="215900" imgH="2032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975" y="4271963"/>
                        <a:ext cx="625475"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6"/>
          <p:cNvGraphicFramePr>
            <a:graphicFrameLocks noChangeAspect="1"/>
          </p:cNvGraphicFramePr>
          <p:nvPr>
            <p:extLst>
              <p:ext uri="{D42A27DB-BD31-4B8C-83A1-F6EECF244321}">
                <p14:modId xmlns:p14="http://schemas.microsoft.com/office/powerpoint/2010/main" val="806527969"/>
              </p:ext>
            </p:extLst>
          </p:nvPr>
        </p:nvGraphicFramePr>
        <p:xfrm>
          <a:off x="7672388" y="5329238"/>
          <a:ext cx="554037" cy="407987"/>
        </p:xfrm>
        <a:graphic>
          <a:graphicData uri="http://schemas.openxmlformats.org/presentationml/2006/ole">
            <mc:AlternateContent xmlns:mc="http://schemas.openxmlformats.org/markup-compatibility/2006">
              <mc:Choice xmlns:v="urn:schemas-microsoft-com:vml" Requires="v">
                <p:oleObj spid="_x0000_s45097" name="Equation" r:id="rId8" imgW="190500" imgH="139700" progId="Equation.3">
                  <p:embed/>
                </p:oleObj>
              </mc:Choice>
              <mc:Fallback>
                <p:oleObj name="Equation" r:id="rId8" imgW="190500" imgH="139700" progId="Equation.3">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2388" y="5329238"/>
                        <a:ext cx="554037"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7.70</a:t>
            </a:r>
            <a:endParaRPr lang="en-US" sz="800" dirty="0"/>
          </a:p>
        </p:txBody>
      </p:sp>
    </p:spTree>
    <p:extLst>
      <p:ext uri="{BB962C8B-B14F-4D97-AF65-F5344CB8AC3E}">
        <p14:creationId xmlns:p14="http://schemas.microsoft.com/office/powerpoint/2010/main" val="187329609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369888"/>
            <a:ext cx="9144000" cy="2265362"/>
          </a:xfrm>
        </p:spPr>
        <p:txBody>
          <a:bodyPr>
            <a:normAutofit fontScale="90000"/>
          </a:bodyPr>
          <a:lstStyle/>
          <a:p>
            <a:pPr algn="l"/>
            <a:r>
              <a:rPr lang="en-US" sz="2400" dirty="0" smtClean="0">
                <a:latin typeface="Arial" charset="0"/>
                <a:ea typeface="Arial" charset="0"/>
                <a:cs typeface="Arial" charset="0"/>
              </a:rPr>
              <a:t>Consider a large parallel plate capacitor as shown, charging so that </a:t>
            </a:r>
            <a:br>
              <a:rPr lang="en-US" sz="2400" dirty="0" smtClean="0">
                <a:latin typeface="Arial" charset="0"/>
                <a:ea typeface="Arial" charset="0"/>
                <a:cs typeface="Arial" charset="0"/>
              </a:rPr>
            </a:br>
            <a:r>
              <a:rPr lang="en-US" sz="2400" dirty="0" smtClean="0">
                <a:latin typeface="Arial" charset="0"/>
                <a:ea typeface="Arial" charset="0"/>
                <a:cs typeface="Arial" charset="0"/>
              </a:rPr>
              <a:t>Q = Q</a:t>
            </a:r>
            <a:r>
              <a:rPr lang="en-US" sz="2400" baseline="-25000" dirty="0" smtClean="0">
                <a:latin typeface="Arial" charset="0"/>
                <a:ea typeface="Arial" charset="0"/>
                <a:cs typeface="Arial" charset="0"/>
              </a:rPr>
              <a:t>0</a:t>
            </a:r>
            <a:r>
              <a:rPr lang="en-US" sz="2400" dirty="0" smtClean="0">
                <a:latin typeface="Arial" charset="0"/>
                <a:ea typeface="Arial" charset="0"/>
                <a:cs typeface="Arial" charset="0"/>
              </a:rPr>
              <a:t>+βt on the positively charged plate. Assuming the edges of the capacitor and the wire connections to the plates can be ignored, </a:t>
            </a:r>
            <a:r>
              <a:rPr lang="en-US" sz="2400" dirty="0" smtClean="0">
                <a:solidFill>
                  <a:srgbClr val="0000FF"/>
                </a:solidFill>
                <a:latin typeface="Arial" charset="0"/>
                <a:ea typeface="Arial" charset="0"/>
                <a:cs typeface="Arial" charset="0"/>
              </a:rPr>
              <a:t>what kind of </a:t>
            </a:r>
            <a:r>
              <a:rPr lang="en-US" sz="2400" dirty="0" err="1" smtClean="0">
                <a:solidFill>
                  <a:srgbClr val="0000FF"/>
                </a:solidFill>
                <a:latin typeface="Arial" charset="0"/>
                <a:ea typeface="Arial" charset="0"/>
                <a:cs typeface="Arial" charset="0"/>
              </a:rPr>
              <a:t>amperian</a:t>
            </a:r>
            <a:r>
              <a:rPr lang="en-US" sz="2400" dirty="0" smtClean="0">
                <a:solidFill>
                  <a:srgbClr val="0000FF"/>
                </a:solidFill>
                <a:latin typeface="Arial" charset="0"/>
                <a:ea typeface="Arial" charset="0"/>
                <a:cs typeface="Arial" charset="0"/>
              </a:rPr>
              <a:t> loop can be used between the plates to find the magnetic field B halfway between the plates, at a radius r?</a:t>
            </a:r>
            <a:endParaRPr lang="en-US" sz="2400" b="1" dirty="0" smtClean="0">
              <a:solidFill>
                <a:srgbClr val="0000FF"/>
              </a:solidFill>
              <a:latin typeface="Arial" charset="0"/>
              <a:ea typeface="Arial" charset="0"/>
              <a:cs typeface="Arial" charset="0"/>
            </a:endParaRPr>
          </a:p>
        </p:txBody>
      </p:sp>
      <p:sp>
        <p:nvSpPr>
          <p:cNvPr id="5" name="Can 4"/>
          <p:cNvSpPr/>
          <p:nvPr/>
        </p:nvSpPr>
        <p:spPr>
          <a:xfrm rot="5400000">
            <a:off x="8747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an 5"/>
          <p:cNvSpPr/>
          <p:nvPr/>
        </p:nvSpPr>
        <p:spPr>
          <a:xfrm rot="5400000">
            <a:off x="30464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rot="5400000" flipH="1" flipV="1">
            <a:off x="1104901" y="37719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67000" y="6326188"/>
            <a:ext cx="1638300"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5" idx="3"/>
          </p:cNvCxnSpPr>
          <p:nvPr/>
        </p:nvCxnSpPr>
        <p:spPr>
          <a:xfrm>
            <a:off x="300038" y="4572000"/>
            <a:ext cx="1833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38700" y="4570413"/>
            <a:ext cx="183356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28650" y="4567238"/>
            <a:ext cx="609600" cy="158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448300" y="4568825"/>
            <a:ext cx="609600" cy="158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3276601" y="4222750"/>
            <a:ext cx="68738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637" name="TextBox 25"/>
          <p:cNvSpPr txBox="1">
            <a:spLocks noChangeArrowheads="1"/>
          </p:cNvSpPr>
          <p:nvPr/>
        </p:nvSpPr>
        <p:spPr bwMode="auto">
          <a:xfrm>
            <a:off x="1479550" y="5791200"/>
            <a:ext cx="423863"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6638" name="TextBox 26"/>
          <p:cNvSpPr txBox="1">
            <a:spLocks noChangeArrowheads="1"/>
          </p:cNvSpPr>
          <p:nvPr/>
        </p:nvSpPr>
        <p:spPr bwMode="auto">
          <a:xfrm>
            <a:off x="4989513" y="5791200"/>
            <a:ext cx="527050"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6639" name="TextBox 27"/>
          <p:cNvSpPr txBox="1">
            <a:spLocks noChangeArrowheads="1"/>
          </p:cNvSpPr>
          <p:nvPr/>
        </p:nvSpPr>
        <p:spPr bwMode="auto">
          <a:xfrm>
            <a:off x="1479550" y="3198813"/>
            <a:ext cx="357188" cy="460375"/>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26640" name="TextBox 28"/>
          <p:cNvSpPr txBox="1">
            <a:spLocks noChangeArrowheads="1"/>
          </p:cNvSpPr>
          <p:nvPr/>
        </p:nvSpPr>
        <p:spPr bwMode="auto">
          <a:xfrm>
            <a:off x="3263900" y="6326188"/>
            <a:ext cx="355600" cy="461963"/>
          </a:xfrm>
          <a:prstGeom prst="rect">
            <a:avLst/>
          </a:prstGeom>
          <a:noFill/>
          <a:ln w="9525">
            <a:noFill/>
            <a:miter lim="800000"/>
            <a:headEnd/>
            <a:tailEnd/>
          </a:ln>
        </p:spPr>
        <p:txBody>
          <a:bodyPr wrap="none">
            <a:prstTxWarp prst="textNoShape">
              <a:avLst/>
            </a:prstTxWarp>
            <a:spAutoFit/>
          </a:bodyPr>
          <a:lstStyle/>
          <a:p>
            <a:r>
              <a:rPr lang="en-US" sz="2400" dirty="0"/>
              <a:t>d</a:t>
            </a:r>
          </a:p>
        </p:txBody>
      </p:sp>
      <p:sp>
        <p:nvSpPr>
          <p:cNvPr id="26641" name="TextBox 29"/>
          <p:cNvSpPr txBox="1">
            <a:spLocks noChangeArrowheads="1"/>
          </p:cNvSpPr>
          <p:nvPr/>
        </p:nvSpPr>
        <p:spPr bwMode="auto">
          <a:xfrm>
            <a:off x="3263900" y="3990976"/>
            <a:ext cx="287338" cy="460375"/>
          </a:xfrm>
          <a:prstGeom prst="rect">
            <a:avLst/>
          </a:prstGeom>
          <a:noFill/>
          <a:ln w="9525">
            <a:noFill/>
            <a:miter lim="800000"/>
            <a:headEnd/>
            <a:tailEnd/>
          </a:ln>
        </p:spPr>
        <p:txBody>
          <a:bodyPr wrap="none">
            <a:prstTxWarp prst="textNoShape">
              <a:avLst/>
            </a:prstTxWarp>
            <a:spAutoFit/>
          </a:bodyPr>
          <a:lstStyle/>
          <a:p>
            <a:r>
              <a:rPr lang="en-US" sz="2400" dirty="0"/>
              <a:t>r</a:t>
            </a:r>
          </a:p>
        </p:txBody>
      </p:sp>
      <p:sp>
        <p:nvSpPr>
          <p:cNvPr id="26642" name="TextBox 30"/>
          <p:cNvSpPr txBox="1">
            <a:spLocks noChangeArrowheads="1"/>
          </p:cNvSpPr>
          <p:nvPr/>
        </p:nvSpPr>
        <p:spPr bwMode="auto">
          <a:xfrm>
            <a:off x="628650" y="4114800"/>
            <a:ext cx="269875" cy="461963"/>
          </a:xfrm>
          <a:prstGeom prst="rect">
            <a:avLst/>
          </a:prstGeom>
          <a:noFill/>
          <a:ln w="9525">
            <a:noFill/>
            <a:miter lim="800000"/>
            <a:headEnd/>
            <a:tailEnd/>
          </a:ln>
        </p:spPr>
        <p:txBody>
          <a:bodyPr wrap="none">
            <a:prstTxWarp prst="textNoShape">
              <a:avLst/>
            </a:prstTxWarp>
            <a:spAutoFit/>
          </a:bodyPr>
          <a:lstStyle/>
          <a:p>
            <a:r>
              <a:rPr lang="en-US" sz="2400"/>
              <a:t>I</a:t>
            </a:r>
          </a:p>
        </p:txBody>
      </p:sp>
      <p:sp>
        <p:nvSpPr>
          <p:cNvPr id="26643" name="TextBox 31"/>
          <p:cNvSpPr txBox="1">
            <a:spLocks noChangeArrowheads="1"/>
          </p:cNvSpPr>
          <p:nvPr/>
        </p:nvSpPr>
        <p:spPr bwMode="auto">
          <a:xfrm>
            <a:off x="5788025" y="4113213"/>
            <a:ext cx="269875" cy="460375"/>
          </a:xfrm>
          <a:prstGeom prst="rect">
            <a:avLst/>
          </a:prstGeom>
          <a:noFill/>
          <a:ln w="9525">
            <a:noFill/>
            <a:miter lim="800000"/>
            <a:headEnd/>
            <a:tailEnd/>
          </a:ln>
        </p:spPr>
        <p:txBody>
          <a:bodyPr wrap="none">
            <a:prstTxWarp prst="textNoShape">
              <a:avLst/>
            </a:prstTxWarp>
            <a:spAutoFit/>
          </a:bodyPr>
          <a:lstStyle/>
          <a:p>
            <a:r>
              <a:rPr lang="en-US" sz="2400"/>
              <a:t>I</a:t>
            </a:r>
          </a:p>
        </p:txBody>
      </p:sp>
      <p:cxnSp>
        <p:nvCxnSpPr>
          <p:cNvPr id="34" name="Straight Arrow Connector 33"/>
          <p:cNvCxnSpPr/>
          <p:nvPr/>
        </p:nvCxnSpPr>
        <p:spPr>
          <a:xfrm>
            <a:off x="6767513" y="4606926"/>
            <a:ext cx="54133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6500019" y="4339432"/>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646" name="TextBox 39"/>
          <p:cNvSpPr txBox="1">
            <a:spLocks noChangeArrowheads="1"/>
          </p:cNvSpPr>
          <p:nvPr/>
        </p:nvSpPr>
        <p:spPr bwMode="auto">
          <a:xfrm>
            <a:off x="7310438" y="4451351"/>
            <a:ext cx="301625" cy="3683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26647" name="TextBox 40"/>
          <p:cNvSpPr txBox="1">
            <a:spLocks noChangeArrowheads="1"/>
          </p:cNvSpPr>
          <p:nvPr/>
        </p:nvSpPr>
        <p:spPr bwMode="auto">
          <a:xfrm>
            <a:off x="6767513" y="3887788"/>
            <a:ext cx="300037" cy="369888"/>
          </a:xfrm>
          <a:prstGeom prst="rect">
            <a:avLst/>
          </a:prstGeom>
          <a:noFill/>
          <a:ln w="9525">
            <a:noFill/>
            <a:miter lim="800000"/>
            <a:headEnd/>
            <a:tailEnd/>
          </a:ln>
        </p:spPr>
        <p:txBody>
          <a:bodyPr>
            <a:prstTxWarp prst="textNoShape">
              <a:avLst/>
            </a:prstTxWarp>
            <a:spAutoFit/>
          </a:bodyPr>
          <a:lstStyle/>
          <a:p>
            <a:r>
              <a:rPr lang="en-US"/>
              <a:t>s</a:t>
            </a:r>
          </a:p>
        </p:txBody>
      </p:sp>
      <p:sp>
        <p:nvSpPr>
          <p:cNvPr id="26648" name="TextBox 41"/>
          <p:cNvSpPr txBox="1">
            <a:spLocks noChangeArrowheads="1"/>
          </p:cNvSpPr>
          <p:nvPr/>
        </p:nvSpPr>
        <p:spPr bwMode="auto">
          <a:xfrm>
            <a:off x="5491163" y="2892425"/>
            <a:ext cx="184150" cy="400050"/>
          </a:xfrm>
          <a:prstGeom prst="rect">
            <a:avLst/>
          </a:prstGeom>
          <a:noFill/>
          <a:ln w="9525">
            <a:noFill/>
            <a:miter lim="800000"/>
            <a:headEnd/>
            <a:tailEnd/>
          </a:ln>
        </p:spPr>
        <p:txBody>
          <a:bodyPr wrap="none">
            <a:prstTxWarp prst="textNoShape">
              <a:avLst/>
            </a:prstTxWarp>
            <a:spAutoFit/>
          </a:bodyPr>
          <a:lstStyle/>
          <a:p>
            <a:r>
              <a:rPr lang="en-US" sz="2000"/>
              <a:t> </a:t>
            </a:r>
          </a:p>
        </p:txBody>
      </p:sp>
      <p:grpSp>
        <p:nvGrpSpPr>
          <p:cNvPr id="3" name="Group 2"/>
          <p:cNvGrpSpPr/>
          <p:nvPr/>
        </p:nvGrpSpPr>
        <p:grpSpPr>
          <a:xfrm>
            <a:off x="2463802" y="3536951"/>
            <a:ext cx="1155698" cy="1112837"/>
            <a:chOff x="2463802" y="3167063"/>
            <a:chExt cx="1155697" cy="1482725"/>
          </a:xfrm>
        </p:grpSpPr>
        <p:sp>
          <p:nvSpPr>
            <p:cNvPr id="43" name="Rectangle 42"/>
            <p:cNvSpPr/>
            <p:nvPr/>
          </p:nvSpPr>
          <p:spPr>
            <a:xfrm>
              <a:off x="2463802" y="3625850"/>
              <a:ext cx="1155697" cy="1023938"/>
            </a:xfrm>
            <a:prstGeom prst="rect">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64" name="TextBox 61"/>
            <p:cNvSpPr txBox="1">
              <a:spLocks noChangeArrowheads="1"/>
            </p:cNvSpPr>
            <p:nvPr/>
          </p:nvSpPr>
          <p:spPr bwMode="auto">
            <a:xfrm>
              <a:off x="2817814" y="3167063"/>
              <a:ext cx="350837" cy="369888"/>
            </a:xfrm>
            <a:prstGeom prst="rect">
              <a:avLst/>
            </a:prstGeom>
            <a:noFill/>
            <a:ln w="9525">
              <a:noFill/>
              <a:miter lim="800000"/>
              <a:headEnd/>
              <a:tailEnd/>
            </a:ln>
          </p:spPr>
          <p:txBody>
            <a:bodyPr wrap="none">
              <a:prstTxWarp prst="textNoShape">
                <a:avLst/>
              </a:prstTxWarp>
              <a:spAutoFit/>
            </a:bodyPr>
            <a:lstStyle/>
            <a:p>
              <a:r>
                <a:rPr lang="en-US" dirty="0"/>
                <a:t>A</a:t>
              </a:r>
            </a:p>
          </p:txBody>
        </p:sp>
      </p:grpSp>
      <p:grpSp>
        <p:nvGrpSpPr>
          <p:cNvPr id="4" name="Group 3"/>
          <p:cNvGrpSpPr/>
          <p:nvPr/>
        </p:nvGrpSpPr>
        <p:grpSpPr>
          <a:xfrm>
            <a:off x="3513138" y="3749676"/>
            <a:ext cx="487363" cy="1414461"/>
            <a:chOff x="3513138" y="3749676"/>
            <a:chExt cx="487363" cy="1414461"/>
          </a:xfrm>
        </p:grpSpPr>
        <p:sp>
          <p:nvSpPr>
            <p:cNvPr id="61" name="Oval 60"/>
            <p:cNvSpPr/>
            <p:nvPr/>
          </p:nvSpPr>
          <p:spPr>
            <a:xfrm>
              <a:off x="3513138" y="3879850"/>
              <a:ext cx="236538" cy="1284287"/>
            </a:xfrm>
            <a:prstGeom prst="ellipse">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65" name="TextBox 62"/>
            <p:cNvSpPr txBox="1">
              <a:spLocks noChangeArrowheads="1"/>
            </p:cNvSpPr>
            <p:nvPr/>
          </p:nvSpPr>
          <p:spPr bwMode="auto">
            <a:xfrm>
              <a:off x="3662364" y="3749676"/>
              <a:ext cx="338137" cy="369887"/>
            </a:xfrm>
            <a:prstGeom prst="rect">
              <a:avLst/>
            </a:prstGeom>
            <a:noFill/>
            <a:ln w="9525">
              <a:noFill/>
              <a:miter lim="800000"/>
              <a:headEnd/>
              <a:tailEnd/>
            </a:ln>
          </p:spPr>
          <p:txBody>
            <a:bodyPr>
              <a:prstTxWarp prst="textNoShape">
                <a:avLst/>
              </a:prstTxWarp>
              <a:spAutoFit/>
            </a:bodyPr>
            <a:lstStyle/>
            <a:p>
              <a:r>
                <a:rPr lang="en-US" dirty="0"/>
                <a:t>B</a:t>
              </a:r>
            </a:p>
          </p:txBody>
        </p:sp>
      </p:grpSp>
      <p:grpSp>
        <p:nvGrpSpPr>
          <p:cNvPr id="7" name="Group 6"/>
          <p:cNvGrpSpPr/>
          <p:nvPr/>
        </p:nvGrpSpPr>
        <p:grpSpPr>
          <a:xfrm>
            <a:off x="3636964" y="4649788"/>
            <a:ext cx="477836" cy="887412"/>
            <a:chOff x="3636964" y="4649788"/>
            <a:chExt cx="368301" cy="1141412"/>
          </a:xfrm>
        </p:grpSpPr>
        <p:sp>
          <p:nvSpPr>
            <p:cNvPr id="52" name="Rectangle 51"/>
            <p:cNvSpPr/>
            <p:nvPr/>
          </p:nvSpPr>
          <p:spPr>
            <a:xfrm>
              <a:off x="3636964" y="4649788"/>
              <a:ext cx="304800" cy="685800"/>
            </a:xfrm>
            <a:prstGeom prst="rect">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66" name="TextBox 63"/>
            <p:cNvSpPr txBox="1">
              <a:spLocks noChangeArrowheads="1"/>
            </p:cNvSpPr>
            <p:nvPr/>
          </p:nvSpPr>
          <p:spPr bwMode="auto">
            <a:xfrm>
              <a:off x="3654427" y="5422900"/>
              <a:ext cx="350838" cy="368300"/>
            </a:xfrm>
            <a:prstGeom prst="rect">
              <a:avLst/>
            </a:prstGeom>
            <a:noFill/>
            <a:ln w="9525">
              <a:noFill/>
              <a:miter lim="800000"/>
              <a:headEnd/>
              <a:tailEnd/>
            </a:ln>
          </p:spPr>
          <p:txBody>
            <a:bodyPr wrap="none">
              <a:prstTxWarp prst="textNoShape">
                <a:avLst/>
              </a:prstTxWarp>
              <a:spAutoFit/>
            </a:bodyPr>
            <a:lstStyle/>
            <a:p>
              <a:r>
                <a:rPr lang="en-US" dirty="0"/>
                <a:t>C</a:t>
              </a:r>
            </a:p>
          </p:txBody>
        </p:sp>
      </p:grpSp>
      <p:sp>
        <p:nvSpPr>
          <p:cNvPr id="26667" name="TextBox 64"/>
          <p:cNvSpPr txBox="1">
            <a:spLocks noChangeArrowheads="1"/>
          </p:cNvSpPr>
          <p:nvPr/>
        </p:nvSpPr>
        <p:spPr bwMode="auto">
          <a:xfrm>
            <a:off x="5629276" y="2753123"/>
            <a:ext cx="3119437" cy="923330"/>
          </a:xfrm>
          <a:prstGeom prst="rect">
            <a:avLst/>
          </a:prstGeom>
          <a:noFill/>
          <a:ln w="9525">
            <a:noFill/>
            <a:miter lim="800000"/>
            <a:headEnd/>
            <a:tailEnd/>
          </a:ln>
        </p:spPr>
        <p:txBody>
          <a:bodyPr wrap="square">
            <a:prstTxWarp prst="textNoShape">
              <a:avLst/>
            </a:prstTxWarp>
            <a:spAutoFit/>
          </a:bodyPr>
          <a:lstStyle/>
          <a:p>
            <a:r>
              <a:rPr lang="en-US" dirty="0" smtClean="0"/>
              <a:t>D. A different loop!</a:t>
            </a:r>
            <a:endParaRPr lang="en-US" dirty="0"/>
          </a:p>
          <a:p>
            <a:r>
              <a:rPr lang="en-US" dirty="0" smtClean="0"/>
              <a:t>E)  Not </a:t>
            </a:r>
            <a:r>
              <a:rPr lang="en-US" dirty="0"/>
              <a:t>enough symmetry for a useful loop</a:t>
            </a:r>
          </a:p>
        </p:txBody>
      </p:sp>
      <p:sp>
        <p:nvSpPr>
          <p:cNvPr id="3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7.71</a:t>
            </a:r>
            <a:endParaRPr lang="en-US" sz="800" dirty="0"/>
          </a:p>
        </p:txBody>
      </p:sp>
    </p:spTree>
    <p:extLst>
      <p:ext uri="{BB962C8B-B14F-4D97-AF65-F5344CB8AC3E}">
        <p14:creationId xmlns:p14="http://schemas.microsoft.com/office/powerpoint/2010/main" val="2325325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1026"/>
          <p:cNvSpPr>
            <a:spLocks noGrp="1"/>
          </p:cNvSpPr>
          <p:nvPr>
            <p:ph type="title" idx="4294967295"/>
          </p:nvPr>
        </p:nvSpPr>
        <p:spPr>
          <a:xfrm>
            <a:off x="0" y="369888"/>
            <a:ext cx="9144000" cy="2265362"/>
          </a:xfrm>
        </p:spPr>
        <p:txBody>
          <a:bodyPr>
            <a:normAutofit fontScale="90000"/>
          </a:bodyPr>
          <a:lstStyle/>
          <a:p>
            <a:pPr algn="l"/>
            <a:r>
              <a:rPr lang="en-US" sz="2700" dirty="0">
                <a:latin typeface="Arial" charset="0"/>
                <a:ea typeface="Arial" charset="0"/>
                <a:cs typeface="Arial" charset="0"/>
              </a:rPr>
              <a:t>Consider a large parallel plate capacitor as shown, charging so that </a:t>
            </a:r>
            <a:r>
              <a:rPr lang="en-US" sz="2700" dirty="0" smtClean="0">
                <a:latin typeface="Arial" charset="0"/>
                <a:ea typeface="Arial" charset="0"/>
                <a:cs typeface="Arial" charset="0"/>
              </a:rPr>
              <a:t>Q </a:t>
            </a:r>
            <a:r>
              <a:rPr lang="en-US" sz="2700" dirty="0">
                <a:latin typeface="Arial" charset="0"/>
                <a:ea typeface="Arial" charset="0"/>
                <a:cs typeface="Arial" charset="0"/>
              </a:rPr>
              <a:t>= Q</a:t>
            </a:r>
            <a:r>
              <a:rPr lang="en-US" sz="2700" baseline="-25000" dirty="0">
                <a:latin typeface="Arial" charset="0"/>
                <a:ea typeface="Arial" charset="0"/>
                <a:cs typeface="Arial" charset="0"/>
              </a:rPr>
              <a:t>0</a:t>
            </a:r>
            <a:r>
              <a:rPr lang="en-US" sz="2700" dirty="0">
                <a:latin typeface="Arial" charset="0"/>
                <a:ea typeface="Arial" charset="0"/>
                <a:cs typeface="Arial" charset="0"/>
              </a:rPr>
              <a:t>+βt on the positively charged plate</a:t>
            </a:r>
            <a:r>
              <a:rPr lang="en-US" sz="2700" dirty="0" smtClean="0">
                <a:latin typeface="Arial" charset="0"/>
                <a:ea typeface="Arial" charset="0"/>
                <a:cs typeface="Arial" charset="0"/>
              </a:rPr>
              <a:t>. </a:t>
            </a:r>
            <a:r>
              <a:rPr lang="en-US" sz="2400" dirty="0" smtClean="0">
                <a:latin typeface="Arial" charset="0"/>
                <a:ea typeface="Arial" charset="0"/>
                <a:cs typeface="Arial" charset="0"/>
              </a:rPr>
              <a:t>Assuming the edges of the capacitor and the wire connections to the plates can be ignored, </a:t>
            </a:r>
            <a:br>
              <a:rPr lang="en-US" sz="2400" dirty="0" smtClean="0">
                <a:latin typeface="Arial" charset="0"/>
                <a:ea typeface="Arial" charset="0"/>
                <a:cs typeface="Arial" charset="0"/>
              </a:rPr>
            </a:br>
            <a:r>
              <a:rPr lang="en-US" sz="2400" dirty="0" smtClean="0">
                <a:solidFill>
                  <a:srgbClr val="0000FF"/>
                </a:solidFill>
                <a:latin typeface="Arial" charset="0"/>
                <a:ea typeface="Arial" charset="0"/>
                <a:cs typeface="Arial" charset="0"/>
              </a:rPr>
              <a:t>what is the magnitude of the magnetic field B halfway between the plates, at a radius r?</a:t>
            </a:r>
            <a:endParaRPr lang="en-US" sz="2400" b="1" dirty="0" smtClean="0">
              <a:solidFill>
                <a:srgbClr val="0000FF"/>
              </a:solidFill>
              <a:latin typeface="Arial" charset="0"/>
              <a:ea typeface="Arial" charset="0"/>
              <a:cs typeface="Arial" charset="0"/>
            </a:endParaRPr>
          </a:p>
        </p:txBody>
      </p:sp>
      <p:sp>
        <p:nvSpPr>
          <p:cNvPr id="5" name="Can 4"/>
          <p:cNvSpPr/>
          <p:nvPr/>
        </p:nvSpPr>
        <p:spPr>
          <a:xfrm rot="5400000">
            <a:off x="8747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an 5"/>
          <p:cNvSpPr/>
          <p:nvPr/>
        </p:nvSpPr>
        <p:spPr>
          <a:xfrm rot="5400000">
            <a:off x="1865313" y="4230687"/>
            <a:ext cx="3201988" cy="684213"/>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rot="5400000" flipH="1" flipV="1">
            <a:off x="1104901" y="37719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67000" y="6326188"/>
            <a:ext cx="457200"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5" idx="3"/>
          </p:cNvCxnSpPr>
          <p:nvPr/>
        </p:nvCxnSpPr>
        <p:spPr>
          <a:xfrm>
            <a:off x="300038" y="4572000"/>
            <a:ext cx="1833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57600" y="4570413"/>
            <a:ext cx="183356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28650" y="4567238"/>
            <a:ext cx="609600" cy="158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267200" y="4568825"/>
            <a:ext cx="609600" cy="158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2616200" y="4230688"/>
            <a:ext cx="68738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689" name="TextBox 25"/>
          <p:cNvSpPr txBox="1">
            <a:spLocks noChangeArrowheads="1"/>
          </p:cNvSpPr>
          <p:nvPr/>
        </p:nvSpPr>
        <p:spPr bwMode="auto">
          <a:xfrm>
            <a:off x="1479550" y="5791200"/>
            <a:ext cx="423863"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8690" name="TextBox 26"/>
          <p:cNvSpPr txBox="1">
            <a:spLocks noChangeArrowheads="1"/>
          </p:cNvSpPr>
          <p:nvPr/>
        </p:nvSpPr>
        <p:spPr bwMode="auto">
          <a:xfrm>
            <a:off x="3808413" y="5791200"/>
            <a:ext cx="527050" cy="461963"/>
          </a:xfrm>
          <a:prstGeom prst="rect">
            <a:avLst/>
          </a:prstGeom>
          <a:noFill/>
          <a:ln w="9525">
            <a:noFill/>
            <a:miter lim="800000"/>
            <a:headEnd/>
            <a:tailEnd/>
          </a:ln>
        </p:spPr>
        <p:txBody>
          <a:bodyPr wrap="none">
            <a:prstTxWarp prst="textNoShape">
              <a:avLst/>
            </a:prstTxWarp>
            <a:spAutoFit/>
          </a:bodyPr>
          <a:lstStyle/>
          <a:p>
            <a:r>
              <a:rPr lang="en-US" sz="2400"/>
              <a:t>-Q</a:t>
            </a:r>
          </a:p>
        </p:txBody>
      </p:sp>
      <p:sp>
        <p:nvSpPr>
          <p:cNvPr id="28691" name="TextBox 27"/>
          <p:cNvSpPr txBox="1">
            <a:spLocks noChangeArrowheads="1"/>
          </p:cNvSpPr>
          <p:nvPr/>
        </p:nvSpPr>
        <p:spPr bwMode="auto">
          <a:xfrm>
            <a:off x="1479550" y="3198813"/>
            <a:ext cx="357188" cy="460375"/>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28692" name="TextBox 28"/>
          <p:cNvSpPr txBox="1">
            <a:spLocks noChangeArrowheads="1"/>
          </p:cNvSpPr>
          <p:nvPr/>
        </p:nvSpPr>
        <p:spPr bwMode="auto">
          <a:xfrm>
            <a:off x="2667000" y="6327775"/>
            <a:ext cx="355600" cy="461963"/>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28693" name="TextBox 29"/>
          <p:cNvSpPr txBox="1">
            <a:spLocks noChangeArrowheads="1"/>
          </p:cNvSpPr>
          <p:nvPr/>
        </p:nvSpPr>
        <p:spPr bwMode="auto">
          <a:xfrm>
            <a:off x="3124200" y="3887788"/>
            <a:ext cx="287338" cy="460375"/>
          </a:xfrm>
          <a:prstGeom prst="rect">
            <a:avLst/>
          </a:prstGeom>
          <a:noFill/>
          <a:ln w="9525">
            <a:noFill/>
            <a:miter lim="800000"/>
            <a:headEnd/>
            <a:tailEnd/>
          </a:ln>
        </p:spPr>
        <p:txBody>
          <a:bodyPr wrap="none">
            <a:prstTxWarp prst="textNoShape">
              <a:avLst/>
            </a:prstTxWarp>
            <a:spAutoFit/>
          </a:bodyPr>
          <a:lstStyle/>
          <a:p>
            <a:r>
              <a:rPr lang="en-US" sz="2400"/>
              <a:t>r</a:t>
            </a:r>
          </a:p>
        </p:txBody>
      </p:sp>
      <p:sp>
        <p:nvSpPr>
          <p:cNvPr id="28694" name="TextBox 30"/>
          <p:cNvSpPr txBox="1">
            <a:spLocks noChangeArrowheads="1"/>
          </p:cNvSpPr>
          <p:nvPr/>
        </p:nvSpPr>
        <p:spPr bwMode="auto">
          <a:xfrm>
            <a:off x="628650" y="4114800"/>
            <a:ext cx="269875" cy="461963"/>
          </a:xfrm>
          <a:prstGeom prst="rect">
            <a:avLst/>
          </a:prstGeom>
          <a:noFill/>
          <a:ln w="9525">
            <a:noFill/>
            <a:miter lim="800000"/>
            <a:headEnd/>
            <a:tailEnd/>
          </a:ln>
        </p:spPr>
        <p:txBody>
          <a:bodyPr wrap="none">
            <a:prstTxWarp prst="textNoShape">
              <a:avLst/>
            </a:prstTxWarp>
            <a:spAutoFit/>
          </a:bodyPr>
          <a:lstStyle/>
          <a:p>
            <a:r>
              <a:rPr lang="en-US" sz="2400"/>
              <a:t>I</a:t>
            </a:r>
          </a:p>
        </p:txBody>
      </p:sp>
      <p:sp>
        <p:nvSpPr>
          <p:cNvPr id="28695" name="TextBox 31"/>
          <p:cNvSpPr txBox="1">
            <a:spLocks noChangeArrowheads="1"/>
          </p:cNvSpPr>
          <p:nvPr/>
        </p:nvSpPr>
        <p:spPr bwMode="auto">
          <a:xfrm>
            <a:off x="4606925" y="4113213"/>
            <a:ext cx="269875" cy="460375"/>
          </a:xfrm>
          <a:prstGeom prst="rect">
            <a:avLst/>
          </a:prstGeom>
          <a:noFill/>
          <a:ln w="9525">
            <a:noFill/>
            <a:miter lim="800000"/>
            <a:headEnd/>
            <a:tailEnd/>
          </a:ln>
        </p:spPr>
        <p:txBody>
          <a:bodyPr wrap="none">
            <a:prstTxWarp prst="textNoShape">
              <a:avLst/>
            </a:prstTxWarp>
            <a:spAutoFit/>
          </a:bodyPr>
          <a:lstStyle/>
          <a:p>
            <a:r>
              <a:rPr lang="en-US" sz="2400"/>
              <a:t>I</a:t>
            </a:r>
          </a:p>
        </p:txBody>
      </p:sp>
      <p:cxnSp>
        <p:nvCxnSpPr>
          <p:cNvPr id="34" name="Straight Arrow Connector 33"/>
          <p:cNvCxnSpPr/>
          <p:nvPr/>
        </p:nvCxnSpPr>
        <p:spPr>
          <a:xfrm>
            <a:off x="4335463" y="3354388"/>
            <a:ext cx="54133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4067969" y="3086894"/>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698" name="TextBox 39"/>
          <p:cNvSpPr txBox="1">
            <a:spLocks noChangeArrowheads="1"/>
          </p:cNvSpPr>
          <p:nvPr/>
        </p:nvSpPr>
        <p:spPr bwMode="auto">
          <a:xfrm>
            <a:off x="4878388" y="3198813"/>
            <a:ext cx="301625" cy="3683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28699" name="TextBox 40"/>
          <p:cNvSpPr txBox="1">
            <a:spLocks noChangeArrowheads="1"/>
          </p:cNvSpPr>
          <p:nvPr/>
        </p:nvSpPr>
        <p:spPr bwMode="auto">
          <a:xfrm>
            <a:off x="4335463" y="2635250"/>
            <a:ext cx="300037" cy="369888"/>
          </a:xfrm>
          <a:prstGeom prst="rect">
            <a:avLst/>
          </a:prstGeom>
          <a:noFill/>
          <a:ln w="9525">
            <a:noFill/>
            <a:miter lim="800000"/>
            <a:headEnd/>
            <a:tailEnd/>
          </a:ln>
        </p:spPr>
        <p:txBody>
          <a:bodyPr>
            <a:prstTxWarp prst="textNoShape">
              <a:avLst/>
            </a:prstTxWarp>
            <a:spAutoFit/>
          </a:bodyPr>
          <a:lstStyle/>
          <a:p>
            <a:r>
              <a:rPr lang="en-US"/>
              <a:t>s</a:t>
            </a:r>
          </a:p>
        </p:txBody>
      </p:sp>
      <p:sp>
        <p:nvSpPr>
          <p:cNvPr id="28700" name="TextBox 41"/>
          <p:cNvSpPr txBox="1">
            <a:spLocks noChangeArrowheads="1"/>
          </p:cNvSpPr>
          <p:nvPr/>
        </p:nvSpPr>
        <p:spPr bwMode="auto">
          <a:xfrm>
            <a:off x="5491163" y="2892425"/>
            <a:ext cx="184150" cy="400050"/>
          </a:xfrm>
          <a:prstGeom prst="rect">
            <a:avLst/>
          </a:prstGeom>
          <a:noFill/>
          <a:ln w="9525">
            <a:noFill/>
            <a:miter lim="800000"/>
            <a:headEnd/>
            <a:tailEnd/>
          </a:ln>
        </p:spPr>
        <p:txBody>
          <a:bodyPr wrap="none">
            <a:prstTxWarp prst="textNoShape">
              <a:avLst/>
            </a:prstTxWarp>
            <a:spAutoFit/>
          </a:bodyPr>
          <a:lstStyle/>
          <a:p>
            <a:r>
              <a:rPr lang="en-US" sz="2000"/>
              <a:t> </a:t>
            </a:r>
          </a:p>
        </p:txBody>
      </p:sp>
      <p:grpSp>
        <p:nvGrpSpPr>
          <p:cNvPr id="2" name="Group 1"/>
          <p:cNvGrpSpPr/>
          <p:nvPr/>
        </p:nvGrpSpPr>
        <p:grpSpPr>
          <a:xfrm>
            <a:off x="5491163" y="2430463"/>
            <a:ext cx="3076575" cy="4359275"/>
            <a:chOff x="5491163" y="2430463"/>
            <a:chExt cx="3076575" cy="4359275"/>
          </a:xfrm>
        </p:grpSpPr>
        <p:graphicFrame>
          <p:nvGraphicFramePr>
            <p:cNvPr id="28674" name="Object 2"/>
            <p:cNvGraphicFramePr>
              <a:graphicFrameLocks noChangeAspect="1"/>
            </p:cNvGraphicFramePr>
            <p:nvPr>
              <p:extLst>
                <p:ext uri="{D42A27DB-BD31-4B8C-83A1-F6EECF244321}">
                  <p14:modId xmlns:p14="http://schemas.microsoft.com/office/powerpoint/2010/main" val="3812515338"/>
                </p:ext>
              </p:extLst>
            </p:nvPr>
          </p:nvGraphicFramePr>
          <p:xfrm>
            <a:off x="7772400" y="2430463"/>
            <a:ext cx="630238" cy="768350"/>
          </p:xfrm>
          <a:graphic>
            <a:graphicData uri="http://schemas.openxmlformats.org/presentationml/2006/ole">
              <mc:AlternateContent xmlns:mc="http://schemas.openxmlformats.org/markup-compatibility/2006">
                <mc:Choice xmlns:v="urn:schemas-microsoft-com:vml" Requires="v">
                  <p:oleObj spid="_x0000_s46131" name="Equation" r:id="rId4" imgW="292100" imgH="355600" progId="Equation.3">
                    <p:embed/>
                  </p:oleObj>
                </mc:Choice>
                <mc:Fallback>
                  <p:oleObj name="Equation" r:id="rId4" imgW="292100" imgH="355600" progId="Equation.3">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430463"/>
                          <a:ext cx="6302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84210920"/>
                </p:ext>
              </p:extLst>
            </p:nvPr>
          </p:nvGraphicFramePr>
          <p:xfrm>
            <a:off x="7772400" y="3355975"/>
            <a:ext cx="739775" cy="768350"/>
          </p:xfrm>
          <a:graphic>
            <a:graphicData uri="http://schemas.openxmlformats.org/presentationml/2006/ole">
              <mc:AlternateContent xmlns:mc="http://schemas.openxmlformats.org/markup-compatibility/2006">
                <mc:Choice xmlns:v="urn:schemas-microsoft-com:vml" Requires="v">
                  <p:oleObj spid="_x0000_s46132" name="Equation" r:id="rId6" imgW="342900" imgH="355600" progId="Equation.3">
                    <p:embed/>
                  </p:oleObj>
                </mc:Choice>
                <mc:Fallback>
                  <p:oleObj name="Equation" r:id="rId6" imgW="342900" imgH="355600" progId="Equation.3">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355975"/>
                          <a:ext cx="73977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4"/>
            <p:cNvGraphicFramePr>
              <a:graphicFrameLocks noChangeAspect="1"/>
            </p:cNvGraphicFramePr>
            <p:nvPr>
              <p:extLst>
                <p:ext uri="{D42A27DB-BD31-4B8C-83A1-F6EECF244321}">
                  <p14:modId xmlns:p14="http://schemas.microsoft.com/office/powerpoint/2010/main" val="250744750"/>
                </p:ext>
              </p:extLst>
            </p:nvPr>
          </p:nvGraphicFramePr>
          <p:xfrm>
            <a:off x="7772400" y="4348163"/>
            <a:ext cx="766763" cy="768350"/>
          </p:xfrm>
          <a:graphic>
            <a:graphicData uri="http://schemas.openxmlformats.org/presentationml/2006/ole">
              <mc:AlternateContent xmlns:mc="http://schemas.openxmlformats.org/markup-compatibility/2006">
                <mc:Choice xmlns:v="urn:schemas-microsoft-com:vml" Requires="v">
                  <p:oleObj spid="_x0000_s46133" name="Equation" r:id="rId8" imgW="355600" imgH="355600" progId="Equation.3">
                    <p:embed/>
                  </p:oleObj>
                </mc:Choice>
                <mc:Fallback>
                  <p:oleObj name="Equation" r:id="rId8" imgW="355600" imgH="355600" progId="Equation.3">
                    <p:embed/>
                    <p:pic>
                      <p:nvPicPr>
                        <p:cNvPr id="0"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348163"/>
                          <a:ext cx="7667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3472806196"/>
                </p:ext>
              </p:extLst>
            </p:nvPr>
          </p:nvGraphicFramePr>
          <p:xfrm>
            <a:off x="7772400" y="5405438"/>
            <a:ext cx="766763" cy="768350"/>
          </p:xfrm>
          <a:graphic>
            <a:graphicData uri="http://schemas.openxmlformats.org/presentationml/2006/ole">
              <mc:AlternateContent xmlns:mc="http://schemas.openxmlformats.org/markup-compatibility/2006">
                <mc:Choice xmlns:v="urn:schemas-microsoft-com:vml" Requires="v">
                  <p:oleObj spid="_x0000_s46134" name="Equation" r:id="rId10" imgW="355600" imgH="355600" progId="Equation.3">
                    <p:embed/>
                  </p:oleObj>
                </mc:Choice>
                <mc:Fallback>
                  <p:oleObj name="Equation" r:id="rId10" imgW="355600" imgH="355600" progId="Equation.3">
                    <p:embed/>
                    <p:pic>
                      <p:nvPicPr>
                        <p:cNvPr id="0" name="Picture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5405438"/>
                          <a:ext cx="7667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1" name="TextBox 65"/>
            <p:cNvSpPr txBox="1">
              <a:spLocks noChangeArrowheads="1"/>
            </p:cNvSpPr>
            <p:nvPr/>
          </p:nvSpPr>
          <p:spPr bwMode="auto">
            <a:xfrm>
              <a:off x="7091363" y="2589213"/>
              <a:ext cx="487362" cy="461962"/>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28702" name="TextBox 66"/>
            <p:cNvSpPr txBox="1">
              <a:spLocks noChangeArrowheads="1"/>
            </p:cNvSpPr>
            <p:nvPr/>
          </p:nvSpPr>
          <p:spPr bwMode="auto">
            <a:xfrm>
              <a:off x="7065963" y="3429000"/>
              <a:ext cx="474662" cy="461963"/>
            </a:xfrm>
            <a:prstGeom prst="rect">
              <a:avLst/>
            </a:prstGeom>
            <a:noFill/>
            <a:ln w="9525">
              <a:noFill/>
              <a:miter lim="800000"/>
              <a:headEnd/>
              <a:tailEnd/>
            </a:ln>
          </p:spPr>
          <p:txBody>
            <a:bodyPr wrap="none">
              <a:prstTxWarp prst="textNoShape">
                <a:avLst/>
              </a:prstTxWarp>
              <a:spAutoFit/>
            </a:bodyPr>
            <a:lstStyle/>
            <a:p>
              <a:r>
                <a:rPr lang="en-US" sz="2400"/>
                <a:t>B.</a:t>
              </a:r>
            </a:p>
          </p:txBody>
        </p:sp>
        <p:sp>
          <p:nvSpPr>
            <p:cNvPr id="28703" name="TextBox 67"/>
            <p:cNvSpPr txBox="1">
              <a:spLocks noChangeArrowheads="1"/>
            </p:cNvSpPr>
            <p:nvPr/>
          </p:nvSpPr>
          <p:spPr bwMode="auto">
            <a:xfrm>
              <a:off x="7065963" y="4348163"/>
              <a:ext cx="492125" cy="461962"/>
            </a:xfrm>
            <a:prstGeom prst="rect">
              <a:avLst/>
            </a:prstGeom>
            <a:noFill/>
            <a:ln w="9525">
              <a:noFill/>
              <a:miter lim="800000"/>
              <a:headEnd/>
              <a:tailEnd/>
            </a:ln>
          </p:spPr>
          <p:txBody>
            <a:bodyPr wrap="none">
              <a:prstTxWarp prst="textNoShape">
                <a:avLst/>
              </a:prstTxWarp>
              <a:spAutoFit/>
            </a:bodyPr>
            <a:lstStyle/>
            <a:p>
              <a:r>
                <a:rPr lang="en-US" sz="2400"/>
                <a:t>C.</a:t>
              </a:r>
            </a:p>
          </p:txBody>
        </p:sp>
        <p:sp>
          <p:nvSpPr>
            <p:cNvPr id="28704" name="TextBox 68"/>
            <p:cNvSpPr txBox="1">
              <a:spLocks noChangeArrowheads="1"/>
            </p:cNvSpPr>
            <p:nvPr/>
          </p:nvSpPr>
          <p:spPr bwMode="auto">
            <a:xfrm>
              <a:off x="7086600" y="5561013"/>
              <a:ext cx="492125" cy="460375"/>
            </a:xfrm>
            <a:prstGeom prst="rect">
              <a:avLst/>
            </a:prstGeom>
            <a:noFill/>
            <a:ln w="9525">
              <a:noFill/>
              <a:miter lim="800000"/>
              <a:headEnd/>
              <a:tailEnd/>
            </a:ln>
          </p:spPr>
          <p:txBody>
            <a:bodyPr wrap="none">
              <a:prstTxWarp prst="textNoShape">
                <a:avLst/>
              </a:prstTxWarp>
              <a:spAutoFit/>
            </a:bodyPr>
            <a:lstStyle/>
            <a:p>
              <a:r>
                <a:rPr lang="en-US" sz="2400"/>
                <a:t>D.</a:t>
              </a:r>
            </a:p>
          </p:txBody>
        </p:sp>
        <p:sp>
          <p:nvSpPr>
            <p:cNvPr id="28705" name="TextBox 69"/>
            <p:cNvSpPr txBox="1">
              <a:spLocks noChangeArrowheads="1"/>
            </p:cNvSpPr>
            <p:nvPr/>
          </p:nvSpPr>
          <p:spPr bwMode="auto">
            <a:xfrm>
              <a:off x="5491163" y="6327775"/>
              <a:ext cx="3076575" cy="461963"/>
            </a:xfrm>
            <a:prstGeom prst="rect">
              <a:avLst/>
            </a:prstGeom>
            <a:noFill/>
            <a:ln w="9525">
              <a:noFill/>
              <a:miter lim="800000"/>
              <a:headEnd/>
              <a:tailEnd/>
            </a:ln>
          </p:spPr>
          <p:txBody>
            <a:bodyPr wrap="none">
              <a:prstTxWarp prst="textNoShape">
                <a:avLst/>
              </a:prstTxWarp>
              <a:spAutoFit/>
            </a:bodyPr>
            <a:lstStyle/>
            <a:p>
              <a:r>
                <a:rPr lang="en-US" sz="2400"/>
                <a:t>E. None of the above</a:t>
              </a:r>
            </a:p>
          </p:txBody>
        </p:sp>
      </p:grpSp>
      <p:sp>
        <p:nvSpPr>
          <p:cNvPr id="3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7.72</a:t>
            </a:r>
            <a:endParaRPr lang="en-US" sz="800" dirty="0"/>
          </a:p>
        </p:txBody>
      </p:sp>
    </p:spTree>
    <p:extLst>
      <p:ext uri="{BB962C8B-B14F-4D97-AF65-F5344CB8AC3E}">
        <p14:creationId xmlns:p14="http://schemas.microsoft.com/office/powerpoint/2010/main" val="4115825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6"/>
          <p:cNvSpPr>
            <a:spLocks noGrp="1"/>
          </p:cNvSpPr>
          <p:nvPr>
            <p:ph type="title" idx="4294967295"/>
          </p:nvPr>
        </p:nvSpPr>
        <p:spPr>
          <a:xfrm>
            <a:off x="0" y="255588"/>
            <a:ext cx="9144000" cy="1876425"/>
          </a:xfrm>
        </p:spPr>
        <p:txBody>
          <a:bodyPr/>
          <a:lstStyle/>
          <a:p>
            <a:pPr algn="l"/>
            <a:r>
              <a:rPr lang="en-US" sz="2400" smtClean="0">
                <a:latin typeface="Arial" charset="0"/>
                <a:ea typeface="Arial" charset="0"/>
                <a:cs typeface="Arial" charset="0"/>
              </a:rPr>
              <a:t>The laws governing electrodynamics which we have derived so far  are:</a:t>
            </a:r>
            <a:endParaRPr lang="en-US" sz="2400" b="1" smtClean="0">
              <a:latin typeface="Arial" charset="0"/>
              <a:ea typeface="Arial" charset="0"/>
              <a:cs typeface="Arial" charset="0"/>
            </a:endParaRPr>
          </a:p>
        </p:txBody>
      </p:sp>
      <p:sp>
        <p:nvSpPr>
          <p:cNvPr id="30724" name="TextBox 3"/>
          <p:cNvSpPr txBox="1">
            <a:spLocks noChangeArrowheads="1"/>
          </p:cNvSpPr>
          <p:nvPr/>
        </p:nvSpPr>
        <p:spPr bwMode="auto">
          <a:xfrm>
            <a:off x="300038" y="4419600"/>
            <a:ext cx="8616950" cy="19383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Always</a:t>
            </a:r>
          </a:p>
          <a:p>
            <a:pPr marL="457200" indent="-457200">
              <a:buFontTx/>
              <a:buAutoNum type="alphaUcPeriod"/>
            </a:pPr>
            <a:r>
              <a:rPr lang="en-US" sz="2400"/>
              <a:t>if the charges are not accelerating</a:t>
            </a:r>
          </a:p>
          <a:p>
            <a:pPr marL="457200" indent="-457200">
              <a:buFontTx/>
              <a:buAutoNum type="alphaUcPeriod"/>
            </a:pPr>
            <a:r>
              <a:rPr lang="en-US" sz="2400"/>
              <a:t>if the fields are static</a:t>
            </a:r>
          </a:p>
          <a:p>
            <a:pPr marL="457200" indent="-457200">
              <a:buFontTx/>
              <a:buAutoNum type="alphaUcPeriod"/>
            </a:pPr>
            <a:r>
              <a:rPr lang="en-US" sz="2400"/>
              <a:t>if the currents are steady</a:t>
            </a:r>
          </a:p>
          <a:p>
            <a:pPr marL="457200" indent="-457200">
              <a:buFontTx/>
              <a:buAutoNum type="alphaUcPeriod"/>
            </a:pPr>
            <a:r>
              <a:rPr lang="en-US" sz="2400"/>
              <a:t>if the fields are not in matter, but in vacuum</a:t>
            </a:r>
          </a:p>
        </p:txBody>
      </p:sp>
      <p:graphicFrame>
        <p:nvGraphicFramePr>
          <p:cNvPr id="30722" name="Object 2"/>
          <p:cNvGraphicFramePr>
            <a:graphicFrameLocks noChangeAspect="1"/>
          </p:cNvGraphicFramePr>
          <p:nvPr>
            <p:extLst>
              <p:ext uri="{D42A27DB-BD31-4B8C-83A1-F6EECF244321}">
                <p14:modId xmlns:p14="http://schemas.microsoft.com/office/powerpoint/2010/main" val="807253936"/>
              </p:ext>
            </p:extLst>
          </p:nvPr>
        </p:nvGraphicFramePr>
        <p:xfrm>
          <a:off x="928688" y="1050925"/>
          <a:ext cx="7721600" cy="2562225"/>
        </p:xfrm>
        <a:graphic>
          <a:graphicData uri="http://schemas.openxmlformats.org/presentationml/2006/ole">
            <mc:AlternateContent xmlns:mc="http://schemas.openxmlformats.org/markup-compatibility/2006">
              <mc:Choice xmlns:v="urn:schemas-microsoft-com:vml" Requires="v">
                <p:oleObj spid="_x0000_s47115" name="Equation" r:id="rId4" imgW="2819400" imgH="927100" progId="Equation.3">
                  <p:embed/>
                </p:oleObj>
              </mc:Choice>
              <mc:Fallback>
                <p:oleObj name="Equation" r:id="rId4" imgW="2819400" imgH="9271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050925"/>
                        <a:ext cx="7721600"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TextBox 6"/>
          <p:cNvSpPr txBox="1">
            <a:spLocks noChangeArrowheads="1"/>
          </p:cNvSpPr>
          <p:nvPr/>
        </p:nvSpPr>
        <p:spPr bwMode="auto">
          <a:xfrm>
            <a:off x="457200" y="3810000"/>
            <a:ext cx="2990850" cy="461963"/>
          </a:xfrm>
          <a:prstGeom prst="rect">
            <a:avLst/>
          </a:prstGeom>
          <a:noFill/>
          <a:ln w="9525">
            <a:noFill/>
            <a:miter lim="800000"/>
            <a:headEnd/>
            <a:tailEnd/>
          </a:ln>
        </p:spPr>
        <p:txBody>
          <a:bodyPr wrap="none">
            <a:prstTxWarp prst="textNoShape">
              <a:avLst/>
            </a:prstTxWarp>
            <a:spAutoFit/>
          </a:bodyPr>
          <a:lstStyle/>
          <a:p>
            <a:r>
              <a:rPr lang="en-US" sz="2400"/>
              <a:t>These laws are valid</a:t>
            </a: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7.73</a:t>
            </a:r>
            <a:endParaRPr lang="en-US" sz="800" dirty="0"/>
          </a:p>
        </p:txBody>
      </p:sp>
    </p:spTree>
    <p:extLst>
      <p:ext uri="{BB962C8B-B14F-4D97-AF65-F5344CB8AC3E}">
        <p14:creationId xmlns:p14="http://schemas.microsoft.com/office/powerpoint/2010/main" val="336338826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4995863" y="2882900"/>
            <a:ext cx="2438400" cy="2438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2771" name="Rectangle 3"/>
          <p:cNvSpPr>
            <a:spLocks noGrp="1" noChangeArrowheads="1"/>
          </p:cNvSpPr>
          <p:nvPr>
            <p:ph type="title" idx="4294967295"/>
          </p:nvPr>
        </p:nvSpPr>
        <p:spPr>
          <a:xfrm>
            <a:off x="582613" y="919163"/>
            <a:ext cx="8458200" cy="1143000"/>
          </a:xfrm>
        </p:spPr>
        <p:txBody>
          <a:bodyPr>
            <a:normAutofit fontScale="90000"/>
          </a:bodyPr>
          <a:lstStyle/>
          <a:p>
            <a:pPr algn="l"/>
            <a:r>
              <a:rPr lang="en-US" sz="3200">
                <a:ea typeface="ヒラギノ角ゴ Pro W3" charset="-128"/>
                <a:cs typeface="ヒラギノ角ゴ Pro W3" charset="-128"/>
              </a:rPr>
              <a:t>The cube below (side a) has uniform polarization </a:t>
            </a:r>
            <a:r>
              <a:rPr lang="en-US" sz="3200" b="1">
                <a:ea typeface="ヒラギノ角ゴ Pro W3" charset="-128"/>
                <a:cs typeface="ヒラギノ角ゴ Pro W3" charset="-128"/>
              </a:rPr>
              <a:t>P</a:t>
            </a:r>
            <a:r>
              <a:rPr lang="en-US" sz="3200" baseline="-25000">
                <a:ea typeface="ヒラギノ角ゴ Pro W3" charset="-128"/>
                <a:cs typeface="ヒラギノ角ゴ Pro W3" charset="-128"/>
              </a:rPr>
              <a:t>0</a:t>
            </a:r>
            <a:r>
              <a:rPr lang="en-US" sz="3200">
                <a:ea typeface="ヒラギノ角ゴ Pro W3" charset="-128"/>
                <a:cs typeface="ヒラギノ角ゴ Pro W3" charset="-128"/>
              </a:rPr>
              <a:t> </a:t>
            </a:r>
            <a:br>
              <a:rPr lang="en-US" sz="3200">
                <a:ea typeface="ヒラギノ角ゴ Pro W3" charset="-128"/>
                <a:cs typeface="ヒラギノ角ゴ Pro W3" charset="-128"/>
              </a:rPr>
            </a:br>
            <a:r>
              <a:rPr lang="en-US" sz="3200">
                <a:ea typeface="ヒラギノ角ゴ Pro W3" charset="-128"/>
                <a:cs typeface="ヒラギノ角ゴ Pro W3" charset="-128"/>
              </a:rPr>
              <a:t>(which points in the z direction.) </a:t>
            </a:r>
            <a:br>
              <a:rPr lang="en-US" sz="3200">
                <a:ea typeface="ヒラギノ角ゴ Pro W3" charset="-128"/>
                <a:cs typeface="ヒラギノ角ゴ Pro W3" charset="-128"/>
              </a:rPr>
            </a:br>
            <a:r>
              <a:rPr lang="en-US" sz="3200">
                <a:solidFill>
                  <a:schemeClr val="accent2"/>
                </a:solidFill>
                <a:ea typeface="ヒラギノ角ゴ Pro W3" charset="-128"/>
                <a:cs typeface="ヒラギノ角ゴ Pro W3" charset="-128"/>
              </a:rPr>
              <a:t>What is the total dipole moment of this cube?</a:t>
            </a:r>
            <a:r>
              <a:rPr lang="en-US" sz="3200">
                <a:ea typeface="ヒラギノ角ゴ Pro W3" charset="-128"/>
                <a:cs typeface="ヒラギノ角ゴ Pro W3" charset="-128"/>
              </a:rPr>
              <a:t> </a:t>
            </a:r>
            <a:endParaRPr lang="en-US">
              <a:ea typeface="ヒラギノ角ゴ Pro W3" charset="-128"/>
              <a:cs typeface="ヒラギノ角ゴ Pro W3" charset="-128"/>
            </a:endParaRPr>
          </a:p>
        </p:txBody>
      </p:sp>
      <p:sp>
        <p:nvSpPr>
          <p:cNvPr id="32772" name="Line 4"/>
          <p:cNvSpPr>
            <a:spLocks noChangeShapeType="1"/>
          </p:cNvSpPr>
          <p:nvPr/>
        </p:nvSpPr>
        <p:spPr bwMode="auto">
          <a:xfrm>
            <a:off x="4881563" y="5395913"/>
            <a:ext cx="1219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2773" name="Line 5"/>
          <p:cNvSpPr>
            <a:spLocks noChangeShapeType="1"/>
          </p:cNvSpPr>
          <p:nvPr/>
        </p:nvSpPr>
        <p:spPr bwMode="auto">
          <a:xfrm rot="-5400000">
            <a:off x="4271963" y="4786313"/>
            <a:ext cx="1219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2774" name="Text Box 6"/>
          <p:cNvSpPr txBox="1">
            <a:spLocks noChangeArrowheads="1"/>
          </p:cNvSpPr>
          <p:nvPr/>
        </p:nvSpPr>
        <p:spPr bwMode="auto">
          <a:xfrm>
            <a:off x="4535488" y="3814763"/>
            <a:ext cx="336550" cy="457200"/>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32775" name="Text Box 7"/>
          <p:cNvSpPr txBox="1">
            <a:spLocks noChangeArrowheads="1"/>
          </p:cNvSpPr>
          <p:nvPr/>
        </p:nvSpPr>
        <p:spPr bwMode="auto">
          <a:xfrm>
            <a:off x="5888038" y="5440363"/>
            <a:ext cx="336550" cy="457200"/>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32776" name="Text Box 8"/>
          <p:cNvSpPr txBox="1">
            <a:spLocks noChangeArrowheads="1"/>
          </p:cNvSpPr>
          <p:nvPr/>
        </p:nvSpPr>
        <p:spPr bwMode="auto">
          <a:xfrm>
            <a:off x="700088" y="3052763"/>
            <a:ext cx="2549525" cy="3140075"/>
          </a:xfrm>
          <a:prstGeom prst="rect">
            <a:avLst/>
          </a:prstGeom>
          <a:noFill/>
          <a:ln w="9525">
            <a:noFill/>
            <a:miter lim="800000"/>
            <a:headEnd/>
            <a:tailEnd/>
          </a:ln>
        </p:spPr>
        <p:txBody>
          <a:bodyPr>
            <a:prstTxWarp prst="textNoShape">
              <a:avLst/>
            </a:prstTxWarp>
            <a:spAutoFit/>
          </a:bodyPr>
          <a:lstStyle/>
          <a:p>
            <a:pPr marL="457200" indent="-457200">
              <a:buFont typeface="Arial" charset="0"/>
              <a:buAutoNum type="alphaUcParenR"/>
            </a:pPr>
            <a:r>
              <a:rPr lang="en-US" sz="4000"/>
              <a:t>zero</a:t>
            </a:r>
          </a:p>
          <a:p>
            <a:pPr marL="457200" indent="-457200">
              <a:buFont typeface="Arial" charset="0"/>
              <a:buNone/>
            </a:pPr>
            <a:r>
              <a:rPr lang="en-US" sz="4000"/>
              <a:t>B) a</a:t>
            </a:r>
            <a:r>
              <a:rPr lang="en-US" sz="4000" baseline="30000"/>
              <a:t>3</a:t>
            </a:r>
            <a:r>
              <a:rPr lang="en-US" sz="4000"/>
              <a:t> </a:t>
            </a:r>
            <a:r>
              <a:rPr lang="en-US" sz="4000">
                <a:solidFill>
                  <a:schemeClr val="tx2"/>
                </a:solidFill>
              </a:rPr>
              <a:t>P</a:t>
            </a:r>
            <a:r>
              <a:rPr lang="en-US" sz="4000" baseline="-25000">
                <a:solidFill>
                  <a:schemeClr val="tx2"/>
                </a:solidFill>
              </a:rPr>
              <a:t>0</a:t>
            </a:r>
            <a:endParaRPr lang="en-US" sz="4000"/>
          </a:p>
          <a:p>
            <a:pPr marL="457200" indent="-457200">
              <a:buFont typeface="Arial" charset="0"/>
              <a:buNone/>
            </a:pPr>
            <a:r>
              <a:rPr lang="en-US" sz="4000"/>
              <a:t>C) </a:t>
            </a:r>
            <a:r>
              <a:rPr lang="en-US" sz="4000">
                <a:solidFill>
                  <a:schemeClr val="tx2"/>
                </a:solidFill>
              </a:rPr>
              <a:t>P</a:t>
            </a:r>
            <a:r>
              <a:rPr lang="en-US" sz="4000" baseline="-25000">
                <a:solidFill>
                  <a:schemeClr val="tx2"/>
                </a:solidFill>
              </a:rPr>
              <a:t>0</a:t>
            </a:r>
          </a:p>
          <a:p>
            <a:pPr marL="457200" indent="-457200">
              <a:buFont typeface="Arial" charset="0"/>
              <a:buNone/>
            </a:pPr>
            <a:r>
              <a:rPr lang="en-US" sz="4000">
                <a:solidFill>
                  <a:schemeClr val="tx2"/>
                </a:solidFill>
              </a:rPr>
              <a:t>D) P</a:t>
            </a:r>
            <a:r>
              <a:rPr lang="en-US" sz="4000" baseline="-25000">
                <a:solidFill>
                  <a:schemeClr val="tx2"/>
                </a:solidFill>
              </a:rPr>
              <a:t>0 </a:t>
            </a:r>
            <a:r>
              <a:rPr lang="en-US" sz="4000"/>
              <a:t>/a</a:t>
            </a:r>
            <a:r>
              <a:rPr lang="en-US" sz="4000" baseline="30000"/>
              <a:t>3</a:t>
            </a:r>
            <a:r>
              <a:rPr lang="en-US" sz="4000"/>
              <a:t> </a:t>
            </a:r>
            <a:endParaRPr lang="en-US" sz="4000">
              <a:solidFill>
                <a:schemeClr val="tx2"/>
              </a:solidFill>
            </a:endParaRPr>
          </a:p>
          <a:p>
            <a:pPr marL="457200" indent="-457200">
              <a:buFont typeface="Arial" charset="0"/>
              <a:buNone/>
            </a:pPr>
            <a:r>
              <a:rPr lang="en-US" sz="4000">
                <a:solidFill>
                  <a:schemeClr val="tx2"/>
                </a:solidFill>
              </a:rPr>
              <a:t>E) 2 P</a:t>
            </a:r>
            <a:r>
              <a:rPr lang="en-US" sz="4000" baseline="-25000">
                <a:solidFill>
                  <a:schemeClr val="tx2"/>
                </a:solidFill>
              </a:rPr>
              <a:t>0 </a:t>
            </a:r>
            <a:r>
              <a:rPr lang="en-US" sz="4000"/>
              <a:t>a</a:t>
            </a:r>
            <a:r>
              <a:rPr lang="en-US" sz="4000" baseline="30000"/>
              <a:t>2</a:t>
            </a:r>
            <a:r>
              <a:rPr lang="en-US" sz="4000"/>
              <a:t> </a:t>
            </a:r>
            <a:r>
              <a:rPr lang="en-US"/>
              <a:t> </a:t>
            </a: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7.74</a:t>
            </a:r>
            <a:endParaRPr lang="en-US" sz="800" dirty="0"/>
          </a:p>
        </p:txBody>
      </p:sp>
    </p:spTree>
    <p:extLst>
      <p:ext uri="{BB962C8B-B14F-4D97-AF65-F5344CB8AC3E}">
        <p14:creationId xmlns:p14="http://schemas.microsoft.com/office/powerpoint/2010/main" val="227501833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p:txBody>
          <a:bodyPr/>
          <a:lstStyle/>
          <a:p>
            <a:pPr eaLnBrk="1" hangingPunct="1"/>
            <a:r>
              <a:rPr lang="en-US" sz="3200">
                <a:ea typeface="ＭＳ Ｐゴシック" charset="-128"/>
                <a:cs typeface="ＭＳ Ｐゴシック" charset="-128"/>
              </a:rPr>
              <a:t>In the following case, is the bound surface and volume charge zero or nonzero?</a:t>
            </a:r>
            <a:endParaRPr lang="en-US">
              <a:ea typeface="ＭＳ Ｐゴシック" charset="-128"/>
              <a:cs typeface="ＭＳ Ｐゴシック" charset="-128"/>
            </a:endParaRPr>
          </a:p>
        </p:txBody>
      </p:sp>
      <p:sp>
        <p:nvSpPr>
          <p:cNvPr id="34820" name="Text Box 4"/>
          <p:cNvSpPr txBox="1">
            <a:spLocks noChangeArrowheads="1"/>
          </p:cNvSpPr>
          <p:nvPr/>
        </p:nvSpPr>
        <p:spPr bwMode="auto">
          <a:xfrm>
            <a:off x="3657600" y="4419600"/>
            <a:ext cx="5216525" cy="457200"/>
          </a:xfrm>
          <a:prstGeom prst="rect">
            <a:avLst/>
          </a:prstGeom>
          <a:noFill/>
          <a:ln w="9525">
            <a:noFill/>
            <a:miter lim="800000"/>
            <a:headEnd/>
            <a:tailEnd/>
          </a:ln>
        </p:spPr>
        <p:txBody>
          <a:bodyPr wrap="none">
            <a:prstTxWarp prst="textNoShape">
              <a:avLst/>
            </a:prstTxWarp>
            <a:spAutoFit/>
          </a:bodyPr>
          <a:lstStyle/>
          <a:p>
            <a:r>
              <a:rPr lang="en-US"/>
              <a:t>Physical dipoles       idealized dipoles</a:t>
            </a:r>
          </a:p>
        </p:txBody>
      </p:sp>
      <p:pic>
        <p:nvPicPr>
          <p:cNvPr id="34821" name="Picture 6" descr="bound charge2"/>
          <p:cNvPicPr>
            <a:picLocks noChangeAspect="1" noChangeArrowheads="1"/>
          </p:cNvPicPr>
          <p:nvPr/>
        </p:nvPicPr>
        <p:blipFill>
          <a:blip r:embed="rId4"/>
          <a:srcRect/>
          <a:stretch>
            <a:fillRect/>
          </a:stretch>
        </p:blipFill>
        <p:spPr bwMode="auto">
          <a:xfrm>
            <a:off x="3822700" y="2133600"/>
            <a:ext cx="4559300" cy="2235200"/>
          </a:xfrm>
          <a:prstGeom prst="rect">
            <a:avLst/>
          </a:prstGeom>
          <a:noFill/>
          <a:ln w="9525">
            <a:noFill/>
            <a:miter lim="800000"/>
            <a:headEnd/>
            <a:tailEnd/>
          </a:ln>
        </p:spPr>
      </p:pic>
      <p:graphicFrame>
        <p:nvGraphicFramePr>
          <p:cNvPr id="34818" name="Object 1024"/>
          <p:cNvGraphicFramePr>
            <a:graphicFrameLocks noChangeAspect="1"/>
          </p:cNvGraphicFramePr>
          <p:nvPr/>
        </p:nvGraphicFramePr>
        <p:xfrm>
          <a:off x="3763963" y="2090738"/>
          <a:ext cx="2273300" cy="2393950"/>
        </p:xfrm>
        <a:graphic>
          <a:graphicData uri="http://schemas.openxmlformats.org/presentationml/2006/ole">
            <mc:AlternateContent xmlns:mc="http://schemas.openxmlformats.org/markup-compatibility/2006">
              <mc:Choice xmlns:v="urn:schemas-microsoft-com:vml" Requires="v">
                <p:oleObj spid="_x0000_s48139" name="Picture" r:id="rId5" imgW="22196825" imgH="16457143" progId="Word.Picture.8">
                  <p:embed/>
                </p:oleObj>
              </mc:Choice>
              <mc:Fallback>
                <p:oleObj name="Picture" r:id="rId5" imgW="22196825" imgH="16457143" progId="Word.Picture.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l="12865" t="13556" r="26224"/>
                      <a:stretch>
                        <a:fillRect/>
                      </a:stretch>
                    </p:blipFill>
                    <p:spPr bwMode="auto">
                      <a:xfrm>
                        <a:off x="3763963" y="2090738"/>
                        <a:ext cx="2273300" cy="23939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4823" name="Text Box 6"/>
          <p:cNvSpPr txBox="1">
            <a:spLocks noChangeArrowheads="1"/>
          </p:cNvSpPr>
          <p:nvPr/>
        </p:nvSpPr>
        <p:spPr bwMode="auto">
          <a:xfrm>
            <a:off x="228600" y="3733800"/>
            <a:ext cx="5045075" cy="2289175"/>
          </a:xfrm>
          <a:prstGeom prst="rect">
            <a:avLst/>
          </a:prstGeom>
          <a:noFill/>
          <a:ln w="9525">
            <a:noFill/>
            <a:miter lim="800000"/>
            <a:headEnd/>
            <a:tailEnd/>
          </a:ln>
        </p:spPr>
        <p:txBody>
          <a:bodyPr>
            <a:prstTxWarp prst="textNoShape">
              <a:avLst/>
            </a:prstTxWarp>
            <a:spAutoFit/>
          </a:bodyPr>
          <a:lstStyle/>
          <a:p>
            <a:pPr marL="457200" indent="-457200">
              <a:buFont typeface="Arial" charset="0"/>
              <a:buAutoNum type="alphaUcPeriod"/>
            </a:pPr>
            <a:r>
              <a:rPr lang="en-US" sz="3600">
                <a:sym typeface="Symbol" charset="2"/>
              </a:rPr>
              <a:t>ρ</a:t>
            </a:r>
            <a:r>
              <a:rPr lang="en-US" sz="3600" baseline="-25000">
                <a:sym typeface="Symbol" charset="2"/>
              </a:rPr>
              <a:t>b</a:t>
            </a:r>
            <a:r>
              <a:rPr lang="en-US" sz="3600">
                <a:sym typeface="Symbol" charset="2"/>
              </a:rPr>
              <a:t> =0, σ</a:t>
            </a:r>
            <a:r>
              <a:rPr lang="en-US" sz="3600" baseline="-25000">
                <a:sym typeface="Symbol" charset="2"/>
              </a:rPr>
              <a:t>b</a:t>
            </a:r>
            <a:r>
              <a:rPr lang="en-US" sz="3600">
                <a:sym typeface="Symbol" charset="2"/>
              </a:rPr>
              <a:t>≠0</a:t>
            </a:r>
          </a:p>
          <a:p>
            <a:pPr marL="457200" indent="-457200">
              <a:buFont typeface="Arial" charset="0"/>
              <a:buAutoNum type="alphaUcPeriod"/>
            </a:pPr>
            <a:r>
              <a:rPr lang="en-US" sz="3600">
                <a:sym typeface="Symbol" charset="2"/>
              </a:rPr>
              <a:t>ρ</a:t>
            </a:r>
            <a:r>
              <a:rPr lang="en-US" sz="3600" baseline="-25000">
                <a:sym typeface="Symbol" charset="2"/>
              </a:rPr>
              <a:t>b</a:t>
            </a:r>
            <a:r>
              <a:rPr lang="en-US" sz="3600">
                <a:sym typeface="Symbol" charset="2"/>
              </a:rPr>
              <a:t> ≠0, σ</a:t>
            </a:r>
            <a:r>
              <a:rPr lang="en-US" sz="3600" baseline="-25000">
                <a:sym typeface="Symbol" charset="2"/>
              </a:rPr>
              <a:t>b</a:t>
            </a:r>
            <a:r>
              <a:rPr lang="en-US" sz="3600">
                <a:sym typeface="Symbol" charset="2"/>
              </a:rPr>
              <a:t>≠0</a:t>
            </a:r>
          </a:p>
          <a:p>
            <a:pPr marL="457200" indent="-457200">
              <a:buFont typeface="Arial" charset="0"/>
              <a:buAutoNum type="alphaUcPeriod"/>
            </a:pPr>
            <a:r>
              <a:rPr lang="en-US" sz="3600">
                <a:sym typeface="Symbol" charset="2"/>
              </a:rPr>
              <a:t>ρ</a:t>
            </a:r>
            <a:r>
              <a:rPr lang="en-US" sz="3600" baseline="-25000">
                <a:sym typeface="Symbol" charset="2"/>
              </a:rPr>
              <a:t>b</a:t>
            </a:r>
            <a:r>
              <a:rPr lang="en-US" sz="3600">
                <a:sym typeface="Symbol" charset="2"/>
              </a:rPr>
              <a:t> =0, σ</a:t>
            </a:r>
            <a:r>
              <a:rPr lang="en-US" sz="3600" baseline="-25000">
                <a:sym typeface="Symbol" charset="2"/>
              </a:rPr>
              <a:t>b</a:t>
            </a:r>
            <a:r>
              <a:rPr lang="en-US" sz="3600">
                <a:sym typeface="Symbol" charset="2"/>
              </a:rPr>
              <a:t>=0</a:t>
            </a:r>
          </a:p>
          <a:p>
            <a:pPr marL="457200" indent="-457200">
              <a:buFont typeface="Arial" charset="0"/>
              <a:buAutoNum type="alphaUcPeriod"/>
            </a:pPr>
            <a:r>
              <a:rPr lang="en-US" sz="3600">
                <a:sym typeface="Symbol" charset="2"/>
              </a:rPr>
              <a:t>ρ</a:t>
            </a:r>
            <a:r>
              <a:rPr lang="en-US" sz="3600" baseline="-25000">
                <a:sym typeface="Symbol" charset="2"/>
              </a:rPr>
              <a:t>b  </a:t>
            </a:r>
            <a:r>
              <a:rPr lang="en-US" sz="3600">
                <a:sym typeface="Symbol" charset="2"/>
              </a:rPr>
              <a:t>≠0, σ</a:t>
            </a:r>
            <a:r>
              <a:rPr lang="en-US" sz="3600" baseline="-25000">
                <a:sym typeface="Symbol" charset="2"/>
              </a:rPr>
              <a:t>b</a:t>
            </a:r>
            <a:r>
              <a:rPr lang="en-US" sz="3600">
                <a:sym typeface="Symbol" charset="2"/>
              </a:rPr>
              <a:t>=0</a:t>
            </a:r>
            <a:endParaRPr lang="en-US">
              <a:sym typeface="Symbol" charset="2"/>
            </a:endParaRPr>
          </a:p>
        </p:txBody>
      </p:sp>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7.75</a:t>
            </a:r>
            <a:endParaRPr lang="en-US" sz="800" dirty="0"/>
          </a:p>
        </p:txBody>
      </p:sp>
    </p:spTree>
    <p:extLst>
      <p:ext uri="{BB962C8B-B14F-4D97-AF65-F5344CB8AC3E}">
        <p14:creationId xmlns:p14="http://schemas.microsoft.com/office/powerpoint/2010/main" val="273765003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024"/>
          <p:cNvGraphicFramePr>
            <a:graphicFrameLocks noChangeAspect="1"/>
          </p:cNvGraphicFramePr>
          <p:nvPr/>
        </p:nvGraphicFramePr>
        <p:xfrm>
          <a:off x="5878513" y="2465388"/>
          <a:ext cx="2884487" cy="4090987"/>
        </p:xfrm>
        <a:graphic>
          <a:graphicData uri="http://schemas.openxmlformats.org/presentationml/2006/ole">
            <mc:AlternateContent xmlns:mc="http://schemas.openxmlformats.org/markup-compatibility/2006">
              <mc:Choice xmlns:v="urn:schemas-microsoft-com:vml" Requires="v">
                <p:oleObj spid="_x0000_s49162" name="Picture" r:id="rId4" imgW="17371429" imgH="19911111" progId="Word.Picture.8">
                  <p:embed/>
                </p:oleObj>
              </mc:Choice>
              <mc:Fallback>
                <p:oleObj name="Picture" r:id="rId4" imgW="17371429" imgH="19911111" progId="Word.Picture.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r="19209"/>
                      <a:stretch>
                        <a:fillRect/>
                      </a:stretch>
                    </p:blipFill>
                    <p:spPr bwMode="auto">
                      <a:xfrm>
                        <a:off x="5878513" y="2465388"/>
                        <a:ext cx="288448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6867" name="Rectangle 1026"/>
          <p:cNvSpPr>
            <a:spLocks noGrp="1"/>
          </p:cNvSpPr>
          <p:nvPr>
            <p:ph type="title" idx="4294967295"/>
          </p:nvPr>
        </p:nvSpPr>
        <p:spPr>
          <a:xfrm>
            <a:off x="685800" y="806217"/>
            <a:ext cx="8305800" cy="1474788"/>
          </a:xfrm>
        </p:spPr>
        <p:txBody>
          <a:bodyPr>
            <a:normAutofit fontScale="90000"/>
          </a:bodyPr>
          <a:lstStyle/>
          <a:p>
            <a:pPr algn="l"/>
            <a:r>
              <a:rPr lang="en-US" sz="3200" dirty="0">
                <a:ea typeface="ヒラギノ角ゴ Pro W3" charset="-128"/>
                <a:cs typeface="ヒラギノ角ゴ Pro W3" charset="-128"/>
              </a:rPr>
              <a:t>A solid cylinder has uniform magnetization </a:t>
            </a:r>
            <a:r>
              <a:rPr lang="en-US" sz="3200" b="1" dirty="0">
                <a:ea typeface="ヒラギノ角ゴ Pro W3" charset="-128"/>
                <a:cs typeface="ヒラギノ角ゴ Pro W3" charset="-128"/>
              </a:rPr>
              <a:t>M </a:t>
            </a:r>
            <a:r>
              <a:rPr lang="en-US" sz="3200" dirty="0">
                <a:ea typeface="ヒラギノ角ゴ Pro W3" charset="-128"/>
                <a:cs typeface="ヒラギノ角ゴ Pro W3" charset="-128"/>
              </a:rPr>
              <a:t>throughout the volume in the z direction as shown. </a:t>
            </a:r>
            <a:r>
              <a:rPr lang="en-US" sz="3200" dirty="0">
                <a:solidFill>
                  <a:srgbClr val="800000"/>
                </a:solidFill>
                <a:ea typeface="ヒラギノ角ゴ Pro W3" charset="-128"/>
                <a:cs typeface="ヒラギノ角ゴ Pro W3" charset="-128"/>
              </a:rPr>
              <a:t>Where do bound currents show up?</a:t>
            </a:r>
            <a:endParaRPr lang="en-US" dirty="0">
              <a:solidFill>
                <a:srgbClr val="800000"/>
              </a:solidFill>
              <a:ea typeface="ヒラギノ角ゴ Pro W3" charset="-128"/>
              <a:cs typeface="ヒラギノ角ゴ Pro W3" charset="-128"/>
            </a:endParaRPr>
          </a:p>
        </p:txBody>
      </p:sp>
      <p:sp>
        <p:nvSpPr>
          <p:cNvPr id="36868" name="Text Box 1027"/>
          <p:cNvSpPr txBox="1">
            <a:spLocks noChangeArrowheads="1"/>
          </p:cNvSpPr>
          <p:nvPr/>
        </p:nvSpPr>
        <p:spPr bwMode="auto">
          <a:xfrm>
            <a:off x="669925" y="2667000"/>
            <a:ext cx="5807075" cy="3046413"/>
          </a:xfrm>
          <a:prstGeom prst="rect">
            <a:avLst/>
          </a:prstGeom>
          <a:noFill/>
          <a:ln w="9525">
            <a:noFill/>
            <a:miter lim="800000"/>
            <a:headEnd/>
            <a:tailEnd/>
          </a:ln>
        </p:spPr>
        <p:txBody>
          <a:bodyPr>
            <a:prstTxWarp prst="textNoShape">
              <a:avLst/>
            </a:prstTxWarp>
            <a:spAutoFit/>
          </a:bodyPr>
          <a:lstStyle/>
          <a:p>
            <a:pPr marL="342900" indent="-342900">
              <a:buFont typeface="Arial" charset="0"/>
              <a:buAutoNum type="alphaUcParenR"/>
            </a:pPr>
            <a:r>
              <a:rPr lang="en-US" sz="3200">
                <a:latin typeface="Symbol" charset="2"/>
                <a:sym typeface="Symbol" charset="2"/>
              </a:rPr>
              <a:t> </a:t>
            </a:r>
            <a:r>
              <a:rPr lang="en-US" sz="3200"/>
              <a:t>Everywhere: throughout the volume and on all surfaces</a:t>
            </a:r>
          </a:p>
          <a:p>
            <a:pPr marL="342900" indent="-342900">
              <a:buFont typeface="Arial" charset="0"/>
              <a:buAutoNum type="alphaUcParenR"/>
            </a:pPr>
            <a:r>
              <a:rPr lang="en-US" sz="3200"/>
              <a:t> Volume only, not surface</a:t>
            </a:r>
          </a:p>
          <a:p>
            <a:pPr marL="342900" indent="-342900">
              <a:buFont typeface="Arial" charset="0"/>
              <a:buAutoNum type="alphaUcParenR"/>
            </a:pPr>
            <a:r>
              <a:rPr lang="en-US" sz="3200"/>
              <a:t> Top/bottom surface only</a:t>
            </a:r>
          </a:p>
          <a:p>
            <a:pPr marL="342900" indent="-342900">
              <a:buFont typeface="Arial" charset="0"/>
              <a:buAutoNum type="alphaUcParenR"/>
            </a:pPr>
            <a:r>
              <a:rPr lang="en-US" sz="3200">
                <a:sym typeface="Symbol" charset="2"/>
              </a:rPr>
              <a:t> </a:t>
            </a:r>
            <a:r>
              <a:rPr lang="en-US" sz="3200"/>
              <a:t>Side (rounded) surface only</a:t>
            </a:r>
          </a:p>
          <a:p>
            <a:pPr marL="342900" indent="-342900">
              <a:buFont typeface="Arial" charset="0"/>
              <a:buAutoNum type="alphaUcParenR"/>
            </a:pPr>
            <a:r>
              <a:rPr lang="en-US" sz="3200"/>
              <a:t> All surfaces, but not volume</a:t>
            </a:r>
          </a:p>
        </p:txBody>
      </p:sp>
      <p:sp>
        <p:nvSpPr>
          <p:cNvPr id="2" name="TextBox 1"/>
          <p:cNvSpPr txBox="1"/>
          <p:nvPr/>
        </p:nvSpPr>
        <p:spPr>
          <a:xfrm>
            <a:off x="7721600" y="5054600"/>
            <a:ext cx="376951" cy="369332"/>
          </a:xfrm>
          <a:prstGeom prst="rect">
            <a:avLst/>
          </a:prstGeom>
          <a:noFill/>
        </p:spPr>
        <p:txBody>
          <a:bodyPr wrap="none" rtlCol="0">
            <a:spAutoFit/>
          </a:bodyPr>
          <a:lstStyle/>
          <a:p>
            <a:r>
              <a:rPr lang="en-US" dirty="0" smtClean="0"/>
              <a:t>M</a:t>
            </a:r>
            <a:endParaRPr lang="en-US"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7.76</a:t>
            </a:r>
            <a:endParaRPr lang="en-US" sz="800" dirty="0"/>
          </a:p>
        </p:txBody>
      </p:sp>
    </p:spTree>
    <p:extLst>
      <p:ext uri="{BB962C8B-B14F-4D97-AF65-F5344CB8AC3E}">
        <p14:creationId xmlns:p14="http://schemas.microsoft.com/office/powerpoint/2010/main" val="119042863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2"/>
          <p:cNvSpPr>
            <a:spLocks noGrp="1" noChangeArrowheads="1"/>
          </p:cNvSpPr>
          <p:nvPr>
            <p:ph type="title" idx="4294967295"/>
          </p:nvPr>
        </p:nvSpPr>
        <p:spPr/>
        <p:txBody>
          <a:bodyPr/>
          <a:lstStyle/>
          <a:p>
            <a:r>
              <a:rPr lang="en-US">
                <a:solidFill>
                  <a:schemeClr val="bg1"/>
                </a:solidFill>
                <a:cs typeface="ヒラギノ角ゴ Pro W3" charset="-128"/>
              </a:rPr>
              <a:t>Choose boundary conditions</a:t>
            </a:r>
          </a:p>
        </p:txBody>
      </p:sp>
      <p:sp>
        <p:nvSpPr>
          <p:cNvPr id="78856" name="TextBox 3"/>
          <p:cNvSpPr txBox="1">
            <a:spLocks noChangeArrowheads="1"/>
          </p:cNvSpPr>
          <p:nvPr/>
        </p:nvSpPr>
        <p:spPr bwMode="auto">
          <a:xfrm>
            <a:off x="838200" y="163896"/>
            <a:ext cx="7967662" cy="1200329"/>
          </a:xfrm>
          <a:prstGeom prst="rect">
            <a:avLst/>
          </a:prstGeom>
          <a:noFill/>
          <a:ln w="9525">
            <a:noFill/>
            <a:miter lim="800000"/>
            <a:headEnd/>
            <a:tailEnd/>
          </a:ln>
        </p:spPr>
        <p:txBody>
          <a:bodyPr>
            <a:prstTxWarp prst="textNoShape">
              <a:avLst/>
            </a:prstTxWarp>
            <a:spAutoFit/>
          </a:bodyPr>
          <a:lstStyle/>
          <a:p>
            <a:r>
              <a:rPr lang="en-US" sz="3600" b="0" dirty="0"/>
              <a:t>Choose all of the following statements that are implied by                      </a:t>
            </a:r>
          </a:p>
        </p:txBody>
      </p:sp>
      <p:graphicFrame>
        <p:nvGraphicFramePr>
          <p:cNvPr id="78850" name="Object 2"/>
          <p:cNvGraphicFramePr>
            <a:graphicFrameLocks noChangeAspect="1"/>
          </p:cNvGraphicFramePr>
          <p:nvPr>
            <p:extLst>
              <p:ext uri="{D42A27DB-BD31-4B8C-83A1-F6EECF244321}">
                <p14:modId xmlns:p14="http://schemas.microsoft.com/office/powerpoint/2010/main" val="505166510"/>
              </p:ext>
            </p:extLst>
          </p:nvPr>
        </p:nvGraphicFramePr>
        <p:xfrm>
          <a:off x="4751880" y="609600"/>
          <a:ext cx="3616325" cy="1022350"/>
        </p:xfrm>
        <a:graphic>
          <a:graphicData uri="http://schemas.openxmlformats.org/presentationml/2006/ole">
            <mc:AlternateContent xmlns:mc="http://schemas.openxmlformats.org/markup-compatibility/2006">
              <mc:Choice xmlns:v="urn:schemas-microsoft-com:vml" Requires="v">
                <p:oleObj spid="_x0000_s50214" name="Equation" r:id="rId4" imgW="1384300" imgH="393700" progId="Equation.3">
                  <p:embed/>
                </p:oleObj>
              </mc:Choice>
              <mc:Fallback>
                <p:oleObj name="Equation" r:id="rId4" imgW="1384300" imgH="393700" progId="Equation.3">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880" y="609600"/>
                        <a:ext cx="3616325"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TextBox 5"/>
          <p:cNvSpPr txBox="1">
            <a:spLocks noChangeArrowheads="1"/>
          </p:cNvSpPr>
          <p:nvPr/>
        </p:nvSpPr>
        <p:spPr bwMode="auto">
          <a:xfrm>
            <a:off x="304800" y="2019300"/>
            <a:ext cx="7972425" cy="1754327"/>
          </a:xfrm>
          <a:prstGeom prst="rect">
            <a:avLst/>
          </a:prstGeom>
          <a:noFill/>
          <a:ln w="9525">
            <a:noFill/>
            <a:miter lim="800000"/>
            <a:headEnd/>
            <a:tailEnd/>
          </a:ln>
        </p:spPr>
        <p:txBody>
          <a:bodyPr>
            <a:prstTxWarp prst="textNoShape">
              <a:avLst/>
            </a:prstTxWarp>
            <a:spAutoFit/>
          </a:bodyPr>
          <a:lstStyle/>
          <a:p>
            <a:r>
              <a:rPr lang="en-US" sz="3600" b="0" dirty="0"/>
              <a:t>(I</a:t>
            </a:r>
            <a:r>
              <a:rPr lang="en-US" sz="3600" b="0" dirty="0" smtClean="0"/>
              <a:t>)</a:t>
            </a:r>
            <a:r>
              <a:rPr lang="en-US" sz="3600" dirty="0"/>
              <a:t> </a:t>
            </a:r>
            <a:r>
              <a:rPr lang="en-US" sz="3600" dirty="0" smtClean="0"/>
              <a:t>                           </a:t>
            </a:r>
            <a:r>
              <a:rPr lang="en-US" sz="3600" b="0" dirty="0" smtClean="0"/>
              <a:t>(</a:t>
            </a:r>
            <a:r>
              <a:rPr lang="en-US" sz="3600" b="0" dirty="0"/>
              <a:t>II</a:t>
            </a:r>
            <a:r>
              <a:rPr lang="en-US" sz="3600" b="0" dirty="0" smtClean="0"/>
              <a:t>)</a:t>
            </a:r>
            <a:br>
              <a:rPr lang="en-US" sz="3600" b="0" dirty="0" smtClean="0"/>
            </a:br>
            <a:r>
              <a:rPr lang="en-US" sz="3600" b="0" dirty="0" smtClean="0"/>
              <a:t>                  </a:t>
            </a:r>
            <a:endParaRPr lang="en-US" sz="3600" b="0" dirty="0"/>
          </a:p>
          <a:p>
            <a:r>
              <a:rPr lang="en-US" sz="3600" b="0" dirty="0"/>
              <a:t>(III)	</a:t>
            </a:r>
            <a:r>
              <a:rPr lang="en-US" sz="3200" b="0" dirty="0"/>
              <a:t>	</a:t>
            </a:r>
          </a:p>
        </p:txBody>
      </p:sp>
      <p:graphicFrame>
        <p:nvGraphicFramePr>
          <p:cNvPr id="78851" name="Object 3"/>
          <p:cNvGraphicFramePr>
            <a:graphicFrameLocks noChangeAspect="1"/>
          </p:cNvGraphicFramePr>
          <p:nvPr>
            <p:extLst>
              <p:ext uri="{D42A27DB-BD31-4B8C-83A1-F6EECF244321}">
                <p14:modId xmlns:p14="http://schemas.microsoft.com/office/powerpoint/2010/main" val="3873350815"/>
              </p:ext>
            </p:extLst>
          </p:nvPr>
        </p:nvGraphicFramePr>
        <p:xfrm>
          <a:off x="980438" y="1803633"/>
          <a:ext cx="2646362" cy="1303338"/>
        </p:xfrm>
        <a:graphic>
          <a:graphicData uri="http://schemas.openxmlformats.org/presentationml/2006/ole">
            <mc:AlternateContent xmlns:mc="http://schemas.openxmlformats.org/markup-compatibility/2006">
              <mc:Choice xmlns:v="urn:schemas-microsoft-com:vml" Requires="v">
                <p:oleObj spid="_x0000_s50215" name="Equation" r:id="rId6" imgW="850900" imgH="419100" progId="Equation.3">
                  <p:embed/>
                </p:oleObj>
              </mc:Choice>
              <mc:Fallback>
                <p:oleObj name="Equation" r:id="rId6" imgW="850900" imgH="419100" progId="Equation.3">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438" y="1803633"/>
                        <a:ext cx="264636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216" name="Equation" r:id="rId8" imgW="114120" imgH="215640" progId="Equation.3">
                  <p:embed/>
                </p:oleObj>
              </mc:Choice>
              <mc:Fallback>
                <p:oleObj name="Equation" r:id="rId8" imgW="114120" imgH="215640" progId="Equation.3">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extLst>
              <p:ext uri="{D42A27DB-BD31-4B8C-83A1-F6EECF244321}">
                <p14:modId xmlns:p14="http://schemas.microsoft.com/office/powerpoint/2010/main" val="957164249"/>
              </p:ext>
            </p:extLst>
          </p:nvPr>
        </p:nvGraphicFramePr>
        <p:xfrm>
          <a:off x="5098412" y="2012950"/>
          <a:ext cx="2541588" cy="736600"/>
        </p:xfrm>
        <a:graphic>
          <a:graphicData uri="http://schemas.openxmlformats.org/presentationml/2006/ole">
            <mc:AlternateContent xmlns:mc="http://schemas.openxmlformats.org/markup-compatibility/2006">
              <mc:Choice xmlns:v="urn:schemas-microsoft-com:vml" Requires="v">
                <p:oleObj spid="_x0000_s50217" name="Equation" r:id="rId10" imgW="838200" imgH="241300" progId="Equation.3">
                  <p:embed/>
                </p:oleObj>
              </mc:Choice>
              <mc:Fallback>
                <p:oleObj name="Equation" r:id="rId10" imgW="838200" imgH="241300" progId="Equation.3">
                  <p:embed/>
                  <p:pic>
                    <p:nvPicPr>
                      <p:cNvPr id="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8412" y="2012950"/>
                        <a:ext cx="2541588"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4" name="Object 6"/>
          <p:cNvGraphicFramePr>
            <a:graphicFrameLocks noChangeAspect="1"/>
          </p:cNvGraphicFramePr>
          <p:nvPr>
            <p:extLst>
              <p:ext uri="{D42A27DB-BD31-4B8C-83A1-F6EECF244321}">
                <p14:modId xmlns:p14="http://schemas.microsoft.com/office/powerpoint/2010/main" val="4029821020"/>
              </p:ext>
            </p:extLst>
          </p:nvPr>
        </p:nvGraphicFramePr>
        <p:xfrm>
          <a:off x="1144588" y="3106971"/>
          <a:ext cx="2747962" cy="790575"/>
        </p:xfrm>
        <a:graphic>
          <a:graphicData uri="http://schemas.openxmlformats.org/presentationml/2006/ole">
            <mc:AlternateContent xmlns:mc="http://schemas.openxmlformats.org/markup-compatibility/2006">
              <mc:Choice xmlns:v="urn:schemas-microsoft-com:vml" Requires="v">
                <p:oleObj spid="_x0000_s50218" name="Equation" r:id="rId12" imgW="838200" imgH="241300" progId="Equation.3">
                  <p:embed/>
                </p:oleObj>
              </mc:Choice>
              <mc:Fallback>
                <p:oleObj name="Equation" r:id="rId12" imgW="838200" imgH="241300" progId="Equation.3">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4588" y="3106971"/>
                        <a:ext cx="2747962"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8" name="TextBox 10"/>
          <p:cNvSpPr txBox="1">
            <a:spLocks noChangeArrowheads="1"/>
          </p:cNvSpPr>
          <p:nvPr/>
        </p:nvSpPr>
        <p:spPr bwMode="auto">
          <a:xfrm>
            <a:off x="123825" y="4189646"/>
            <a:ext cx="9020175" cy="954107"/>
          </a:xfrm>
          <a:prstGeom prst="rect">
            <a:avLst/>
          </a:prstGeom>
          <a:noFill/>
          <a:ln w="9525">
            <a:noFill/>
            <a:miter lim="800000"/>
            <a:headEnd/>
            <a:tailEnd/>
          </a:ln>
        </p:spPr>
        <p:txBody>
          <a:bodyPr wrap="square">
            <a:prstTxWarp prst="textNoShape">
              <a:avLst/>
            </a:prstTxWarp>
            <a:spAutoFit/>
          </a:bodyPr>
          <a:lstStyle/>
          <a:p>
            <a:pPr marL="457200" indent="-457200"/>
            <a:r>
              <a:rPr lang="en-US" sz="2800" b="0" dirty="0"/>
              <a:t>A) (</a:t>
            </a:r>
            <a:r>
              <a:rPr lang="en-US" sz="2800" b="0" dirty="0" smtClean="0"/>
              <a:t>I) only        B</a:t>
            </a:r>
            <a:r>
              <a:rPr lang="en-US" sz="2800" b="0" dirty="0"/>
              <a:t>) (</a:t>
            </a:r>
            <a:r>
              <a:rPr lang="en-US" sz="2800" b="0" dirty="0" smtClean="0"/>
              <a:t>II) only      C</a:t>
            </a:r>
            <a:r>
              <a:rPr lang="en-US" sz="2800" b="0" dirty="0"/>
              <a:t>) (I) and (II) only</a:t>
            </a:r>
          </a:p>
          <a:p>
            <a:pPr marL="457200" indent="-457200"/>
            <a:r>
              <a:rPr lang="en-US" sz="2800" b="0" dirty="0"/>
              <a:t>D</a:t>
            </a:r>
            <a:r>
              <a:rPr lang="en-US" sz="2800" b="0" dirty="0" smtClean="0"/>
              <a:t>) (</a:t>
            </a:r>
            <a:r>
              <a:rPr lang="en-US" sz="2800" b="0" dirty="0"/>
              <a:t>I) and (III) </a:t>
            </a:r>
            <a:r>
              <a:rPr lang="en-US" sz="2800" b="0" dirty="0" smtClean="0"/>
              <a:t>only                 E</a:t>
            </a:r>
            <a:r>
              <a:rPr lang="en-US" sz="2800" b="0" dirty="0"/>
              <a:t>) </a:t>
            </a:r>
            <a:r>
              <a:rPr lang="en-US" sz="2800" b="0" dirty="0" smtClean="0"/>
              <a:t>Some other combo!</a:t>
            </a:r>
            <a:endParaRPr lang="en-US" sz="2800" b="0" dirty="0"/>
          </a:p>
        </p:txBody>
      </p:sp>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7.77</a:t>
            </a:r>
            <a:endParaRPr lang="en-US" sz="800" dirty="0"/>
          </a:p>
        </p:txBody>
      </p:sp>
    </p:spTree>
    <p:extLst>
      <p:ext uri="{BB962C8B-B14F-4D97-AF65-F5344CB8AC3E}">
        <p14:creationId xmlns:p14="http://schemas.microsoft.com/office/powerpoint/2010/main" val="221243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2"/>
          <p:cNvSpPr>
            <a:spLocks noGrp="1" noChangeArrowheads="1"/>
          </p:cNvSpPr>
          <p:nvPr>
            <p:ph type="title" idx="4294967295"/>
          </p:nvPr>
        </p:nvSpPr>
        <p:spPr/>
        <p:txBody>
          <a:bodyPr/>
          <a:lstStyle/>
          <a:p>
            <a:r>
              <a:rPr lang="en-US">
                <a:solidFill>
                  <a:schemeClr val="bg1"/>
                </a:solidFill>
                <a:cs typeface="ヒラギノ角ゴ Pro W3" charset="-128"/>
              </a:rPr>
              <a:t>Choose boundary conditions</a:t>
            </a:r>
          </a:p>
        </p:txBody>
      </p:sp>
      <p:sp>
        <p:nvSpPr>
          <p:cNvPr id="78856" name="TextBox 3"/>
          <p:cNvSpPr txBox="1">
            <a:spLocks noChangeArrowheads="1"/>
          </p:cNvSpPr>
          <p:nvPr/>
        </p:nvSpPr>
        <p:spPr bwMode="auto">
          <a:xfrm>
            <a:off x="838200" y="0"/>
            <a:ext cx="7967662" cy="1739900"/>
          </a:xfrm>
          <a:prstGeom prst="rect">
            <a:avLst/>
          </a:prstGeom>
          <a:noFill/>
          <a:ln w="9525">
            <a:noFill/>
            <a:miter lim="800000"/>
            <a:headEnd/>
            <a:tailEnd/>
          </a:ln>
        </p:spPr>
        <p:txBody>
          <a:bodyPr>
            <a:prstTxWarp prst="textNoShape">
              <a:avLst/>
            </a:prstTxWarp>
            <a:spAutoFit/>
          </a:bodyPr>
          <a:lstStyle/>
          <a:p>
            <a:r>
              <a:rPr lang="en-US" sz="3600" b="0"/>
              <a:t>Choose all of the following statements that are implied by                      </a:t>
            </a:r>
          </a:p>
          <a:p>
            <a:r>
              <a:rPr lang="en-US" sz="3600" b="0"/>
              <a:t>(for any closed surface you like) </a:t>
            </a:r>
            <a:endParaRPr lang="en-US" sz="4000" b="0"/>
          </a:p>
        </p:txBody>
      </p:sp>
      <p:graphicFrame>
        <p:nvGraphicFramePr>
          <p:cNvPr id="78850" name="Object 2"/>
          <p:cNvGraphicFramePr>
            <a:graphicFrameLocks noChangeAspect="1"/>
          </p:cNvGraphicFramePr>
          <p:nvPr>
            <p:extLst>
              <p:ext uri="{D42A27DB-BD31-4B8C-83A1-F6EECF244321}">
                <p14:modId xmlns:p14="http://schemas.microsoft.com/office/powerpoint/2010/main" val="1840816686"/>
              </p:ext>
            </p:extLst>
          </p:nvPr>
        </p:nvGraphicFramePr>
        <p:xfrm>
          <a:off x="4776788" y="541338"/>
          <a:ext cx="2038350" cy="790575"/>
        </p:xfrm>
        <a:graphic>
          <a:graphicData uri="http://schemas.openxmlformats.org/presentationml/2006/ole">
            <mc:AlternateContent xmlns:mc="http://schemas.openxmlformats.org/markup-compatibility/2006">
              <mc:Choice xmlns:v="urn:schemas-microsoft-com:vml" Requires="v">
                <p:oleObj spid="_x0000_s51238" name="Equation" r:id="rId4" imgW="787400" imgH="304800" progId="Equation.3">
                  <p:embed/>
                </p:oleObj>
              </mc:Choice>
              <mc:Fallback>
                <p:oleObj name="Equation" r:id="rId4" imgW="787400" imgH="304800" progId="Equation.3">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788" y="541338"/>
                        <a:ext cx="203835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TextBox 5"/>
          <p:cNvSpPr txBox="1">
            <a:spLocks noChangeArrowheads="1"/>
          </p:cNvSpPr>
          <p:nvPr/>
        </p:nvSpPr>
        <p:spPr bwMode="auto">
          <a:xfrm>
            <a:off x="304800" y="2019300"/>
            <a:ext cx="7972425" cy="1739900"/>
          </a:xfrm>
          <a:prstGeom prst="rect">
            <a:avLst/>
          </a:prstGeom>
          <a:noFill/>
          <a:ln w="9525">
            <a:noFill/>
            <a:miter lim="800000"/>
            <a:headEnd/>
            <a:tailEnd/>
          </a:ln>
        </p:spPr>
        <p:txBody>
          <a:bodyPr>
            <a:prstTxWarp prst="textNoShape">
              <a:avLst/>
            </a:prstTxWarp>
            <a:spAutoFit/>
          </a:bodyPr>
          <a:lstStyle/>
          <a:p>
            <a:r>
              <a:rPr lang="en-US" sz="3600" b="0"/>
              <a:t>(I)</a:t>
            </a:r>
          </a:p>
          <a:p>
            <a:r>
              <a:rPr lang="en-US" sz="3600" b="0"/>
              <a:t>(II)                  </a:t>
            </a:r>
          </a:p>
          <a:p>
            <a:r>
              <a:rPr lang="en-US" sz="3600" b="0"/>
              <a:t>(III)	</a:t>
            </a:r>
            <a:r>
              <a:rPr lang="en-US" sz="3200" b="0"/>
              <a:t>	</a:t>
            </a:r>
          </a:p>
        </p:txBody>
      </p:sp>
      <p:graphicFrame>
        <p:nvGraphicFramePr>
          <p:cNvPr id="78851" name="Object 3"/>
          <p:cNvGraphicFramePr>
            <a:graphicFrameLocks noChangeAspect="1"/>
          </p:cNvGraphicFramePr>
          <p:nvPr/>
        </p:nvGraphicFramePr>
        <p:xfrm>
          <a:off x="922338" y="1935163"/>
          <a:ext cx="1738312" cy="671512"/>
        </p:xfrm>
        <a:graphic>
          <a:graphicData uri="http://schemas.openxmlformats.org/presentationml/2006/ole">
            <mc:AlternateContent xmlns:mc="http://schemas.openxmlformats.org/markup-compatibility/2006">
              <mc:Choice xmlns:v="urn:schemas-microsoft-com:vml" Requires="v">
                <p:oleObj spid="_x0000_s51239" name="Equation" r:id="rId6" imgW="558720" imgH="215640" progId="Equation.3">
                  <p:embed/>
                </p:oleObj>
              </mc:Choice>
              <mc:Fallback>
                <p:oleObj name="Equation" r:id="rId6" imgW="558720" imgH="215640" progId="Equation.3">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338" y="1935163"/>
                        <a:ext cx="1738312"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240" name="Equation" r:id="rId8" imgW="114120" imgH="215640" progId="Equation.3">
                  <p:embed/>
                </p:oleObj>
              </mc:Choice>
              <mc:Fallback>
                <p:oleObj name="Equation" r:id="rId8" imgW="114120" imgH="215640" progId="Equation.3">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nvGraphicFramePr>
        <p:xfrm>
          <a:off x="1006475" y="2586038"/>
          <a:ext cx="2503488" cy="619125"/>
        </p:xfrm>
        <a:graphic>
          <a:graphicData uri="http://schemas.openxmlformats.org/presentationml/2006/ole">
            <mc:AlternateContent xmlns:mc="http://schemas.openxmlformats.org/markup-compatibility/2006">
              <mc:Choice xmlns:v="urn:schemas-microsoft-com:vml" Requires="v">
                <p:oleObj spid="_x0000_s51241" name="Equation" r:id="rId10" imgW="825500" imgH="203200" progId="Equation.3">
                  <p:embed/>
                </p:oleObj>
              </mc:Choice>
              <mc:Fallback>
                <p:oleObj name="Equation" r:id="rId10" imgW="825500" imgH="203200" progId="Equation.3">
                  <p:embed/>
                  <p:pic>
                    <p:nvPicPr>
                      <p:cNvPr id="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475" y="2586038"/>
                        <a:ext cx="2503488"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4" name="Object 6"/>
          <p:cNvGraphicFramePr>
            <a:graphicFrameLocks noChangeAspect="1"/>
          </p:cNvGraphicFramePr>
          <p:nvPr/>
        </p:nvGraphicFramePr>
        <p:xfrm>
          <a:off x="1165225" y="3168650"/>
          <a:ext cx="2705100" cy="790575"/>
        </p:xfrm>
        <a:graphic>
          <a:graphicData uri="http://schemas.openxmlformats.org/presentationml/2006/ole">
            <mc:AlternateContent xmlns:mc="http://schemas.openxmlformats.org/markup-compatibility/2006">
              <mc:Choice xmlns:v="urn:schemas-microsoft-com:vml" Requires="v">
                <p:oleObj spid="_x0000_s51242" name="Equation" r:id="rId12" imgW="825480" imgH="241200" progId="Equation.3">
                  <p:embed/>
                </p:oleObj>
              </mc:Choice>
              <mc:Fallback>
                <p:oleObj name="Equation" r:id="rId12" imgW="825480" imgH="241200" progId="Equation.3">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5225" y="3168650"/>
                        <a:ext cx="27051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8" name="TextBox 10"/>
          <p:cNvSpPr txBox="1">
            <a:spLocks noChangeArrowheads="1"/>
          </p:cNvSpPr>
          <p:nvPr/>
        </p:nvSpPr>
        <p:spPr bwMode="auto">
          <a:xfrm>
            <a:off x="123825" y="3916363"/>
            <a:ext cx="8867775" cy="1077218"/>
          </a:xfrm>
          <a:prstGeom prst="rect">
            <a:avLst/>
          </a:prstGeom>
          <a:noFill/>
          <a:ln w="9525">
            <a:noFill/>
            <a:miter lim="800000"/>
            <a:headEnd/>
            <a:tailEnd/>
          </a:ln>
        </p:spPr>
        <p:txBody>
          <a:bodyPr wrap="square">
            <a:prstTxWarp prst="textNoShape">
              <a:avLst/>
            </a:prstTxWarp>
            <a:spAutoFit/>
          </a:bodyPr>
          <a:lstStyle/>
          <a:p>
            <a:pPr marL="457200" indent="-457200"/>
            <a:r>
              <a:rPr lang="en-US" sz="3200" b="0" dirty="0"/>
              <a:t>A) (</a:t>
            </a:r>
            <a:r>
              <a:rPr lang="en-US" sz="3200" b="0" dirty="0" smtClean="0"/>
              <a:t>I) only       B</a:t>
            </a:r>
            <a:r>
              <a:rPr lang="en-US" sz="3200" b="0" dirty="0"/>
              <a:t>) (III) </a:t>
            </a:r>
            <a:r>
              <a:rPr lang="en-US" sz="3200" b="0" dirty="0" smtClean="0"/>
              <a:t>only        C</a:t>
            </a:r>
            <a:r>
              <a:rPr lang="en-US" sz="3200" b="0" dirty="0"/>
              <a:t>) (I) and (II) only</a:t>
            </a:r>
          </a:p>
          <a:p>
            <a:pPr marL="457200" indent="-457200"/>
            <a:r>
              <a:rPr lang="en-US" sz="3200" b="0" dirty="0"/>
              <a:t>D) (I) and (III) </a:t>
            </a:r>
            <a:r>
              <a:rPr lang="en-US" sz="3200" b="0" dirty="0" smtClean="0"/>
              <a:t>only                 E</a:t>
            </a:r>
            <a:r>
              <a:rPr lang="en-US" sz="3200" b="0" dirty="0"/>
              <a:t>) </a:t>
            </a:r>
            <a:r>
              <a:rPr lang="en-US" sz="3200" b="0" dirty="0" smtClean="0"/>
              <a:t>Something else!</a:t>
            </a:r>
            <a:endParaRPr lang="en-US" sz="3200" b="0" dirty="0"/>
          </a:p>
        </p:txBody>
      </p:sp>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7.78</a:t>
            </a:r>
            <a:endParaRPr lang="en-US" sz="800" dirty="0"/>
          </a:p>
        </p:txBody>
      </p:sp>
    </p:spTree>
    <p:extLst>
      <p:ext uri="{BB962C8B-B14F-4D97-AF65-F5344CB8AC3E}">
        <p14:creationId xmlns:p14="http://schemas.microsoft.com/office/powerpoint/2010/main" val="2706253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590799" y="1600200"/>
            <a:ext cx="2286001" cy="1143000"/>
          </a:xfrm>
          <a:prstGeom prst="rect">
            <a:avLst/>
          </a:prstGeom>
          <a:solidFill>
            <a:schemeClr val="bg2">
              <a:lumMod val="60000"/>
              <a:lumOff val="40000"/>
            </a:schemeClr>
          </a:solidFill>
          <a:ln w="635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 name="Title 1"/>
          <p:cNvSpPr>
            <a:spLocks noGrp="1"/>
          </p:cNvSpPr>
          <p:nvPr>
            <p:ph type="title"/>
          </p:nvPr>
        </p:nvSpPr>
        <p:spPr>
          <a:xfrm>
            <a:off x="381000" y="0"/>
            <a:ext cx="8458200" cy="1143000"/>
          </a:xfrm>
        </p:spPr>
        <p:txBody>
          <a:bodyPr/>
          <a:lstStyle/>
          <a:p>
            <a:pPr algn="l"/>
            <a:r>
              <a:rPr lang="en-US" sz="2800"/>
              <a:t>Inside this resistor setup, (real world, finite sizes!)</a:t>
            </a:r>
            <a:br>
              <a:rPr lang="en-US" sz="2800"/>
            </a:br>
            <a:r>
              <a:rPr lang="en-US" sz="2800">
                <a:solidFill>
                  <a:srgbClr val="660066"/>
                </a:solidFill>
              </a:rPr>
              <a:t>what does the E field look like </a:t>
            </a:r>
            <a:r>
              <a:rPr lang="en-US" sz="2800" i="1">
                <a:solidFill>
                  <a:srgbClr val="660066"/>
                </a:solidFill>
              </a:rPr>
              <a:t>inside </a:t>
            </a:r>
            <a:r>
              <a:rPr lang="en-US" sz="2800">
                <a:solidFill>
                  <a:srgbClr val="660066"/>
                </a:solidFill>
              </a:rPr>
              <a:t>? </a:t>
            </a:r>
          </a:p>
        </p:txBody>
      </p:sp>
      <p:sp>
        <p:nvSpPr>
          <p:cNvPr id="3" name="Content Placeholder 2"/>
          <p:cNvSpPr>
            <a:spLocks noGrp="1"/>
          </p:cNvSpPr>
          <p:nvPr>
            <p:ph idx="1"/>
          </p:nvPr>
        </p:nvSpPr>
        <p:spPr>
          <a:xfrm>
            <a:off x="685800" y="3200400"/>
            <a:ext cx="7772400" cy="4114800"/>
          </a:xfrm>
        </p:spPr>
        <p:txBody>
          <a:bodyPr/>
          <a:lstStyle/>
          <a:p>
            <a:pPr marL="457200" indent="-457200">
              <a:buAutoNum type="alphaUcParenR"/>
            </a:pPr>
            <a:r>
              <a:rPr lang="en-US" sz="2800">
                <a:latin typeface="+mj-lt"/>
              </a:rPr>
              <a:t>Must be uniform and horizontal</a:t>
            </a:r>
          </a:p>
          <a:p>
            <a:pPr marL="457200" indent="-457200">
              <a:buAutoNum type="alphaUcParenR"/>
            </a:pPr>
            <a:r>
              <a:rPr lang="en-US" sz="2800">
                <a:latin typeface="+mj-lt"/>
              </a:rPr>
              <a:t>Must have </a:t>
            </a:r>
            <a:r>
              <a:rPr lang="en-US" sz="2800" i="1">
                <a:latin typeface="+mj-lt"/>
              </a:rPr>
              <a:t>some</a:t>
            </a:r>
            <a:r>
              <a:rPr lang="en-US" sz="2800">
                <a:latin typeface="+mj-lt"/>
              </a:rPr>
              <a:t> nonuniformity, due to fringing effects! </a:t>
            </a:r>
          </a:p>
        </p:txBody>
      </p:sp>
      <p:cxnSp>
        <p:nvCxnSpPr>
          <p:cNvPr id="6" name="Straight Connector 5"/>
          <p:cNvCxnSpPr/>
          <p:nvPr/>
        </p:nvCxnSpPr>
        <p:spPr bwMode="auto">
          <a:xfrm rot="10800000">
            <a:off x="990600" y="21336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10800000">
            <a:off x="4876801" y="2135189"/>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8" name="TextBox 7"/>
          <p:cNvSpPr txBox="1"/>
          <p:nvPr/>
        </p:nvSpPr>
        <p:spPr>
          <a:xfrm>
            <a:off x="1143000" y="1600200"/>
            <a:ext cx="248799" cy="369332"/>
          </a:xfrm>
          <a:prstGeom prst="rect">
            <a:avLst/>
          </a:prstGeom>
          <a:noFill/>
        </p:spPr>
        <p:txBody>
          <a:bodyPr wrap="none" rtlCol="0">
            <a:spAutoFit/>
          </a:bodyPr>
          <a:lstStyle/>
          <a:p>
            <a:r>
              <a:rPr lang="en-US"/>
              <a:t>I</a:t>
            </a:r>
          </a:p>
        </p:txBody>
      </p:sp>
      <p:cxnSp>
        <p:nvCxnSpPr>
          <p:cNvPr id="10" name="Straight Arrow Connector 9"/>
          <p:cNvCxnSpPr/>
          <p:nvPr/>
        </p:nvCxnSpPr>
        <p:spPr bwMode="auto">
          <a:xfrm>
            <a:off x="1066799" y="21336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2" name="TextBox 11"/>
          <p:cNvSpPr txBox="1"/>
          <p:nvPr/>
        </p:nvSpPr>
        <p:spPr>
          <a:xfrm>
            <a:off x="5410200" y="1601790"/>
            <a:ext cx="248799" cy="369332"/>
          </a:xfrm>
          <a:prstGeom prst="rect">
            <a:avLst/>
          </a:prstGeom>
          <a:noFill/>
        </p:spPr>
        <p:txBody>
          <a:bodyPr wrap="none" rtlCol="0">
            <a:spAutoFit/>
          </a:bodyPr>
          <a:lstStyle/>
          <a:p>
            <a:r>
              <a:rPr lang="en-US"/>
              <a:t>I</a:t>
            </a:r>
          </a:p>
        </p:txBody>
      </p:sp>
      <p:cxnSp>
        <p:nvCxnSpPr>
          <p:cNvPr id="13" name="Straight Arrow Connector 12"/>
          <p:cNvCxnSpPr/>
          <p:nvPr/>
        </p:nvCxnSpPr>
        <p:spPr bwMode="auto">
          <a:xfrm>
            <a:off x="5333999" y="213519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14" name="TextBox 13"/>
          <p:cNvSpPr txBox="1"/>
          <p:nvPr/>
        </p:nvSpPr>
        <p:spPr>
          <a:xfrm>
            <a:off x="3124200" y="1853624"/>
            <a:ext cx="914834" cy="584776"/>
          </a:xfrm>
          <a:prstGeom prst="rect">
            <a:avLst/>
          </a:prstGeom>
          <a:noFill/>
        </p:spPr>
        <p:txBody>
          <a:bodyPr wrap="none" rtlCol="0">
            <a:spAutoFit/>
          </a:bodyPr>
          <a:lstStyle/>
          <a:p>
            <a:r>
              <a:rPr lang="en-US" sz="3200"/>
              <a:t>E??</a:t>
            </a:r>
          </a:p>
        </p:txBody>
      </p:sp>
      <p:cxnSp>
        <p:nvCxnSpPr>
          <p:cNvPr id="17" name="Straight Connector 16"/>
          <p:cNvCxnSpPr/>
          <p:nvPr/>
        </p:nvCxnSpPr>
        <p:spPr bwMode="auto">
          <a:xfrm rot="5400000">
            <a:off x="2019299" y="2171700"/>
            <a:ext cx="11430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4304506" y="2170906"/>
            <a:ext cx="11430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16" name="TextBox 15"/>
          <p:cNvSpPr txBox="1"/>
          <p:nvPr/>
        </p:nvSpPr>
        <p:spPr>
          <a:xfrm>
            <a:off x="1905000" y="1307068"/>
            <a:ext cx="437039" cy="369332"/>
          </a:xfrm>
          <a:prstGeom prst="rect">
            <a:avLst/>
          </a:prstGeom>
          <a:noFill/>
        </p:spPr>
        <p:txBody>
          <a:bodyPr wrap="none" rtlCol="0">
            <a:spAutoFit/>
          </a:bodyPr>
          <a:lstStyle/>
          <a:p>
            <a:r>
              <a:rPr lang="en-US"/>
              <a:t>V</a:t>
            </a:r>
            <a:r>
              <a:rPr lang="en-US" baseline="-25000"/>
              <a:t>0</a:t>
            </a:r>
          </a:p>
        </p:txBody>
      </p:sp>
      <p:sp>
        <p:nvSpPr>
          <p:cNvPr id="18" name="TextBox 17"/>
          <p:cNvSpPr txBox="1"/>
          <p:nvPr/>
        </p:nvSpPr>
        <p:spPr>
          <a:xfrm>
            <a:off x="4973161" y="1263134"/>
            <a:ext cx="685838" cy="369332"/>
          </a:xfrm>
          <a:prstGeom prst="rect">
            <a:avLst/>
          </a:prstGeom>
          <a:noFill/>
        </p:spPr>
        <p:txBody>
          <a:bodyPr wrap="square" rtlCol="0">
            <a:spAutoFit/>
          </a:bodyPr>
          <a:lstStyle/>
          <a:p>
            <a:r>
              <a:rPr lang="en-US"/>
              <a:t>V=0</a:t>
            </a:r>
            <a:endParaRPr lang="en-US" baseline="-25000"/>
          </a:p>
        </p:txBody>
      </p:sp>
      <p:sp>
        <p:nvSpPr>
          <p:cNvPr id="19" name="Freeform 18"/>
          <p:cNvSpPr/>
          <p:nvPr/>
        </p:nvSpPr>
        <p:spPr bwMode="auto">
          <a:xfrm>
            <a:off x="4978400" y="1663700"/>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1" name="Freeform 20"/>
          <p:cNvSpPr/>
          <p:nvPr/>
        </p:nvSpPr>
        <p:spPr bwMode="auto">
          <a:xfrm flipH="1">
            <a:off x="2133600" y="1693354"/>
            <a:ext cx="393700" cy="245491"/>
          </a:xfrm>
          <a:custGeom>
            <a:avLst/>
            <a:gdLst>
              <a:gd name="connsiteX0" fmla="*/ 393700 w 393700"/>
              <a:gd name="connsiteY0" fmla="*/ 0 h 245491"/>
              <a:gd name="connsiteX1" fmla="*/ 355600 w 393700"/>
              <a:gd name="connsiteY1" fmla="*/ 114300 h 245491"/>
              <a:gd name="connsiteX2" fmla="*/ 317500 w 393700"/>
              <a:gd name="connsiteY2" fmla="*/ 139700 h 245491"/>
              <a:gd name="connsiteX3" fmla="*/ 254000 w 393700"/>
              <a:gd name="connsiteY3" fmla="*/ 190500 h 245491"/>
              <a:gd name="connsiteX4" fmla="*/ 215900 w 393700"/>
              <a:gd name="connsiteY4" fmla="*/ 215900 h 245491"/>
              <a:gd name="connsiteX5" fmla="*/ 177800 w 393700"/>
              <a:gd name="connsiteY5" fmla="*/ 228600 h 245491"/>
              <a:gd name="connsiteX6" fmla="*/ 0 w 393700"/>
              <a:gd name="connsiteY6" fmla="*/ 241300 h 24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700" h="245491">
                <a:moveTo>
                  <a:pt x="393700" y="0"/>
                </a:moveTo>
                <a:cubicBezTo>
                  <a:pt x="385701" y="39994"/>
                  <a:pt x="383274" y="81091"/>
                  <a:pt x="355600" y="114300"/>
                </a:cubicBezTo>
                <a:cubicBezTo>
                  <a:pt x="345829" y="126026"/>
                  <a:pt x="330200" y="131233"/>
                  <a:pt x="317500" y="139700"/>
                </a:cubicBezTo>
                <a:cubicBezTo>
                  <a:pt x="274682" y="203926"/>
                  <a:pt x="315344" y="159828"/>
                  <a:pt x="254000" y="190500"/>
                </a:cubicBezTo>
                <a:cubicBezTo>
                  <a:pt x="240348" y="197326"/>
                  <a:pt x="229552" y="209074"/>
                  <a:pt x="215900" y="215900"/>
                </a:cubicBezTo>
                <a:cubicBezTo>
                  <a:pt x="203926" y="221887"/>
                  <a:pt x="190927" y="225975"/>
                  <a:pt x="177800" y="228600"/>
                </a:cubicBezTo>
                <a:cubicBezTo>
                  <a:pt x="93346" y="245491"/>
                  <a:pt x="85392" y="241300"/>
                  <a:pt x="0" y="24130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2"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7.8</a:t>
            </a:r>
          </a:p>
        </p:txBody>
      </p:sp>
    </p:spTree>
    <p:extLst>
      <p:ext uri="{BB962C8B-B14F-4D97-AF65-F5344CB8AC3E}">
        <p14:creationId xmlns:p14="http://schemas.microsoft.com/office/powerpoint/2010/main" val="34555027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32" y="3048000"/>
            <a:ext cx="8313903" cy="3174168"/>
          </a:xfrm>
        </p:spPr>
        <p:txBody>
          <a:bodyPr/>
          <a:lstStyle/>
          <a:p>
            <a:pPr>
              <a:buNone/>
            </a:pPr>
            <a:r>
              <a:rPr lang="en-US" sz="2800" dirty="0"/>
              <a:t>In the “necking down region” (somewhere in a small-</a:t>
            </a:r>
            <a:r>
              <a:rPr lang="en-US" sz="2800" dirty="0" err="1"/>
              <a:t>ish</a:t>
            </a:r>
            <a:r>
              <a:rPr lang="en-US" sz="2800" dirty="0"/>
              <a:t> region around the</a:t>
            </a:r>
            <a:r>
              <a:rPr lang="en-US" sz="2800" dirty="0" smtClean="0"/>
              <a:t> head </a:t>
            </a:r>
            <a:r>
              <a:rPr lang="en-US" sz="2800" dirty="0"/>
              <a:t>of the arrow), do you think</a:t>
            </a:r>
            <a:endParaRPr lang="en-US" sz="2800" dirty="0" smtClean="0"/>
          </a:p>
          <a:p>
            <a:pPr>
              <a:buNone/>
            </a:pPr>
            <a:endParaRPr lang="en-US" sz="1200" dirty="0" smtClean="0"/>
          </a:p>
          <a:p>
            <a:pPr>
              <a:buNone/>
            </a:pPr>
            <a:r>
              <a:rPr lang="en-US" sz="2800" dirty="0" smtClean="0"/>
              <a:t>A</a:t>
            </a:r>
            <a:r>
              <a:rPr lang="en-US" sz="2800" dirty="0"/>
              <a:t>)</a:t>
            </a:r>
          </a:p>
          <a:p>
            <a:pPr>
              <a:buNone/>
            </a:pPr>
            <a:endParaRPr lang="en-US" sz="2800" dirty="0"/>
          </a:p>
          <a:p>
            <a:pPr>
              <a:buNone/>
            </a:pPr>
            <a:r>
              <a:rPr lang="en-US" sz="2800" dirty="0"/>
              <a:t>B)  </a:t>
            </a:r>
          </a:p>
        </p:txBody>
      </p:sp>
      <p:sp>
        <p:nvSpPr>
          <p:cNvPr id="4" name="Text Box 5"/>
          <p:cNvSpPr txBox="1">
            <a:spLocks noChangeArrowheads="1"/>
          </p:cNvSpPr>
          <p:nvPr/>
        </p:nvSpPr>
        <p:spPr bwMode="auto">
          <a:xfrm>
            <a:off x="345336" y="152400"/>
            <a:ext cx="8458199" cy="900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US" sz="2800" kern="0">
                <a:latin typeface="+mn-lt"/>
                <a:ea typeface="+mn-ea"/>
                <a:cs typeface="+mn-cs"/>
              </a:rPr>
              <a:t>Recall the machined </a:t>
            </a:r>
            <a:r>
              <a:rPr kumimoji="0" lang="en-US" sz="2800" b="0" i="0" u="none" strike="noStrike" kern="0" cap="none" spc="0" normalizeH="0" baseline="0" noProof="0">
                <a:ln>
                  <a:noFill/>
                </a:ln>
                <a:solidFill>
                  <a:schemeClr val="tx1"/>
                </a:solidFill>
                <a:effectLst/>
                <a:uLnTx/>
                <a:uFillTx/>
                <a:latin typeface="+mn-lt"/>
                <a:ea typeface="+mn-ea"/>
                <a:cs typeface="+mn-cs"/>
              </a:rPr>
              <a:t>copper from last class, with steady current flowing left to right</a:t>
            </a:r>
            <a:r>
              <a:rPr kumimoji="0" lang="en-US" sz="2800" b="0" i="0" u="none" strike="noStrike" kern="0" cap="none" spc="0" normalizeH="0" noProof="0">
                <a:ln>
                  <a:noFill/>
                </a:ln>
                <a:solidFill>
                  <a:schemeClr val="tx1"/>
                </a:solidFill>
                <a:effectLst/>
                <a:uLnTx/>
                <a:uFillTx/>
                <a:latin typeface="+mn-lt"/>
                <a:ea typeface="+mn-ea"/>
                <a:cs typeface="+mn-cs"/>
              </a:rPr>
              <a:t> through it</a:t>
            </a:r>
            <a:r>
              <a:rPr kumimoji="0" lang="en-US" sz="2800" b="0" i="0" u="none" strike="noStrike" kern="0" cap="none" spc="0" normalizeH="0" baseline="0" noProof="0">
                <a:ln>
                  <a:noFill/>
                </a:ln>
                <a:solidFill>
                  <a:schemeClr val="tx1"/>
                </a:solidFill>
                <a:effectLst/>
                <a:uLnTx/>
                <a:uFillTx/>
                <a:latin typeface="+mn-lt"/>
                <a:ea typeface="+mn-ea"/>
                <a:cs typeface="+mn-cs"/>
              </a:rPr>
              <a:t> </a:t>
            </a:r>
            <a:endParaRPr kumimoji="0" lang="en-US" sz="2800" b="0" i="0" u="none" strike="noStrike" kern="0" cap="none" spc="0" normalizeH="0" baseline="0" noProof="0">
              <a:ln>
                <a:noFill/>
              </a:ln>
              <a:solidFill>
                <a:schemeClr val="tx1"/>
              </a:solidFill>
              <a:effectLst/>
              <a:uLnTx/>
              <a:uFillTx/>
              <a:latin typeface="Times New Roman" charset="0"/>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Char char="•"/>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600"/>
              </a:spcBef>
              <a:spcAft>
                <a:spcPct val="0"/>
              </a:spcAft>
              <a:buClrTx/>
              <a:buSzTx/>
              <a:buFontTx/>
              <a:buNone/>
              <a:tabLst/>
              <a:defRPr/>
            </a:pPr>
            <a:endParaRPr kumimoji="0" lang="en-US" sz="2800" b="0" i="0" u="none" strike="noStrike" kern="0" cap="none" spc="0" normalizeH="0" baseline="0" noProof="0">
              <a:ln>
                <a:noFill/>
              </a:ln>
              <a:solidFill>
                <a:schemeClr val="tx1"/>
              </a:solidFill>
              <a:effectLst/>
              <a:uLnTx/>
              <a:uFillTx/>
              <a:latin typeface="+mn-lt"/>
              <a:ea typeface="+mn-ea"/>
              <a:cs typeface="+mn-cs"/>
            </a:endParaRPr>
          </a:p>
        </p:txBody>
      </p:sp>
      <p:sp>
        <p:nvSpPr>
          <p:cNvPr id="13" name="TextBox 12"/>
          <p:cNvSpPr txBox="1"/>
          <p:nvPr/>
        </p:nvSpPr>
        <p:spPr>
          <a:xfrm>
            <a:off x="7420090" y="6596390"/>
            <a:ext cx="1723910" cy="215444"/>
          </a:xfrm>
          <a:prstGeom prst="rect">
            <a:avLst/>
          </a:prstGeom>
          <a:noFill/>
        </p:spPr>
        <p:txBody>
          <a:bodyPr wrap="square" rtlCol="0">
            <a:spAutoFit/>
          </a:bodyPr>
          <a:lstStyle/>
          <a:p>
            <a:r>
              <a:rPr lang="en-US" sz="800"/>
              <a:t>© University of Colorado, 2011</a:t>
            </a:r>
          </a:p>
        </p:txBody>
      </p:sp>
      <p:cxnSp>
        <p:nvCxnSpPr>
          <p:cNvPr id="20" name="Straight Connector 19"/>
          <p:cNvCxnSpPr/>
          <p:nvPr/>
        </p:nvCxnSpPr>
        <p:spPr>
          <a:xfrm>
            <a:off x="3757765" y="273966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61632" y="238732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4809901" y="248793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757765" y="1882078"/>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061632" y="2234415"/>
            <a:ext cx="1151467" cy="1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4809901" y="1982684"/>
            <a:ext cx="35106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flipH="1">
            <a:off x="6172200" y="2209800"/>
            <a:ext cx="45719" cy="1836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a:p>
            <a:pPr algn="ctr"/>
            <a:endParaRPr lang="en-US"/>
          </a:p>
          <a:p>
            <a:pPr algn="ctr"/>
            <a:endParaRPr lang="en-US"/>
          </a:p>
          <a:p>
            <a:pPr algn="ctr"/>
            <a:endParaRPr lang="en-US"/>
          </a:p>
        </p:txBody>
      </p:sp>
      <p:sp>
        <p:nvSpPr>
          <p:cNvPr id="27" name="Oval 26"/>
          <p:cNvSpPr/>
          <p:nvPr/>
        </p:nvSpPr>
        <p:spPr>
          <a:xfrm>
            <a:off x="3659043" y="1883353"/>
            <a:ext cx="214377" cy="857587"/>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Rectangle 27"/>
          <p:cNvSpPr/>
          <p:nvPr/>
        </p:nvSpPr>
        <p:spPr>
          <a:xfrm>
            <a:off x="3757765" y="1896949"/>
            <a:ext cx="237067" cy="8296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cxnSp>
        <p:nvCxnSpPr>
          <p:cNvPr id="35" name="Curved Connector 34"/>
          <p:cNvCxnSpPr/>
          <p:nvPr/>
        </p:nvCxnSpPr>
        <p:spPr bwMode="auto">
          <a:xfrm rot="5400000">
            <a:off x="4880452" y="1476580"/>
            <a:ext cx="710928" cy="65336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nvGraphicFramePr>
        <p:xfrm>
          <a:off x="990600" y="4297380"/>
          <a:ext cx="1524000" cy="389861"/>
        </p:xfrm>
        <a:graphic>
          <a:graphicData uri="http://schemas.openxmlformats.org/presentationml/2006/ole">
            <mc:AlternateContent xmlns:mc="http://schemas.openxmlformats.org/markup-compatibility/2006">
              <mc:Choice xmlns:v="urn:schemas-microsoft-com:vml" Requires="v">
                <p:oleObj spid="_x0000_s1094" name="Equation" r:id="rId4" imgW="533400" imgH="139700" progId="Equation.3">
                  <p:embed/>
                </p:oleObj>
              </mc:Choice>
              <mc:Fallback>
                <p:oleObj name="Equation" r:id="rId4" imgW="533400" imgH="139700" progId="Equation.3">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97380"/>
                        <a:ext cx="1524000" cy="389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990600" y="5325285"/>
          <a:ext cx="1524000" cy="425450"/>
        </p:xfrm>
        <a:graphic>
          <a:graphicData uri="http://schemas.openxmlformats.org/presentationml/2006/ole">
            <mc:AlternateContent xmlns:mc="http://schemas.openxmlformats.org/markup-compatibility/2006">
              <mc:Choice xmlns:v="urn:schemas-microsoft-com:vml" Requires="v">
                <p:oleObj spid="_x0000_s1095" name="Equation" r:id="rId6" imgW="533400" imgH="152400" progId="Equation.3">
                  <p:embed/>
                </p:oleObj>
              </mc:Choice>
              <mc:Fallback>
                <p:oleObj name="Equation" r:id="rId6" imgW="533400" imgH="152400" progId="Equation.3">
                  <p:embed/>
                  <p:pic>
                    <p:nvPicPr>
                      <p:cNvPr id="0"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325285"/>
                        <a:ext cx="152400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Straight Connector 36"/>
          <p:cNvCxnSpPr/>
          <p:nvPr/>
        </p:nvCxnSpPr>
        <p:spPr bwMode="auto">
          <a:xfrm rot="10800000">
            <a:off x="20574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38" name="TextBox 37"/>
          <p:cNvSpPr txBox="1"/>
          <p:nvPr/>
        </p:nvSpPr>
        <p:spPr>
          <a:xfrm>
            <a:off x="2209800" y="1752600"/>
            <a:ext cx="248799" cy="369332"/>
          </a:xfrm>
          <a:prstGeom prst="rect">
            <a:avLst/>
          </a:prstGeom>
          <a:noFill/>
        </p:spPr>
        <p:txBody>
          <a:bodyPr wrap="none" rtlCol="0">
            <a:spAutoFit/>
          </a:bodyPr>
          <a:lstStyle/>
          <a:p>
            <a:r>
              <a:rPr lang="en-US"/>
              <a:t>I</a:t>
            </a:r>
          </a:p>
        </p:txBody>
      </p:sp>
      <p:cxnSp>
        <p:nvCxnSpPr>
          <p:cNvPr id="39" name="Straight Arrow Connector 38"/>
          <p:cNvCxnSpPr/>
          <p:nvPr/>
        </p:nvCxnSpPr>
        <p:spPr bwMode="auto">
          <a:xfrm>
            <a:off x="21335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cxnSp>
        <p:nvCxnSpPr>
          <p:cNvPr id="40" name="Straight Connector 39"/>
          <p:cNvCxnSpPr/>
          <p:nvPr/>
        </p:nvCxnSpPr>
        <p:spPr bwMode="auto">
          <a:xfrm rot="10800000">
            <a:off x="6172200" y="2286000"/>
            <a:ext cx="1600200" cy="1588"/>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41" name="TextBox 40"/>
          <p:cNvSpPr txBox="1"/>
          <p:nvPr/>
        </p:nvSpPr>
        <p:spPr>
          <a:xfrm>
            <a:off x="6324600" y="1752600"/>
            <a:ext cx="248799" cy="369332"/>
          </a:xfrm>
          <a:prstGeom prst="rect">
            <a:avLst/>
          </a:prstGeom>
          <a:noFill/>
        </p:spPr>
        <p:txBody>
          <a:bodyPr wrap="none" rtlCol="0">
            <a:spAutoFit/>
          </a:bodyPr>
          <a:lstStyle/>
          <a:p>
            <a:r>
              <a:rPr lang="en-US"/>
              <a:t>I</a:t>
            </a:r>
          </a:p>
        </p:txBody>
      </p:sp>
      <p:cxnSp>
        <p:nvCxnSpPr>
          <p:cNvPr id="42" name="Straight Arrow Connector 41"/>
          <p:cNvCxnSpPr/>
          <p:nvPr/>
        </p:nvCxnSpPr>
        <p:spPr bwMode="auto">
          <a:xfrm>
            <a:off x="6248399" y="2286000"/>
            <a:ext cx="762001" cy="1588"/>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24"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7.9</a:t>
            </a:r>
            <a:endParaRPr lang="en-US" sz="800" dirty="0"/>
          </a:p>
        </p:txBody>
      </p:sp>
    </p:spTree>
    <p:extLst>
      <p:ext uri="{BB962C8B-B14F-4D97-AF65-F5344CB8AC3E}">
        <p14:creationId xmlns:p14="http://schemas.microsoft.com/office/powerpoint/2010/main" val="2231103265"/>
      </p:ext>
    </p:extLst>
  </p:cSld>
  <p:clrMapOvr>
    <a:masterClrMapping/>
  </p:clrMapOvr>
  <p:transition xmlns:p14="http://schemas.microsoft.com/office/powerpoint/2010/mai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13103</TotalTime>
  <Words>18796</Words>
  <Application>Microsoft Macintosh PowerPoint</Application>
  <PresentationFormat>On-screen Show (4:3)</PresentationFormat>
  <Paragraphs>1716</Paragraphs>
  <Slides>78</Slides>
  <Notes>78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2" baseType="lpstr">
      <vt:lpstr>Office Theme</vt:lpstr>
      <vt:lpstr>Equation</vt:lpstr>
      <vt:lpstr>MathType 6.0 Equation</vt:lpstr>
      <vt:lpstr>Picture</vt:lpstr>
      <vt:lpstr>Electricity and Magnetism II</vt:lpstr>
      <vt:lpstr>In the interior of a metal in static equilibrium the charge density ρ is:</vt:lpstr>
      <vt:lpstr>Charge Conservation</vt:lpstr>
      <vt:lpstr>For everyday currents in home electronics and wires, which answer is the order of magnitude of the instantaneous speed of the electrons in the wire?</vt:lpstr>
      <vt:lpstr>An electric current I flows along a copper wire (low resistivity) into a resistor made of carbon (high resistivity) then back into another copper wire. In which material is the electric field largest?</vt:lpstr>
      <vt:lpstr>PowerPoint Presentation</vt:lpstr>
      <vt:lpstr>Inside this resistor setup, what can you conclude about the current density J near the side walls?</vt:lpstr>
      <vt:lpstr>Inside this resistor setup, (real world, finite sizes!) what does the E field look like inside ? </vt:lpstr>
      <vt:lpstr>PowerPoint Presentation</vt:lpstr>
      <vt:lpstr>PowerPoint Presentation</vt:lpstr>
      <vt:lpstr>The resistivity, ρ, is the inverse of the conductivity, σ. The units of ρ are:</vt:lpstr>
      <vt:lpstr>A steady electric current I flows around a circuit containing a battery of voltage V and a resistor R. Which of the following statements about                 is true?</vt:lpstr>
      <vt:lpstr>EMF is the line integral of the total force per unit charge around a closed loop.  The units of EMF are:   </vt:lpstr>
      <vt:lpstr>PowerPoint Presentation</vt:lpstr>
      <vt:lpstr>PowerPoint Presentation</vt:lpstr>
      <vt:lpstr>PowerPoint Presentation</vt:lpstr>
      <vt:lpstr>One end of rectangular metal loop enters a region of constant uniform magnetic field B, with initial constant speed v, as shown.  What direction is the magnetic force on the loop?</vt:lpstr>
      <vt:lpstr>One end of rectangular metal loop enters a region of constant uniform magnetic field B, with initial constant speed v, as shown.  What direction is the magnetic force on the loop?</vt:lpstr>
      <vt:lpstr>One end of rectangular metal loop enters a region of constant uniform magnetic field B, out of page, with constant speed v, as shown. As the loop enters the field is there a non-zero emf around the loop?</vt:lpstr>
      <vt:lpstr>A rectangular metal loop moves through a region of constant uniform magnetic field B, with speed v at t = 0, as shown.  What is the magnetic force on the loop at the instant shown? Assume the loop has resistance R.</vt:lpstr>
      <vt:lpstr>Consider two situations: 1) Loop moves to right with speed |v| 2) Magnet moves to left with (same) speed |v| What will the ammeter read in each case?  (Assume that CCW current =&gt; positive ammeter reading) </vt:lpstr>
      <vt:lpstr>Faraday found that EMF is proportional to the negative time rate of change of B. EMF is also the line integral of a force/charge. The force is</vt:lpstr>
      <vt:lpstr>A time changing B creates an electric field via Faraday’s Law:</vt:lpstr>
      <vt:lpstr>A stationary rectangular metal loop is in a region of uniform magnetic field B, which has magnitude B decreasing with time as  B=B0-kt. What is the direction of the field Bind created by the induced current in the loop, in the plane region inside the loop?</vt:lpstr>
      <vt:lpstr>A stationary rectangular metal loop is in a region of uniform magnetic field B, which has magnitude B decreasing with time as  B=B0-kt. What is the direction of the field Bind created by the induced current in the loop, in the plane region inside the loop?</vt:lpstr>
      <vt:lpstr>A rectangular metal loop is moving thru a region of constant uniform magnetic field B, out of page, with constant speed v, as shown. Is there a non-zero emf around the loop?</vt:lpstr>
      <vt:lpstr>On a piece of paper, please write down your name, Stokes’ theorem, and the Divergence Theorem…</vt:lpstr>
      <vt:lpstr>PowerPoint Presentation</vt:lpstr>
      <vt:lpstr>The current in an infinite solenoid with uniform magnetic field B inside is increasing so that the magnitude B in increasing with time as B=B0+kt. A small circular loop of radius r is placed NON-coaxially inside the solenoid as shown. What is the emf around the small loop?  (Assume CW is the direction of dl in the EMF loop integration)</vt:lpstr>
      <vt:lpstr>The current in an infinite solenoid with uniform magnetic field B inside is increasing so that the magnitude B in increasing with time as B=B0+kt. A small circular loop of radius r is placed outside the solenoid as shown.  What is the emf around the small loop? (Assume CW is the positive direction of current flow).</vt:lpstr>
      <vt:lpstr>The current in an infinite solenoid of radius R with uniform magnetic field B inside is increasing so that the magnitude B in increasing with time as B=B0+kt.  If I calculate V along path 1 and path 2 between points A and B, do I get the same answer?</vt:lpstr>
      <vt:lpstr>The current in an infinite solenoid with uniform magnetic field B inside is increasing so that the magnitude B in increasing with time as B=B0+kt. A small circular loop of radius r is placed coaxially inside the solenoid as shown.  Without calculating anything, determine the direction of the field Bind created by the induced current in the loop, in the plane region inside the loop?</vt:lpstr>
      <vt:lpstr>Faraday found that EMF is proportional to the negative time rate of change of B. To make an equality, the proportionality factor has units of:</vt:lpstr>
      <vt:lpstr>The current in an infinite solenoid with uniform magnetic field B inside is increasing so that the magnitude B in increasing with time as B=B0+kt. A small circular loop of radius r is placed coaxially inside the solenoid as shown. What is the emf around the small loop? (Assume CW is the positive direction of around the loop).</vt:lpstr>
      <vt:lpstr>The current in an infinite solenoid with uniform magnetic field B inside is increasing so that the magnitude B is increasing with time as B=B0+kt. A circular loop of radius r is placed coaxially outside the solenoid as shown.  In what direction is the induced E field around the loop?</vt:lpstr>
      <vt:lpstr>PowerPoint Presentation</vt:lpstr>
      <vt:lpstr>PowerPoint Presentation</vt:lpstr>
      <vt:lpstr>If the arrows represent an E field (note that |E| is the same everywhere), is the rate of change in magnetic flux (perpendicular to the page) in the dashed region zero or nonzero?</vt:lpstr>
      <vt:lpstr>Regarding Faraday’s Law and the idea that a time-changing magnetic field creates an electric field:</vt:lpstr>
      <vt:lpstr>A long solenoid of cross sectional area, A, creates a magnetic field, B0(t) that is spatially uniform inside and zero outside the solenoid. </vt:lpstr>
      <vt:lpstr>A long solenoid of cross sectional area, A, creates a magnetic field, B0(t) that is spatially uniform inside and zero outside the solenoid. SO:</vt:lpstr>
      <vt:lpstr>A current, I1, in Coil 1, creates a total magnetic flux, Φ2, threading Coil 2.  If instead, you put the same current around Coil 2, then the resulting flux threading Coil 1 is:</vt:lpstr>
      <vt:lpstr>The current I1 in loop 1 is increasing. What is the direction of the induced current in loop 2, which is co-axial with loop 1?</vt:lpstr>
      <vt:lpstr>The current I1 in loop 1 is increasing. What is the direction of the induced current in loop 2, which lies in the same plane as loop 1?</vt:lpstr>
      <vt:lpstr>The current I1 in loop 1 is decreasing. What is the direction of the induced current in loop 2, which lies in a plane perpendicular to loop 1 and contains the center of loop 1?</vt:lpstr>
      <vt:lpstr>Two flat loops of equal area sit in a uniform field B which is increasing in magnitude. In which loop is the induced current the largest? (The two wires are insulated from each other at the crossover point in loop 2.)</vt:lpstr>
      <vt:lpstr>PowerPoint Presentation</vt:lpstr>
      <vt:lpstr>A current, I1, in Coil 1, creates a total magnetic flux, F2, threading Coil 2:  If instead, you put the same current around Coil 2, then the resulting flux threading Coil 1 is:</vt:lpstr>
      <vt:lpstr>A long solenoid of cross sectional area, A,  length, l, and number of turns, N, carrying current, I, creates a magnetic field, B, that is spatially uniform inside and zero outside the solenoid. It is given by:</vt:lpstr>
      <vt:lpstr>A long solenoid of cross sectional area, A,  length, l, and number of turns, N, carrying current, I, creates a magnetic field, B, that is spatially uniform inside and zero outside the solenoid. The self inductance is:</vt:lpstr>
      <vt:lpstr>Consider a cubic meter box of uniform magnetic field of 1 Tesla and a cubic meter box of  uniform electric field of 1 Volt/meter. Which box contains the most energy?</vt:lpstr>
      <vt:lpstr>Two long solenoids, A and B, with same current I, same turns per length n.  Solenoid A has twice the diameter of solenoid B.</vt:lpstr>
      <vt:lpstr>The laws governing electrodynamics which we have derived so far  are:</vt:lpstr>
      <vt:lpstr>Ampere’s Law relates the line integral of B around some closed path,  to a current flowing through a surface bounded by the chosen closed path.  </vt:lpstr>
      <vt:lpstr>Take the divergence of the curl of any (well-behaved)  vector function F, what do you get?</vt:lpstr>
      <vt:lpstr>Take the divergence of both sides of Faraday’s law:</vt:lpstr>
      <vt:lpstr>Take the divergence of both sides of Ampere’s law:</vt:lpstr>
      <vt:lpstr>Our four equations, Gauss’s Law for E and B, Faraday’s Law, and Ampere’s Law are entirely consistent with many experiments. Are they consistent with charge conservation?</vt:lpstr>
      <vt:lpstr>Ampere’s Law relates the line integral of B around some closed path,  to a current flowing through a surface bounded by the chosen closed path.  </vt:lpstr>
      <vt:lpstr>Ampere’s Law relates the line integral of B around some closed path,  to a current flowing through a surface bounded by the chosen closed path.  </vt:lpstr>
      <vt:lpstr>Stoke’s Theorem: line v. surface integral</vt:lpstr>
      <vt:lpstr>PowerPoint Presentation</vt:lpstr>
      <vt:lpstr>PowerPoint Presentation</vt:lpstr>
      <vt:lpstr>PowerPoint Presentation</vt:lpstr>
      <vt:lpstr>A constant current flows into a capacitor. Therefore, the capacitor voltage drop:</vt:lpstr>
      <vt:lpstr>A parallel plate capacitor has a constant current delivered to it, leading to a relationship between current and voltage of:</vt:lpstr>
      <vt:lpstr>Our four equations, Gauss’s Law for E and B, Faraday’s Law, and Ampere’s Law are entirely consistent with many experiments.  Are they RIGHT?</vt:lpstr>
      <vt:lpstr>Our four equations, Gauss’s Law for E and B, Faraday’s Law, and Ampere’s Law are entirely consistent with many experiements. Are they INTERNALLY CONSISTENT?</vt:lpstr>
      <vt:lpstr>The complete differential form of Ampere’s law is now argued to be:               .     The integral form of this equation is: </vt:lpstr>
      <vt:lpstr>Consider a large parallel plate capacitor as shown, charging so that Q = Q0+βt on the positively charged plate. Assuming the edges of the capacitor and the wire connections to the plates can be ignored, what is the direction of the magnetic field B halfway between the plates, at a radius r?</vt:lpstr>
      <vt:lpstr>Consider a large parallel plate capacitor as shown, charging so that  Q = Q0+βt on the positively charged plate. Assuming the edges of the capacitor and the wire connections to the plates can be ignored, what kind of amperian loop can be used between the plates to find the magnetic field B halfway between the plates, at a radius r?</vt:lpstr>
      <vt:lpstr>Consider a large parallel plate capacitor as shown, charging so that Q = Q0+βt on the positively charged plate. Assuming the edges of the capacitor and the wire connections to the plates can be ignored,  what is the magnitude of the magnetic field B halfway between the plates, at a radius r?</vt:lpstr>
      <vt:lpstr>The laws governing electrodynamics which we have derived so far  are:</vt:lpstr>
      <vt:lpstr>The cube below (side a) has uniform polarization P0  (which points in the z direction.)  What is the total dipole moment of this cube? </vt:lpstr>
      <vt:lpstr>In the following case, is the bound surface and volume charge zero or nonzero?</vt:lpstr>
      <vt:lpstr>A solid cylinder has uniform magnetization M throughout the volume in the z direction as shown. Where do bound currents show up?</vt:lpstr>
      <vt:lpstr>Choose boundary conditions</vt:lpstr>
      <vt:lpstr>Choose boundary conditions</vt:lpstr>
    </vt:vector>
  </TitlesOfParts>
  <Company>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3320:  Electricity and Magnetism II</dc:title>
  <dc:creator>Danny Rehn</dc:creator>
  <cp:lastModifiedBy>Charles Baily</cp:lastModifiedBy>
  <cp:revision>48</cp:revision>
  <dcterms:created xsi:type="dcterms:W3CDTF">2012-07-08T19:44:33Z</dcterms:created>
  <dcterms:modified xsi:type="dcterms:W3CDTF">2013-07-01T11:12:45Z</dcterms:modified>
</cp:coreProperties>
</file>